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wmv" ContentType="video/x-ms-wmv"/>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entation.xml" ContentType="application/vnd.openxmlformats-officedocument.presentationml.presentation.main+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ppt/tags/tag1.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61"/>
  </p:notesMasterIdLst>
  <p:sldIdLst>
    <p:sldId id="256" r:id="rId3"/>
    <p:sldId id="257" r:id="rId4"/>
    <p:sldId id="258" r:id="rId5"/>
    <p:sldId id="259" r:id="rId6"/>
    <p:sldId id="260" r:id="rId7"/>
    <p:sldId id="297" r:id="rId8"/>
    <p:sldId id="271" r:id="rId9"/>
    <p:sldId id="2660" r:id="rId10"/>
    <p:sldId id="262" r:id="rId11"/>
    <p:sldId id="300" r:id="rId12"/>
    <p:sldId id="301" r:id="rId13"/>
    <p:sldId id="302" r:id="rId14"/>
    <p:sldId id="303" r:id="rId15"/>
    <p:sldId id="304" r:id="rId16"/>
    <p:sldId id="264" r:id="rId17"/>
    <p:sldId id="306" r:id="rId18"/>
    <p:sldId id="298" r:id="rId19"/>
    <p:sldId id="305" r:id="rId20"/>
    <p:sldId id="307" r:id="rId21"/>
    <p:sldId id="308" r:id="rId22"/>
    <p:sldId id="309" r:id="rId23"/>
    <p:sldId id="267" r:id="rId24"/>
    <p:sldId id="310" r:id="rId25"/>
    <p:sldId id="268" r:id="rId26"/>
    <p:sldId id="272" r:id="rId27"/>
    <p:sldId id="274" r:id="rId28"/>
    <p:sldId id="278" r:id="rId29"/>
    <p:sldId id="279" r:id="rId30"/>
    <p:sldId id="280" r:id="rId31"/>
    <p:sldId id="283" r:id="rId32"/>
    <p:sldId id="293" r:id="rId33"/>
    <p:sldId id="284" r:id="rId34"/>
    <p:sldId id="285" r:id="rId35"/>
    <p:sldId id="286" r:id="rId36"/>
    <p:sldId id="287" r:id="rId37"/>
    <p:sldId id="288" r:id="rId38"/>
    <p:sldId id="289" r:id="rId39"/>
    <p:sldId id="290" r:id="rId40"/>
    <p:sldId id="299" r:id="rId41"/>
    <p:sldId id="292" r:id="rId42"/>
    <p:sldId id="291" r:id="rId43"/>
    <p:sldId id="2640" r:id="rId44"/>
    <p:sldId id="2641" r:id="rId45"/>
    <p:sldId id="2642" r:id="rId46"/>
    <p:sldId id="2643" r:id="rId47"/>
    <p:sldId id="2644" r:id="rId48"/>
    <p:sldId id="2646" r:id="rId49"/>
    <p:sldId id="2647" r:id="rId50"/>
    <p:sldId id="2648" r:id="rId51"/>
    <p:sldId id="2649" r:id="rId52"/>
    <p:sldId id="2650" r:id="rId53"/>
    <p:sldId id="2651" r:id="rId54"/>
    <p:sldId id="2652" r:id="rId55"/>
    <p:sldId id="2653" r:id="rId56"/>
    <p:sldId id="2655" r:id="rId57"/>
    <p:sldId id="2600" r:id="rId58"/>
    <p:sldId id="273" r:id="rId59"/>
    <p:sldId id="294" r:id="rId60"/>
  </p:sldIdLst>
  <p:sldSz cx="12192000" cy="6858000"/>
  <p:notesSz cx="7010400" cy="9296400"/>
  <p:custDataLst>
    <p:tags r:id="rId6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83D"/>
    <a:srgbClr val="595959"/>
    <a:srgbClr val="FF9900"/>
    <a:srgbClr val="2AA842"/>
    <a:srgbClr val="00C864"/>
    <a:srgbClr val="00CC66"/>
    <a:srgbClr val="33CC33"/>
    <a:srgbClr val="00B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0" autoAdjust="0"/>
    <p:restoredTop sz="74218" autoAdjust="0"/>
  </p:normalViewPr>
  <p:slideViewPr>
    <p:cSldViewPr>
      <p:cViewPr varScale="1">
        <p:scale>
          <a:sx n="82" d="100"/>
          <a:sy n="82" d="100"/>
        </p:scale>
        <p:origin x="1710" y="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presProps" Target="presProps.xml"/><Relationship Id="rId68" Type="http://schemas.openxmlformats.org/officeDocument/2006/relationships/customXml" Target="../customXml/item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69" Type="http://schemas.openxmlformats.org/officeDocument/2006/relationships/customXml" Target="../customXml/item3.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customXml" Target="../customXml/item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6C7EF3A-CC10-484B-8B4F-144DFED8E8AF}" type="datetimeFigureOut">
              <a:rPr lang="en-US" smtClean="0"/>
              <a:t>9/29/2025</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61E6C83-527B-4C42-A6D4-002AC8907264}" type="slidenum">
              <a:rPr lang="en-US" smtClean="0"/>
              <a:t>‹#›</a:t>
            </a:fld>
            <a:endParaRPr lang="en-US"/>
          </a:p>
        </p:txBody>
      </p:sp>
    </p:spTree>
    <p:extLst>
      <p:ext uri="{BB962C8B-B14F-4D97-AF65-F5344CB8AC3E}">
        <p14:creationId xmlns:p14="http://schemas.microsoft.com/office/powerpoint/2010/main" val="2579950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1E6C83-527B-4C42-A6D4-002AC8907264}" type="slidenum">
              <a:rPr lang="en-US" smtClean="0"/>
              <a:t>1</a:t>
            </a:fld>
            <a:endParaRPr lang="en-US"/>
          </a:p>
        </p:txBody>
      </p:sp>
    </p:spTree>
    <p:extLst>
      <p:ext uri="{BB962C8B-B14F-4D97-AF65-F5344CB8AC3E}">
        <p14:creationId xmlns:p14="http://schemas.microsoft.com/office/powerpoint/2010/main" val="3411355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V2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A0038-7055-434C-B6C4-B8C69565C6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7369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All Spaces</a:t>
            </a:r>
          </a:p>
          <a:p>
            <a:r>
              <a:rPr lang="en-US" dirty="0"/>
              <a:t>The following requirements are met:</a:t>
            </a:r>
          </a:p>
          <a:p>
            <a:pPr marL="228600" indent="-228600">
              <a:buAutoNum type="arabicPeriod"/>
            </a:pPr>
            <a:r>
              <a:rPr lang="en-US" dirty="0"/>
              <a:t>Interior walls meet the following sound transmission class (STC) or weighted sound reduction (</a:t>
            </a:r>
            <a:r>
              <a:rPr lang="en-US" dirty="0" err="1"/>
              <a:t>Rw</a:t>
            </a:r>
            <a:r>
              <a:rPr lang="en-US" dirty="0"/>
              <a:t>) values. If an interior wall meets multiple categories listed, use the highest (i.e., more stringent) STC/</a:t>
            </a:r>
            <a:r>
              <a:rPr lang="en-US" dirty="0" err="1"/>
              <a:t>Rw</a:t>
            </a:r>
            <a:r>
              <a:rPr lang="en-US" dirty="0"/>
              <a:t> value listed.</a:t>
            </a:r>
          </a:p>
          <a:p>
            <a:pPr marL="228600" indent="-228600">
              <a:buAutoNum type="arabicPeriod"/>
            </a:pPr>
            <a:endParaRPr lang="en-US" dirty="0"/>
          </a:p>
          <a:p>
            <a:pPr marL="0" indent="0">
              <a:buNone/>
            </a:pPr>
            <a:r>
              <a:rPr lang="en-US" dirty="0"/>
              <a:t>(Refer to chart on slide)</a:t>
            </a:r>
          </a:p>
          <a:p>
            <a:endParaRPr lang="en-US" dirty="0"/>
          </a:p>
          <a:p>
            <a:pPr marL="228600" indent="-228600">
              <a:buAutoNum type="arabicPeriod" startAt="2"/>
            </a:pPr>
            <a:r>
              <a:rPr lang="en-US" dirty="0"/>
              <a:t>Doors that connect two occupiable rooms and doors to mechanical equipment rooms have a non-hollow core, minimum STC/</a:t>
            </a:r>
            <a:r>
              <a:rPr lang="en-US" dirty="0" err="1"/>
              <a:t>Rw</a:t>
            </a:r>
            <a:r>
              <a:rPr lang="en-US" dirty="0"/>
              <a:t> of 30 and seals at the head, jamb and base.”</a:t>
            </a:r>
          </a:p>
          <a:p>
            <a:pPr marL="228600" indent="-228600">
              <a:buAutoNum type="arabicPeriod" startAt="2"/>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The WELL v2 Sound concept aims to provide a comprehensive and holistic approach to addressing the concerns of acoustical comfort through research-based design considerations that buildings can accommodate for the purposes of improving occupant health and well-being.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indent="-228600">
              <a:buAutoNum type="arabicPeriod" startAt="2"/>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A0038-7055-434C-B6C4-B8C69565C6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8790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workstations used during the daytime, electric lighting is used to achieve the following thresholds:</a:t>
            </a:r>
          </a:p>
          <a:p>
            <a:endParaRPr lang="en-US" dirty="0"/>
          </a:p>
          <a:p>
            <a:r>
              <a:rPr lang="en-US" dirty="0"/>
              <a:t>1. The following light levels are achieved for at least four hours (beginning by noon at the latest) at a height of 18 in above the work-plane for all workstations in regularly occupied spaces:</a:t>
            </a:r>
          </a:p>
          <a:p>
            <a:endParaRPr lang="en-US" dirty="0"/>
          </a:p>
          <a:p>
            <a:r>
              <a:rPr lang="en-US" dirty="0"/>
              <a:t>2. The light levels are achieved on the vertical plane at eye level to simulate the light entering the eye of the occupant.</a:t>
            </a:r>
          </a:p>
          <a:p>
            <a:endParaRPr lang="en-US" dirty="0"/>
          </a:p>
          <a:p>
            <a:r>
              <a:rPr lang="en-US" dirty="0"/>
              <a:t>The following requirement is met:</a:t>
            </a:r>
          </a:p>
          <a:p>
            <a:r>
              <a:rPr lang="en-US" dirty="0"/>
              <a:t>1. The project demonstrates that the following conditions are achieved in each floor: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“The lighting environments where humans spend their time impact their visual, circadian and mental health. Currently, lighting conditions in most spaces are designed to meet the visual needs of individuals but do not take into account circadian and mental health. This presents an opportunity for projects to provide lighting conditions required by humans for improved health and well-being.”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A0038-7055-434C-B6C4-B8C69565C6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072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final section we will, analyze case studies related to Movable wall systems that highlight the variety of settings these systems positively impact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A0038-7055-434C-B6C4-B8C69565C6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165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 Study 1 Background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Facing the challenges of rapid enrollment growth, aging facilities, concerns about equity, and a desire to develop future-focused educational environments, the Iowa City Community School District commissioned the BLDD/</a:t>
            </a:r>
            <a:r>
              <a:rPr lang="en-US" sz="1800" dirty="0" err="1">
                <a:effectLst/>
                <a:latin typeface="Arial" panose="020B0604020202020204" pitchFamily="34" charset="0"/>
                <a:ea typeface="Calibri" panose="020F0502020204030204" pitchFamily="34" charset="0"/>
                <a:cs typeface="Times New Roman" panose="02020603050405020304" pitchFamily="18" charset="0"/>
              </a:rPr>
              <a:t>Unicom•ARC</a:t>
            </a:r>
            <a:r>
              <a:rPr lang="en-US" sz="1800" dirty="0">
                <a:effectLst/>
                <a:latin typeface="Arial" panose="020B0604020202020204" pitchFamily="34" charset="0"/>
                <a:ea typeface="Calibri" panose="020F0502020204030204" pitchFamily="34" charset="0"/>
                <a:cs typeface="Times New Roman" panose="02020603050405020304" pitchFamily="18" charset="0"/>
              </a:rPr>
              <a:t> team to develop long-term facilities master plan. The “ONE VISION” facilities master planning process created a 10-year master plan that serves as the district’s roadmap for future facilities decision-making.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A0038-7055-434C-B6C4-B8C69565C6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192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Challenge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Create open classroom spaces that allowed students to move into open spaces for collaboration but could also be closed to use the spaces for a standard classroom. These classrooms also had to use as much natural light as possible while maintaining sound control.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A0038-7055-434C-B6C4-B8C69565C6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022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Solution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To create the opening into the collaborations area use acoustically rated glass walls that allowed sunlight into the areas, maintained sound control, and with the use of pass doors allowed access into the rooms when the Movable wall was in place. Between classrooms, an operable wall with marker boards was used to effectively use the space.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A0038-7055-434C-B6C4-B8C69565C6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415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Case Study 2 Background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Ruth’s Chris wanted to create a space that could be used for private dining and entertaining.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A0038-7055-434C-B6C4-B8C69565C6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123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 Study 2 Challenge</a:t>
            </a:r>
          </a:p>
          <a:p>
            <a:endParaRPr lang="en-US" dirty="0"/>
          </a:p>
          <a:p>
            <a:r>
              <a:rPr lang="en-US" sz="1800" dirty="0">
                <a:effectLst/>
                <a:latin typeface="Arial" panose="020B0604020202020204" pitchFamily="34" charset="0"/>
                <a:ea typeface="Calibri" panose="020F0502020204030204" pitchFamily="34" charset="0"/>
              </a:rPr>
              <a:t>They need an area needed to create space separation, sound control for the guests outside the private dining area, and sight division. This space also needed to be opened to use as a standard area when not being used as a PDR, and the panels stacked out of the room. The wall had to be of the quality to maintain Ruth’s Chris standards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A0038-7055-434C-B6C4-B8C69565C6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115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 Study 2 Solution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Individual panels that could be perpendicularly stacked to the private dining area so that they would be out of the dining area when not in use. This Movable wall also uses an STC of 52 to provide sound control between the areas</a:t>
            </a:r>
            <a:r>
              <a:rPr lang="en-US" sz="1800" i="1" dirty="0">
                <a:effectLst/>
                <a:latin typeface="Arial" panose="020B060402020202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A0038-7055-434C-B6C4-B8C69565C6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8083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1E6C83-527B-4C42-A6D4-002AC8907264}" type="slidenum">
              <a:rPr lang="en-US" smtClean="0"/>
              <a:t>5</a:t>
            </a:fld>
            <a:endParaRPr lang="en-US"/>
          </a:p>
        </p:txBody>
      </p:sp>
    </p:spTree>
    <p:extLst>
      <p:ext uri="{BB962C8B-B14F-4D97-AF65-F5344CB8AC3E}">
        <p14:creationId xmlns:p14="http://schemas.microsoft.com/office/powerpoint/2010/main" val="14229695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a:t>
            </a:r>
          </a:p>
          <a:p>
            <a:r>
              <a:rPr lang="en-US" dirty="0"/>
              <a:t>Since November 6, 1971, when the Tucson Convention Center opened as the Tucson Community Center it has hosted various events within its structure.  From November of 2018 through October 2022, a plan and schedule were developed to rejuvenate and bring much needed upgrades to the center. The project focused on many new features. Within the project design plan included placement of the arena’s ice plant and floor, 350 spot parking structure, the main convention complex, the Tucson Arena, the Leo Rich Theater, Tucson Music Hall and the historic Eckbo plaza and fountain. The budget for the scope of work was set at $16.8 million and allocated funds to renovate the existing rooms within the structures such as meeting rooms, Ball Room, South Exhibit Hall. Within the budget, a new meeting room expansion was a primary focus.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A0038-7055-434C-B6C4-B8C69565C6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959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Challenge</a:t>
            </a:r>
          </a:p>
          <a:p>
            <a:r>
              <a:rPr lang="en-US" dirty="0"/>
              <a:t>Create many large open spaces that could be sectioned off for multiple uses in a convention, classroom, exhibit hall, trade show or conference setting, keeping the acoustics at a comfortable level for the attendees of such events. STC ratings compliance was a key consideration for each space within the scope of the building design plan.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A0038-7055-434C-B6C4-B8C69565C6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3244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To design with a minimum STC rating of 52 between rooms.  Multiple walls on motorized tracks and a manual wall to separate one area into two smaller area with the same STC rating.  The design allows collaboration in one large open area or event and customizing the same room for individual events.  Pockets were created for each wall with an extension of wall material to lock down and minimize any sound leaks from either side of the room when closed.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A0038-7055-434C-B6C4-B8C69565C6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3949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a:t>
            </a:r>
          </a:p>
          <a:p>
            <a:endParaRPr lang="en-US" dirty="0"/>
          </a:p>
          <a:p>
            <a:r>
              <a:rPr lang="en-US" sz="1800" dirty="0">
                <a:effectLst/>
                <a:latin typeface="Arial" panose="020B0604020202020204" pitchFamily="34" charset="0"/>
                <a:ea typeface="Calibri" panose="020F0502020204030204" pitchFamily="34" charset="0"/>
              </a:rPr>
              <a:t>Movable wall systems have a great range of benefits that create flexible design spaces focused on aesthetic, practical applications and sound considerations. Throughout this course, we have reviewed these details in depth from the review of ASTM standards and how they relate to Movable wall systems and STC ratings and how they effect product standards and selections, to material options that coincide with interior design selections and case studies that highlight the real-life practical applications of Movable wall systems. We have explored many beneficial aspects of these systems for design projects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A0038-7055-434C-B6C4-B8C69565C6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69023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you will be able to:</a:t>
            </a:r>
          </a:p>
          <a:p>
            <a:pPr marL="171450" indent="-171450">
              <a:buFont typeface="Arial" panose="020B0604020202020204" pitchFamily="34" charset="0"/>
              <a:buChar char="•"/>
            </a:pPr>
            <a:r>
              <a:rPr lang="en-US" dirty="0"/>
              <a:t>Explore carefully designed flexible space management through Movable wall systems that provide sight division and consider acoustic needs in a myriad of applications </a:t>
            </a:r>
          </a:p>
          <a:p>
            <a:pPr marL="171450" indent="-171450">
              <a:buFont typeface="Arial" panose="020B0604020202020204" pitchFamily="34" charset="0"/>
              <a:buChar char="•"/>
            </a:pPr>
            <a:r>
              <a:rPr lang="en-US" dirty="0"/>
              <a:t>Evaluate ASTM standards and terminology regarding sound and space and how they relate to Movable wall systems. </a:t>
            </a:r>
          </a:p>
          <a:p>
            <a:pPr marL="171450" indent="-171450">
              <a:buFont typeface="Arial" panose="020B0604020202020204" pitchFamily="34" charset="0"/>
              <a:buChar char="•"/>
            </a:pPr>
            <a:r>
              <a:rPr lang="en-US" dirty="0"/>
              <a:t>Examine codes and specifications such as ADA, ASTM, LEED and WELLv2 and how they relate to Movable wall systems. </a:t>
            </a:r>
          </a:p>
          <a:p>
            <a:pPr marL="171450" indent="-171450">
              <a:buFont typeface="Arial" panose="020B0604020202020204" pitchFamily="34" charset="0"/>
              <a:buChar char="•"/>
            </a:pPr>
            <a:r>
              <a:rPr lang="en-US" dirty="0"/>
              <a:t>Analyze case studies related to Movable wall systems that highlight the variety of settings these systems positively impact.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A0038-7055-434C-B6C4-B8C69565C6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0602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1E6C83-527B-4C42-A6D4-002AC8907264}" type="slidenum">
              <a:rPr lang="en-US" smtClean="0"/>
              <a:t>58</a:t>
            </a:fld>
            <a:endParaRPr lang="en-US"/>
          </a:p>
        </p:txBody>
      </p:sp>
    </p:spTree>
    <p:extLst>
      <p:ext uri="{BB962C8B-B14F-4D97-AF65-F5344CB8AC3E}">
        <p14:creationId xmlns:p14="http://schemas.microsoft.com/office/powerpoint/2010/main" val="3194584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A0038-7055-434C-B6C4-B8C69565C6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449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1E6C83-527B-4C42-A6D4-002AC8907264}" type="slidenum">
              <a:rPr lang="en-US" smtClean="0"/>
              <a:t>9</a:t>
            </a:fld>
            <a:endParaRPr lang="en-US"/>
          </a:p>
        </p:txBody>
      </p:sp>
    </p:spTree>
    <p:extLst>
      <p:ext uri="{BB962C8B-B14F-4D97-AF65-F5344CB8AC3E}">
        <p14:creationId xmlns:p14="http://schemas.microsoft.com/office/powerpoint/2010/main" val="1318359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1E6C83-527B-4C42-A6D4-002AC8907264}" type="slidenum">
              <a:rPr lang="en-US" smtClean="0"/>
              <a:t>24</a:t>
            </a:fld>
            <a:endParaRPr lang="en-US"/>
          </a:p>
        </p:txBody>
      </p:sp>
    </p:spTree>
    <p:extLst>
      <p:ext uri="{BB962C8B-B14F-4D97-AF65-F5344CB8AC3E}">
        <p14:creationId xmlns:p14="http://schemas.microsoft.com/office/powerpoint/2010/main" val="3210139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E6C83-527B-4C42-A6D4-002AC8907264}" type="slidenum">
              <a:rPr lang="en-US" smtClean="0"/>
              <a:t>26</a:t>
            </a:fld>
            <a:endParaRPr lang="en-US"/>
          </a:p>
        </p:txBody>
      </p:sp>
    </p:spTree>
    <p:extLst>
      <p:ext uri="{BB962C8B-B14F-4D97-AF65-F5344CB8AC3E}">
        <p14:creationId xmlns:p14="http://schemas.microsoft.com/office/powerpoint/2010/main" val="3526704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1E6C83-527B-4C42-A6D4-002AC8907264}" type="slidenum">
              <a:rPr lang="en-US" smtClean="0"/>
              <a:t>31</a:t>
            </a:fld>
            <a:endParaRPr lang="en-US"/>
          </a:p>
        </p:txBody>
      </p:sp>
    </p:spTree>
    <p:extLst>
      <p:ext uri="{BB962C8B-B14F-4D97-AF65-F5344CB8AC3E}">
        <p14:creationId xmlns:p14="http://schemas.microsoft.com/office/powerpoint/2010/main" val="84870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1E6C83-527B-4C42-A6D4-002AC8907264}" type="slidenum">
              <a:rPr lang="en-US" smtClean="0"/>
              <a:t>34</a:t>
            </a:fld>
            <a:endParaRPr lang="en-US"/>
          </a:p>
        </p:txBody>
      </p:sp>
    </p:spTree>
    <p:extLst>
      <p:ext uri="{BB962C8B-B14F-4D97-AF65-F5344CB8AC3E}">
        <p14:creationId xmlns:p14="http://schemas.microsoft.com/office/powerpoint/2010/main" val="3769587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1E6C83-527B-4C42-A6D4-002AC8907264}" type="slidenum">
              <a:rPr lang="en-US" smtClean="0"/>
              <a:t>37</a:t>
            </a:fld>
            <a:endParaRPr lang="en-US"/>
          </a:p>
        </p:txBody>
      </p:sp>
    </p:spTree>
    <p:extLst>
      <p:ext uri="{BB962C8B-B14F-4D97-AF65-F5344CB8AC3E}">
        <p14:creationId xmlns:p14="http://schemas.microsoft.com/office/powerpoint/2010/main" val="244098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9/29/2025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1705175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9/29/2025</a:t>
            </a:fld>
            <a:endParaRPr lang="en-US" dirty="0"/>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486903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9/29/2025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631864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
        <p:nvSpPr>
          <p:cNvPr id="3" name="Rectangle 2" title="Decorative">
            <a:extLst>
              <a:ext uri="{FF2B5EF4-FFF2-40B4-BE49-F238E27FC236}">
                <a16:creationId xmlns:a16="http://schemas.microsoft.com/office/drawing/2014/main" id="{9DF8596F-E730-47C4-86C3-F4A9B3F78268}"/>
              </a:ext>
            </a:extLst>
          </p:cNvPr>
          <p:cNvSpPr/>
          <p:nvPr userDrawn="1"/>
        </p:nvSpPr>
        <p:spPr>
          <a:xfrm>
            <a:off x="0" y="0"/>
            <a:ext cx="4745620" cy="3428990"/>
          </a:xfrm>
          <a:prstGeom prst="rect">
            <a:avLst/>
          </a:prstGeom>
          <a:solidFill>
            <a:srgbClr val="00583D"/>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dirty="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solidFill>
                  <a:schemeClr val="bg1"/>
                </a:solidFill>
                <a:latin typeface="+mj-lt"/>
              </a:defRPr>
            </a:lvl1pPr>
          </a:lstStyle>
          <a:p>
            <a:r>
              <a:rPr lang="en-US" dirty="0"/>
              <a:t>Click to </a:t>
            </a:r>
            <a:br>
              <a:rPr lang="en-US" dirty="0"/>
            </a:br>
            <a:r>
              <a:rPr lang="en-US" dirty="0"/>
              <a:t>Add Title</a:t>
            </a: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p:spPr>
        <p:txBody>
          <a:bodyPr lIns="0" tIns="0" anchor="t">
            <a:normAutofit/>
          </a:bodyPr>
          <a:lstStyle>
            <a:lvl1pPr marL="0" indent="0">
              <a:buNone/>
              <a:defRPr sz="1600" b="1">
                <a:solidFill>
                  <a:schemeClr val="tx1"/>
                </a:solidFill>
                <a:latin typeface="+mj-lt"/>
                <a:cs typeface="Arial" panose="020B0604020202020204" pitchFamily="34" charset="0"/>
              </a:defRPr>
            </a:lvl1pPr>
          </a:lstStyle>
          <a:p>
            <a:pPr lvl="0"/>
            <a:r>
              <a:rPr lang="en-US" dirty="0"/>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8" y="1588155"/>
            <a:ext cx="6121722" cy="1397178"/>
          </a:xfrm>
        </p:spPr>
        <p:txBody>
          <a:bodyPr lIns="0" tIns="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
        <p:nvSpPr>
          <p:cNvPr id="10" name="Text Placeholder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2"/>
            <a:ext cx="3085618" cy="2663707"/>
          </a:xfrm>
        </p:spPr>
        <p:txBody>
          <a:bodyPr lIns="0" tIns="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34432076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a:t>Click icon to add picture</a:t>
            </a:r>
            <a:endParaRPr lang="en-US" dirty="0"/>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solidFill>
            <a:srgbClr val="005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a:normAutofit/>
          </a:bodyPr>
          <a:lstStyle>
            <a:lvl1pPr marL="0" indent="0">
              <a:buNone/>
              <a:defRPr sz="1600" spc="300">
                <a:solidFill>
                  <a:srgbClr val="FFB600"/>
                </a:solidFill>
                <a:latin typeface="+mn-lt"/>
                <a:cs typeface="Arial" panose="020B0604020202020204" pitchFamily="34" charset="0"/>
              </a:defRPr>
            </a:lvl1pPr>
          </a:lstStyle>
          <a:p>
            <a:pPr lvl="0"/>
            <a:r>
              <a:rPr lang="en-US" dirty="0"/>
              <a:t>SUBTITLE GOES HERE</a:t>
            </a:r>
          </a:p>
        </p:txBody>
      </p:sp>
    </p:spTree>
    <p:extLst>
      <p:ext uri="{BB962C8B-B14F-4D97-AF65-F5344CB8AC3E}">
        <p14:creationId xmlns:p14="http://schemas.microsoft.com/office/powerpoint/2010/main" val="6901168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1819845"/>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2214712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a:t>Click icon to add picture</a:t>
            </a:r>
            <a:endParaRPr lang="en-US" dirty="0"/>
          </a:p>
        </p:txBody>
      </p:sp>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title="Decorative"/>
          <p:cNvSpPr/>
          <p:nvPr userDrawn="1"/>
        </p:nvSpPr>
        <p:spPr>
          <a:xfrm>
            <a:off x="0" y="0"/>
            <a:ext cx="5295899" cy="6858000"/>
          </a:xfrm>
          <a:prstGeom prst="rect">
            <a:avLst/>
          </a:prstGeom>
          <a:solidFill>
            <a:srgbClr val="00583D"/>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304800" y="2040520"/>
            <a:ext cx="4614334" cy="1818655"/>
          </a:xfrm>
        </p:spPr>
        <p:txBody>
          <a:bodyPr anchor="b">
            <a:noAutofit/>
          </a:bodyPr>
          <a:lstStyle>
            <a:lvl1pPr algn="l">
              <a:defRPr sz="5000" b="1">
                <a:solidFill>
                  <a:schemeClr val="bg1"/>
                </a:solidFill>
                <a:latin typeface="+mj-lt"/>
              </a:defRPr>
            </a:lvl1pPr>
          </a:lstStyle>
          <a:p>
            <a:r>
              <a:rPr lang="en-US" dirty="0"/>
              <a:t>CLICK TO ADD TITLE</a:t>
            </a:r>
          </a:p>
        </p:txBody>
      </p:sp>
      <p:sp>
        <p:nvSpPr>
          <p:cNvPr id="11" name="Shape 62" title="Decorative">
            <a:extLst>
              <a:ext uri="{FF2B5EF4-FFF2-40B4-BE49-F238E27FC236}">
                <a16:creationId xmlns:a16="http://schemas.microsoft.com/office/drawing/2014/main" id="{E1A23DB6-E067-4A30-8C4B-98B452428518}"/>
              </a:ext>
            </a:extLst>
          </p:cNvPr>
          <p:cNvSpPr/>
          <p:nvPr userDrawn="1"/>
        </p:nvSpPr>
        <p:spPr>
          <a:xfrm rot="16200000" flipV="1">
            <a:off x="1646148" y="2715949"/>
            <a:ext cx="0" cy="2682695"/>
          </a:xfrm>
          <a:prstGeom prst="line">
            <a:avLst/>
          </a:prstGeom>
          <a:ln w="25400">
            <a:solidFill>
              <a:srgbClr val="FFB600"/>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333770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3872090" y="2905535"/>
            <a:ext cx="4120444" cy="891250"/>
          </a:xfrm>
        </p:spPr>
        <p:txBody>
          <a:bodyPr anchor="t">
            <a:noAutofit/>
          </a:bodyPr>
          <a:lstStyle>
            <a:lvl1pPr algn="ct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3872090" y="3993558"/>
            <a:ext cx="4120443"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5932310" y="272667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2" name="Rectangle 1" title="Decorative"/>
          <p:cNvSpPr/>
          <p:nvPr userDrawn="1"/>
        </p:nvSpPr>
        <p:spPr>
          <a:xfrm>
            <a:off x="3872089" y="860778"/>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230143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with Image">
    <p:bg>
      <p:bgPr>
        <a:solidFill>
          <a:srgbClr val="00583D"/>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rgbClr val="3939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841672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Slide with Image">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838501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Slide with Image">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13272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9/29/2025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19478711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1"/>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9219319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2"/>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934126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14413" y="4304207"/>
            <a:ext cx="6439156" cy="891250"/>
          </a:xfr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5114413" y="5505120"/>
            <a:ext cx="643915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rot="16200000" flipV="1">
            <a:off x="6208815" y="4226947"/>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8419580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0821" y="4395670"/>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12"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337164" y="4387695"/>
            <a:ext cx="4527458" cy="2196780"/>
          </a:xfrm>
          <a:no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3" name="Shape 62" title="Decorative">
            <a:extLst>
              <a:ext uri="{FF2B5EF4-FFF2-40B4-BE49-F238E27FC236}">
                <a16:creationId xmlns:a16="http://schemas.microsoft.com/office/drawing/2014/main" id="{E1A23DB6-E067-4A30-8C4B-98B452428518}"/>
              </a:ext>
            </a:extLst>
          </p:cNvPr>
          <p:cNvSpPr/>
          <p:nvPr userDrawn="1"/>
        </p:nvSpPr>
        <p:spPr>
          <a:xfrm flipV="1">
            <a:off x="7337163" y="4742580"/>
            <a:ext cx="1" cy="1494984"/>
          </a:xfrm>
          <a:prstGeom prst="line">
            <a:avLst/>
          </a:prstGeom>
          <a:ln w="762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457548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18160" y="3727361"/>
            <a:ext cx="2583855"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title="Decorative">
            <a:extLst>
              <a:ext uri="{FF2B5EF4-FFF2-40B4-BE49-F238E27FC236}">
                <a16:creationId xmlns:a16="http://schemas.microsoft.com/office/drawing/2014/main" id="{2683CBB0-468F-4DD2-853B-FBFFA91B662E}"/>
              </a:ext>
            </a:extLst>
          </p:cNvPr>
          <p:cNvSpPr/>
          <p:nvPr userDrawn="1"/>
        </p:nvSpPr>
        <p:spPr>
          <a:xfrm rot="16200000" flipV="1">
            <a:off x="1791782" y="3899540"/>
            <a:ext cx="0" cy="1930310"/>
          </a:xfrm>
          <a:prstGeom prst="line">
            <a:avLst/>
          </a:prstGeom>
          <a:ln w="76200">
            <a:solidFill>
              <a:srgbClr val="FFB600">
                <a:alpha val="97000"/>
              </a:srgb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932537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361244" y="2225040"/>
            <a:ext cx="4536079" cy="463296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5121031"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5121031"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5121031"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5121031"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5121031"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2">
                <a:lumMod val="75000"/>
                <a:lumOff val="25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61828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1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6264877" y="0"/>
            <a:ext cx="5927124" cy="68580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71529" y="2348736"/>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71529" y="3075850"/>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71529" y="464582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71529" y="386083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71529" y="5430816"/>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1">
                <a:lumMod val="60000"/>
                <a:lumOff val="40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33565765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p:spPr>
        <p:txBody>
          <a:bodyPr/>
          <a:lstStyle/>
          <a:p>
            <a:r>
              <a:rPr lang="en-US" noProof="0"/>
              <a:t>Click icon to add picture</a:t>
            </a:r>
            <a:endParaRPr lang="en-US" noProof="0" dirty="0"/>
          </a:p>
        </p:txBody>
      </p:sp>
      <p:sp>
        <p:nvSpPr>
          <p:cNvPr id="3" name="Rectangle 2" title="Decorative"/>
          <p:cNvSpPr/>
          <p:nvPr userDrawn="1"/>
        </p:nvSpPr>
        <p:spPr>
          <a:xfrm>
            <a:off x="4910667" y="0"/>
            <a:ext cx="1174045" cy="6858000"/>
          </a:xfrm>
          <a:prstGeom prst="rect">
            <a:avLst/>
          </a:prstGeom>
          <a:solidFill>
            <a:srgbClr val="FFB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dirty="0"/>
              <a:t>5</a:t>
            </a:r>
          </a:p>
        </p:txBody>
      </p:sp>
      <p:sp>
        <p:nvSpPr>
          <p:cNvPr id="15"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spTree>
    <p:extLst>
      <p:ext uri="{BB962C8B-B14F-4D97-AF65-F5344CB8AC3E}">
        <p14:creationId xmlns:p14="http://schemas.microsoft.com/office/powerpoint/2010/main" val="30749660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769354" y="2596916"/>
            <a:ext cx="4385841" cy="1325563"/>
          </a:xfrm>
        </p:spPr>
        <p:txBody>
          <a:bodyPr anchor="b"/>
          <a:lstStyle>
            <a:lvl1pPr algn="l">
              <a:defRPr>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6096000" y="1"/>
            <a:ext cx="6096000" cy="6858000"/>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69353" y="4628132"/>
            <a:ext cx="4385841" cy="1325562"/>
          </a:xfrm>
        </p:spPr>
        <p:txBody>
          <a:bodyPr>
            <a:noAutofit/>
          </a:bodyPr>
          <a:lstStyle>
            <a:lvl1pPr marL="0" indent="0" algn="l">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69353" y="4165142"/>
            <a:ext cx="4385841" cy="382749"/>
          </a:xfrm>
        </p:spPr>
        <p:txBody>
          <a:bodyPr anchor="b">
            <a:normAutofit/>
          </a:bodyPr>
          <a:lstStyle>
            <a:lvl1pPr marL="0" indent="0" algn="l">
              <a:buNone/>
              <a:defRPr sz="1600" b="1">
                <a:latin typeface="+mj-lt"/>
                <a:cs typeface="Arial" panose="020B0604020202020204" pitchFamily="34" charset="0"/>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2683CBB0-468F-4DD2-853B-FBFFA91B662E}"/>
              </a:ext>
            </a:extLst>
          </p:cNvPr>
          <p:cNvSpPr/>
          <p:nvPr userDrawn="1"/>
        </p:nvSpPr>
        <p:spPr>
          <a:xfrm flipV="1">
            <a:off x="527427" y="1631760"/>
            <a:ext cx="0" cy="43219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9"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769354" y="1631760"/>
            <a:ext cx="804759" cy="804759"/>
          </a:xfrm>
          <a:prstGeom prst="rect">
            <a:avLst/>
          </a:prstGeom>
          <a:solidFill>
            <a:schemeClr val="bg1"/>
          </a:solidFill>
          <a:ln w="19050">
            <a:noFill/>
          </a:ln>
        </p:spPr>
        <p:txBody>
          <a:bodyPr>
            <a:normAutofit/>
          </a:bodyPr>
          <a:lstStyle>
            <a:lvl1pPr>
              <a:defRPr sz="800"/>
            </a:lvl1pPr>
          </a:lstStyle>
          <a:p>
            <a:r>
              <a:rPr lang="en-US"/>
              <a:t>Click icon to add picture</a:t>
            </a:r>
            <a:endParaRPr lang="en-US" dirty="0"/>
          </a:p>
        </p:txBody>
      </p:sp>
    </p:spTree>
    <p:extLst>
      <p:ext uri="{BB962C8B-B14F-4D97-AF65-F5344CB8AC3E}">
        <p14:creationId xmlns:p14="http://schemas.microsoft.com/office/powerpoint/2010/main" val="28948352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2808079"/>
            <a:ext cx="6096000" cy="404992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571465"/>
            <a:ext cx="525780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87825" y="2808079"/>
            <a:ext cx="4312353"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87825" y="3212363"/>
            <a:ext cx="4312353" cy="2962659"/>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hape 62" title="Decorative">
            <a:extLst>
              <a:ext uri="{FF2B5EF4-FFF2-40B4-BE49-F238E27FC236}">
                <a16:creationId xmlns:a16="http://schemas.microsoft.com/office/drawing/2014/main" id="{2683CBB0-468F-4DD2-853B-FBFFA91B662E}"/>
              </a:ext>
            </a:extLst>
          </p:cNvPr>
          <p:cNvSpPr/>
          <p:nvPr userDrawn="1"/>
        </p:nvSpPr>
        <p:spPr>
          <a:xfrm rot="16200000" flipV="1">
            <a:off x="5130846" y="1256529"/>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512289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9/29/2025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42706112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6987825" y="1190909"/>
            <a:ext cx="4554008" cy="1325563"/>
          </a:xfrm>
        </p:spPr>
        <p:txBody>
          <a:bodyPr lIns="0" anchor="b">
            <a:normAutofit/>
          </a:bodyPr>
          <a:lstStyle>
            <a:lvl1pPr algn="l">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97253" y="2920422"/>
            <a:ext cx="4544580" cy="3226378"/>
          </a:xfrm>
        </p:spPr>
        <p:txBody>
          <a:bodyPr lIns="0" tIns="72000">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38199" y="3606800"/>
            <a:ext cx="4927601" cy="2540000"/>
          </a:xfrm>
        </p:spPr>
        <p:txBody>
          <a:bodyPr lIns="0" tIns="7200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318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a:lstStyle/>
          <a:p>
            <a:r>
              <a:rPr lang="en-US"/>
              <a:t>Click icon to add picture</a:t>
            </a:r>
            <a:endParaRPr lang="en-US" dirty="0"/>
          </a:p>
        </p:txBody>
      </p:sp>
      <p:sp>
        <p:nvSpPr>
          <p:cNvPr id="11" name="Rectangle 10" title="Decorative"/>
          <p:cNvSpPr/>
          <p:nvPr userDrawn="1"/>
        </p:nvSpPr>
        <p:spPr>
          <a:xfrm>
            <a:off x="3708400" y="0"/>
            <a:ext cx="4775200" cy="6858000"/>
          </a:xfrm>
          <a:prstGeom prst="rect">
            <a:avLst/>
          </a:prstGeom>
          <a:solidFill>
            <a:srgbClr val="39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4252921" y="936980"/>
            <a:ext cx="3686159" cy="1466055"/>
          </a:xfrm>
        </p:spPr>
        <p:txBody>
          <a:bodyPr lIns="0" anchor="t">
            <a:normAutofit/>
          </a:bodyPr>
          <a:lstStyle>
            <a:lvl1pPr algn="l">
              <a:defRPr sz="4000">
                <a:solidFill>
                  <a:schemeClr val="bg1"/>
                </a:solidFill>
                <a:latin typeface="+mj-lt"/>
              </a:defRPr>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252988" y="2407322"/>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252921" y="2811606"/>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35901795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id="{60EEF041-4EFF-410A-AFB4-25A65B462B2D}"/>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title="Decorative">
            <a:extLst>
              <a:ext uri="{FF2B5EF4-FFF2-40B4-BE49-F238E27FC236}">
                <a16:creationId xmlns:a16="http://schemas.microsoft.com/office/drawing/2014/main" id="{60EEF041-4EFF-410A-AFB4-25A65B462B2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7" y="1680547"/>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333454" y="2084831"/>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375228" y="2084831"/>
            <a:ext cx="3658010"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110731EC-67BA-493B-B1C7-6258DD2B6042}"/>
              </a:ext>
            </a:extLst>
          </p:cNvPr>
          <p:cNvSpPr>
            <a:spLocks noGrp="1"/>
          </p:cNvSpPr>
          <p:nvPr>
            <p:ph type="title"/>
          </p:nvPr>
        </p:nvSpPr>
        <p:spPr>
          <a:xfrm>
            <a:off x="403410" y="1670007"/>
            <a:ext cx="3686159" cy="1466055"/>
          </a:xfrm>
        </p:spPr>
        <p:txBody>
          <a:bodyPr lIns="0" anchor="t">
            <a:normAutofit/>
          </a:bodyPr>
          <a:lstStyle>
            <a:lvl1pPr algn="l">
              <a:defRPr sz="4000">
                <a:solidFill>
                  <a:schemeClr val="tx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798051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p:spPr>
        <p:txBody>
          <a:bodyPr/>
          <a:lstStyle/>
          <a:p>
            <a:r>
              <a:rPr lang="en-US"/>
              <a:t>Click icon to add picture</a:t>
            </a:r>
            <a:endParaRPr lang="en-US" dirty="0"/>
          </a:p>
        </p:txBody>
      </p:sp>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838200" y="4049104"/>
            <a:ext cx="3136900" cy="2168682"/>
          </a:xfrm>
        </p:spPr>
        <p:txBody>
          <a:bodyPr lIns="0" anchor="ctr">
            <a:normAutofit/>
          </a:bodyPr>
          <a:lstStyle>
            <a:lvl1pPr algn="l">
              <a:defRPr sz="400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8534404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rgbClr val="393939"/>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rgbClr val="00583D"/>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304800" y="358610"/>
            <a:ext cx="11582400" cy="822240"/>
          </a:xfrm>
        </p:spPr>
        <p:txBody>
          <a:bodyPr lIns="0" anchor="t">
            <a:normAutofit/>
          </a:bodyPr>
          <a:lstStyle>
            <a:lvl1pPr algn="ctr">
              <a:defRPr sz="4000">
                <a:solidFill>
                  <a:schemeClr val="tx1"/>
                </a:solidFill>
                <a:latin typeface="+mj-lt"/>
              </a:defRPr>
            </a:lvl1pPr>
          </a:lstStyle>
          <a:p>
            <a:r>
              <a:rPr lang="en-US" dirty="0"/>
              <a:t>CLICK TO EDIT MASTER TITLE STYLE</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rgbClr val="FFB600"/>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4216623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rgbClr val="00583D"/>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rgbClr val="393939"/>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304800" y="358610"/>
            <a:ext cx="11582400" cy="822240"/>
          </a:xfrm>
        </p:spPr>
        <p:txBody>
          <a:bodyPr lIns="0" anchor="t">
            <a:normAutofit/>
          </a:bodyPr>
          <a:lstStyle>
            <a:lvl1pPr algn="ctr">
              <a:defRPr sz="4000">
                <a:solidFill>
                  <a:schemeClr val="tx1"/>
                </a:solidFill>
                <a:latin typeface="+mj-lt"/>
              </a:defRPr>
            </a:lvl1pPr>
          </a:lstStyle>
          <a:p>
            <a:r>
              <a:rPr lang="en-US" dirty="0"/>
              <a:t>CLICK TO EDIT MASTER TITLE STYLE</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rgbClr val="FFB600"/>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5591388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78814" y="2632337"/>
            <a:ext cx="4385841" cy="3357563"/>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6182016" y="1598619"/>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182016" y="1194294"/>
            <a:ext cx="4869806"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6182018" y="4093464"/>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82017" y="3689139"/>
            <a:ext cx="4832794"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10" name="Shape 62" title="Decorative">
            <a:extLst>
              <a:ext uri="{FF2B5EF4-FFF2-40B4-BE49-F238E27FC236}">
                <a16:creationId xmlns:a16="http://schemas.microsoft.com/office/drawing/2014/main" id="{2683CBB0-468F-4DD2-853B-FBFFA91B662E}"/>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7351977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p>
            <a:r>
              <a:rPr lang="en-US"/>
              <a:t>Click icon to add picture</a:t>
            </a:r>
            <a:endParaRPr lang="en-US" dirty="0"/>
          </a:p>
        </p:txBody>
      </p:sp>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rgbClr val="00583D"/>
          </a:solidFill>
        </p:spPr>
        <p:txBody>
          <a:bodyPr lIns="252000" tIns="144000" rIns="144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l">
              <a:defRPr>
                <a:latin typeface="+mj-lt"/>
              </a:defRPr>
            </a:lvl1pPr>
          </a:lstStyle>
          <a:p>
            <a:r>
              <a:rPr lang="en-US" dirty="0"/>
              <a:t>Click to </a:t>
            </a:r>
            <a:br>
              <a:rPr lang="en-US" dirty="0"/>
            </a:br>
            <a:r>
              <a:rPr lang="en-US" dirty="0"/>
              <a:t>Add Title</a:t>
            </a:r>
          </a:p>
        </p:txBody>
      </p:sp>
      <p:sp>
        <p:nvSpPr>
          <p:cNvPr id="9" name="Shape 62" title="Decorative">
            <a:extLst>
              <a:ext uri="{FF2B5EF4-FFF2-40B4-BE49-F238E27FC236}">
                <a16:creationId xmlns:a16="http://schemas.microsoft.com/office/drawing/2014/main" id="{E1A23DB6-E067-4A30-8C4B-98B452428518}"/>
              </a:ext>
            </a:extLst>
          </p:cNvPr>
          <p:cNvSpPr/>
          <p:nvPr userDrawn="1"/>
        </p:nvSpPr>
        <p:spPr>
          <a:xfrm rot="16200000" flipV="1">
            <a:off x="1756506" y="1915220"/>
            <a:ext cx="0" cy="2188805"/>
          </a:xfrm>
          <a:prstGeom prst="line">
            <a:avLst/>
          </a:prstGeom>
          <a:ln w="76200">
            <a:solidFill>
              <a:srgbClr val="FFB600"/>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1472126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rgbClr val="00583D"/>
          </a:solidFill>
        </p:spPr>
        <p:txBody>
          <a:bodyPr lIns="5400000" tIns="216000" rIns="1800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39681941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838199" y="4586456"/>
            <a:ext cx="10349090" cy="1577281"/>
          </a:xfrm>
          <a:noFill/>
          <a:ln>
            <a:noFill/>
          </a:ln>
        </p:spPr>
        <p:txBody>
          <a:bodyPr lIns="0" tIns="216000" rIns="0">
            <a:noAutofit/>
          </a:bodyPr>
          <a:lstStyle>
            <a:lvl1pPr marL="0" indent="0" algn="ctr">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199" y="3717212"/>
            <a:ext cx="10349089" cy="854791"/>
          </a:xfrm>
        </p:spPr>
        <p:txBody>
          <a:bodyPr lIns="0" rIns="0" anchor="b"/>
          <a:lstStyle>
            <a:lvl1pPr algn="ctr">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10349089" cy="2516529"/>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2558225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9/29/2025</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34537014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title="Decorative">
            <a:extLst>
              <a:ext uri="{FF2B5EF4-FFF2-40B4-BE49-F238E27FC236}">
                <a16:creationId xmlns:a16="http://schemas.microsoft.com/office/drawing/2014/main" id="{9DF8596F-E730-47C4-86C3-F4A9B3F78268}"/>
              </a:ext>
            </a:extLst>
          </p:cNvPr>
          <p:cNvSpPr/>
          <p:nvPr userDrawn="1"/>
        </p:nvSpPr>
        <p:spPr>
          <a:xfrm>
            <a:off x="0" y="0"/>
            <a:ext cx="4745620" cy="3428990"/>
          </a:xfrm>
          <a:prstGeom prst="rect">
            <a:avLst/>
          </a:prstGeom>
          <a:solidFill>
            <a:srgbClr val="00583D"/>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dirty="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solidFill>
                  <a:schemeClr val="bg1"/>
                </a:solidFill>
                <a:latin typeface="+mj-lt"/>
              </a:defRPr>
            </a:lvl1pPr>
          </a:lstStyle>
          <a:p>
            <a:r>
              <a:rPr lang="en-US" dirty="0"/>
              <a:t>Click to </a:t>
            </a:r>
            <a:br>
              <a:rPr lang="en-US" dirty="0"/>
            </a:br>
            <a:r>
              <a:rPr lang="en-US" dirty="0"/>
              <a:t>Add Title</a:t>
            </a: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p:spPr>
        <p:txBody>
          <a:bodyPr lIns="0" tIns="0" anchor="t">
            <a:normAutofit/>
          </a:bodyPr>
          <a:lstStyle>
            <a:lvl1pPr marL="0" indent="0">
              <a:buNone/>
              <a:defRPr sz="1600" b="1">
                <a:solidFill>
                  <a:schemeClr val="tx1"/>
                </a:solidFill>
                <a:latin typeface="+mj-lt"/>
                <a:cs typeface="Arial" panose="020B0604020202020204" pitchFamily="34" charset="0"/>
              </a:defRPr>
            </a:lvl1pPr>
          </a:lstStyle>
          <a:p>
            <a:pPr lvl="0"/>
            <a:r>
              <a:rPr lang="en-US" dirty="0"/>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8" y="1588155"/>
            <a:ext cx="6121722" cy="1397178"/>
          </a:xfrm>
        </p:spPr>
        <p:txBody>
          <a:bodyPr lIns="0" tIns="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
        <p:nvSpPr>
          <p:cNvPr id="10" name="Text Placeholder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2"/>
            <a:ext cx="3085618" cy="2663707"/>
          </a:xfrm>
        </p:spPr>
        <p:txBody>
          <a:bodyPr lIns="0" tIns="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11218600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a:normAutofit/>
          </a:bodyPr>
          <a:lstStyle>
            <a:lvl1pPr algn="ctr">
              <a:defRPr sz="4000">
                <a:solidFill>
                  <a:schemeClr val="bg1"/>
                </a:solidFill>
                <a:latin typeface="+mj-lt"/>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24286454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Tree>
    <p:extLst>
      <p:ext uri="{BB962C8B-B14F-4D97-AF65-F5344CB8AC3E}">
        <p14:creationId xmlns:p14="http://schemas.microsoft.com/office/powerpoint/2010/main" val="26454492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5"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1"/>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056603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3"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rgbClr val="00583D"/>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rgbClr val="FFB600"/>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2962809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3818477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33838576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1789894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37236297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p:cNvSpPr/>
          <p:nvPr userDrawn="1"/>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95622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9/29/2025</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30184227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561135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4596015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a:r>
              <a:rPr lang="en-US" dirty="0"/>
              <a:t>1</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15783140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7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a:r>
              <a:rPr lang="en-US" dirty="0"/>
              <a:t>2</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3982959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8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4">
                    <a:lumMod val="40000"/>
                    <a:lumOff val="60000"/>
                    <a:alpha val="20000"/>
                  </a:schemeClr>
                </a:solidFill>
                <a:latin typeface="+mj-lt"/>
                <a:cs typeface="Arial" panose="020B0604020202020204" pitchFamily="34" charset="0"/>
              </a:defRPr>
            </a:lvl1pPr>
          </a:lstStyle>
          <a:p>
            <a:pPr lvl="0"/>
            <a:r>
              <a:rPr lang="en-US" dirty="0"/>
              <a:t>3</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1814768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9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rgbClr val="005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rgbClr val="393939"/>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1</a:t>
            </a:r>
          </a:p>
        </p:txBody>
      </p:sp>
    </p:spTree>
    <p:extLst>
      <p:ext uri="{BB962C8B-B14F-4D97-AF65-F5344CB8AC3E}">
        <p14:creationId xmlns:p14="http://schemas.microsoft.com/office/powerpoint/2010/main" val="12413696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1">
              <a:lumMod val="60000"/>
              <a:lumOff val="4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27541387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0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4">
              <a:lumMod val="40000"/>
              <a:lumOff val="6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42667412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99344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rgbClr val="00583D"/>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solidFill>
                  <a:schemeClr val="bg1"/>
                </a:solidFill>
              </a:defRPr>
            </a:lvl1pPr>
          </a:lstStyle>
          <a:p>
            <a:r>
              <a:rPr lang="en-US" noProof="0"/>
              <a:t>Click to Add Slide Title Here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noProof="0"/>
              <a:t>Click to edit Master text styles</a:t>
            </a:r>
          </a:p>
        </p:txBody>
      </p:sp>
      <p:sp>
        <p:nvSpPr>
          <p:cNvPr id="27"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rgbClr val="FFB600"/>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solidFill>
                <a:schemeClr val="bg1"/>
              </a:solidFill>
            </a:endParaRPr>
          </a:p>
        </p:txBody>
      </p:sp>
    </p:spTree>
    <p:extLst>
      <p:ext uri="{BB962C8B-B14F-4D97-AF65-F5344CB8AC3E}">
        <p14:creationId xmlns:p14="http://schemas.microsoft.com/office/powerpoint/2010/main" val="3093043789"/>
      </p:ext>
    </p:extLst>
  </p:cSld>
  <p:clrMapOvr>
    <a:masterClrMapping/>
  </p:clrMapOvr>
  <p:extLst>
    <p:ext uri="{DCECCB84-F9BA-43D5-87BE-67443E8EF086}">
      <p15:sldGuideLst xmlns:p15="http://schemas.microsoft.com/office/powerpoint/2012/main">
        <p15:guide id="1" orient="horz" pos="2160">
          <p15:clr>
            <a:srgbClr val="FBAE40"/>
          </p15:clr>
        </p15:guide>
        <p15:guide id="2" pos="538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9/29/2025</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18949215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58980"/>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
        <p:nvSpPr>
          <p:cNvPr id="2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 name="Oval 1">
            <a:extLst>
              <a:ext uri="{FF2B5EF4-FFF2-40B4-BE49-F238E27FC236}">
                <a16:creationId xmlns:a16="http://schemas.microsoft.com/office/drawing/2014/main"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 16">
            <a:extLst>
              <a:ext uri="{FF2B5EF4-FFF2-40B4-BE49-F238E27FC236}">
                <a16:creationId xmlns:a16="http://schemas.microsoft.com/office/drawing/2014/main"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Oval 26">
            <a:extLst>
              <a:ext uri="{FF2B5EF4-FFF2-40B4-BE49-F238E27FC236}">
                <a16:creationId xmlns:a16="http://schemas.microsoft.com/office/drawing/2014/main"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6"/>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8" name="Picture Placeholder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2"/>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9" name="Picture Placeholder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79"/>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30" name="Picture Placeholder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08"/>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3461943794"/>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rgbClr val="00583D"/>
          </a:solidFill>
          <a:ln>
            <a:noFill/>
          </a:ln>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1378803" y="2592710"/>
            <a:ext cx="973759" cy="973759"/>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422610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7073413"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992071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541483"/>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rgbClr val="393939"/>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358073870"/>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296254" y="3551136"/>
            <a:ext cx="2469806" cy="1562154"/>
          </a:xfrm>
        </p:spPr>
        <p:txBody>
          <a:bodyPr anchor="t">
            <a:normAutofit/>
          </a:bodyPr>
          <a:lstStyle>
            <a:lvl1pPr marL="0" indent="0" algn="ctr">
              <a:buNone/>
              <a:defRPr sz="1800"/>
            </a:lvl1pPr>
          </a:lstStyle>
          <a:p>
            <a:pPr lvl="0"/>
            <a:r>
              <a:rPr lang="en-US" noProof="0" dirty="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328695" y="3554079"/>
            <a:ext cx="2469806" cy="1562154"/>
          </a:xfrm>
        </p:spPr>
        <p:txBody>
          <a:bodyPr anchor="t">
            <a:normAutofit/>
          </a:bodyPr>
          <a:lstStyle>
            <a:lvl1pPr marL="0" indent="0" algn="ctr">
              <a:buNone/>
              <a:defRPr sz="1800"/>
            </a:lvl1pPr>
          </a:lstStyle>
          <a:p>
            <a:pPr lvl="0"/>
            <a:r>
              <a:rPr lang="en-US" noProof="0" dirty="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448501" y="3551136"/>
            <a:ext cx="2469806" cy="1562154"/>
          </a:xfrm>
        </p:spPr>
        <p:txBody>
          <a:bodyPr anchor="t">
            <a:normAutofit/>
          </a:bodyPr>
          <a:lstStyle>
            <a:lvl1pPr marL="0" indent="0" algn="ctr">
              <a:buNone/>
              <a:defRPr sz="1800"/>
            </a:lvl1pPr>
          </a:lstStyle>
          <a:p>
            <a:pPr lvl="0"/>
            <a:r>
              <a:rPr lang="en-US" noProof="0" dirty="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425940" y="3546953"/>
            <a:ext cx="2469806" cy="1562154"/>
          </a:xfrm>
        </p:spPr>
        <p:txBody>
          <a:bodyPr anchor="t">
            <a:normAutofit/>
          </a:bodyPr>
          <a:lstStyle>
            <a:lvl1pPr marL="0" indent="0" algn="ctr">
              <a:buNone/>
              <a:defRPr sz="1800"/>
            </a:lvl1pPr>
          </a:lstStyle>
          <a:p>
            <a:pPr lvl="0"/>
            <a:r>
              <a:rPr lang="en-US" noProof="0" dirty="0"/>
              <a:t>Click to edit Master text styles</a:t>
            </a:r>
          </a:p>
        </p:txBody>
      </p:sp>
      <p:sp>
        <p:nvSpPr>
          <p:cNvPr id="12"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17"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rgbClr val="00583D"/>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0" name="Oval 19">
            <a:extLst>
              <a:ext uri="{FF2B5EF4-FFF2-40B4-BE49-F238E27FC236}">
                <a16:creationId xmlns:a16="http://schemas.microsoft.com/office/drawing/2014/main" id="{7D7457D0-C252-49A3-9635-C29B38A49BDC}"/>
              </a:ext>
            </a:extLst>
          </p:cNvPr>
          <p:cNvSpPr/>
          <p:nvPr userDrawn="1"/>
        </p:nvSpPr>
        <p:spPr>
          <a:xfrm>
            <a:off x="845099" y="1997263"/>
            <a:ext cx="1372116" cy="1372116"/>
          </a:xfrm>
          <a:prstGeom prst="ellipse">
            <a:avLst/>
          </a:prstGeom>
          <a:solidFill>
            <a:srgbClr val="005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566715FF-568E-4151-A75B-79EC2EC52AED}"/>
              </a:ext>
            </a:extLst>
          </p:cNvPr>
          <p:cNvSpPr/>
          <p:nvPr userDrawn="1"/>
        </p:nvSpPr>
        <p:spPr>
          <a:xfrm>
            <a:off x="4025670" y="1997263"/>
            <a:ext cx="1372116" cy="1372116"/>
          </a:xfrm>
          <a:prstGeom prst="ellipse">
            <a:avLst/>
          </a:prstGeom>
          <a:solidFill>
            <a:srgbClr val="005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E41CAAB-44C4-48D7-80E1-3BF0D8006A5A}"/>
              </a:ext>
            </a:extLst>
          </p:cNvPr>
          <p:cNvSpPr/>
          <p:nvPr userDrawn="1"/>
        </p:nvSpPr>
        <p:spPr>
          <a:xfrm>
            <a:off x="6871715" y="1997263"/>
            <a:ext cx="1372116" cy="1372116"/>
          </a:xfrm>
          <a:prstGeom prst="ellipse">
            <a:avLst/>
          </a:prstGeom>
          <a:solidFill>
            <a:srgbClr val="005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3251A171-181E-416A-9BB8-F6DBEB470707}"/>
              </a:ext>
            </a:extLst>
          </p:cNvPr>
          <p:cNvSpPr/>
          <p:nvPr userDrawn="1"/>
        </p:nvSpPr>
        <p:spPr>
          <a:xfrm>
            <a:off x="9974785" y="1997263"/>
            <a:ext cx="1372116" cy="1372116"/>
          </a:xfrm>
          <a:prstGeom prst="ellipse">
            <a:avLst/>
          </a:prstGeom>
          <a:solidFill>
            <a:srgbClr val="005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3">
            <a:extLst>
              <a:ext uri="{FF2B5EF4-FFF2-40B4-BE49-F238E27FC236}">
                <a16:creationId xmlns:a16="http://schemas.microsoft.com/office/drawing/2014/main" id="{FE6EF7CF-2190-49FE-8BAE-D2863ECD5CAD}"/>
              </a:ext>
            </a:extLst>
          </p:cNvPr>
          <p:cNvSpPr>
            <a:spLocks noGrp="1"/>
          </p:cNvSpPr>
          <p:nvPr>
            <p:ph type="pic" sz="quarter" idx="21"/>
          </p:nvPr>
        </p:nvSpPr>
        <p:spPr>
          <a:xfrm>
            <a:off x="1060999" y="2213163"/>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5" name="Picture Placeholder 3">
            <a:extLst>
              <a:ext uri="{FF2B5EF4-FFF2-40B4-BE49-F238E27FC236}">
                <a16:creationId xmlns:a16="http://schemas.microsoft.com/office/drawing/2014/main" id="{47D99824-ECF4-4A44-A7CE-84F3AC262C34}"/>
              </a:ext>
            </a:extLst>
          </p:cNvPr>
          <p:cNvSpPr>
            <a:spLocks noGrp="1"/>
          </p:cNvSpPr>
          <p:nvPr>
            <p:ph type="pic" sz="quarter" idx="22"/>
          </p:nvPr>
        </p:nvSpPr>
        <p:spPr>
          <a:xfrm>
            <a:off x="4241570" y="2213163"/>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6" name="Picture Placeholder 3">
            <a:extLst>
              <a:ext uri="{FF2B5EF4-FFF2-40B4-BE49-F238E27FC236}">
                <a16:creationId xmlns:a16="http://schemas.microsoft.com/office/drawing/2014/main" id="{F1AE9D02-1431-4CC3-8919-5D21732C45C5}"/>
              </a:ext>
            </a:extLst>
          </p:cNvPr>
          <p:cNvSpPr>
            <a:spLocks noGrp="1"/>
          </p:cNvSpPr>
          <p:nvPr>
            <p:ph type="pic" sz="quarter" idx="23"/>
          </p:nvPr>
        </p:nvSpPr>
        <p:spPr>
          <a:xfrm>
            <a:off x="7087615" y="2213163"/>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7" name="Picture Placeholder 3">
            <a:extLst>
              <a:ext uri="{FF2B5EF4-FFF2-40B4-BE49-F238E27FC236}">
                <a16:creationId xmlns:a16="http://schemas.microsoft.com/office/drawing/2014/main" id="{69207058-4EB8-4D3C-B236-53DC24F30D93}"/>
              </a:ext>
            </a:extLst>
          </p:cNvPr>
          <p:cNvSpPr>
            <a:spLocks noGrp="1"/>
          </p:cNvSpPr>
          <p:nvPr>
            <p:ph type="pic" sz="quarter" idx="24"/>
          </p:nvPr>
        </p:nvSpPr>
        <p:spPr>
          <a:xfrm>
            <a:off x="10212349" y="2213163"/>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1292022485"/>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6602922" y="954224"/>
            <a:ext cx="973759" cy="973759"/>
          </a:xfrm>
          <a:prstGeom prst="ellipse">
            <a:avLst/>
          </a:prstGeom>
          <a:noFill/>
          <a:ln w="3810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6602922" y="2245735"/>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6602922" y="3537246"/>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6602922" y="4828757"/>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3276108"/>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2880275093"/>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title="Decorative"/>
          <p:cNvSpPr/>
          <p:nvPr userDrawn="1"/>
        </p:nvSpPr>
        <p:spPr>
          <a:xfrm>
            <a:off x="0" y="0"/>
            <a:ext cx="12192000" cy="2809695"/>
          </a:xfrm>
          <a:prstGeom prst="rect">
            <a:avLst/>
          </a:prstGeom>
          <a:solidFill>
            <a:srgbClr val="39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1513581" y="597067"/>
            <a:ext cx="8768625" cy="1149325"/>
          </a:xfrm>
        </p:spPr>
        <p:txBody>
          <a:bodyPr lIns="0"/>
          <a:lstStyle>
            <a:lvl1pPr algn="ctr">
              <a:defRPr>
                <a:solidFill>
                  <a:schemeClr val="bg1"/>
                </a:solidFill>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1038871" y="3050995"/>
            <a:ext cx="1643384" cy="1643384"/>
          </a:xfrm>
          <a:prstGeom prst="rect">
            <a:avLst/>
          </a:prstGeom>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3842264" y="3050995"/>
            <a:ext cx="1643384" cy="1643384"/>
          </a:xfrm>
          <a:prstGeom prst="rect">
            <a:avLst/>
          </a:prstGeom>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6645657" y="3061267"/>
            <a:ext cx="1643384" cy="1643384"/>
          </a:xfrm>
          <a:prstGeom prst="rect">
            <a:avLst/>
          </a:prstGeom>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449049" y="3061267"/>
            <a:ext cx="1643384" cy="1643384"/>
          </a:xfrm>
          <a:prstGeom prst="rect">
            <a:avLst/>
          </a:prstGeom>
        </p:spPr>
        <p:txBody>
          <a:bodyPr/>
          <a:lstStyle/>
          <a:p>
            <a:r>
              <a:rPr lang="en-US"/>
              <a:t>Click icon to add picture</a:t>
            </a: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604711"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604711"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3410942"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3410942"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621717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621717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902340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902340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21"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759266"/>
            <a:ext cx="0" cy="2188805"/>
          </a:xfrm>
          <a:prstGeom prst="line">
            <a:avLst/>
          </a:prstGeom>
          <a:ln w="76200">
            <a:solidFill>
              <a:srgbClr val="FFB600"/>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solidFill>
                <a:schemeClr val="bg1"/>
              </a:solidFill>
            </a:endParaRPr>
          </a:p>
        </p:txBody>
      </p:sp>
    </p:spTree>
    <p:extLst>
      <p:ext uri="{BB962C8B-B14F-4D97-AF65-F5344CB8AC3E}">
        <p14:creationId xmlns:p14="http://schemas.microsoft.com/office/powerpoint/2010/main" val="27679990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Rectangle 3" title="Decorative"/>
          <p:cNvSpPr/>
          <p:nvPr userDrawn="1"/>
        </p:nvSpPr>
        <p:spPr>
          <a:xfrm>
            <a:off x="0" y="1964267"/>
            <a:ext cx="3052729" cy="2443502"/>
          </a:xfrm>
          <a:prstGeom prst="rect">
            <a:avLst/>
          </a:prstGeom>
          <a:solidFill>
            <a:srgbClr val="005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title="Decorative"/>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title="Decorative"/>
          <p:cNvSpPr/>
          <p:nvPr userDrawn="1"/>
        </p:nvSpPr>
        <p:spPr>
          <a:xfrm>
            <a:off x="9139272" y="4414498"/>
            <a:ext cx="3052729" cy="2443502"/>
          </a:xfrm>
          <a:prstGeom prst="rect">
            <a:avLst/>
          </a:prstGeom>
          <a:solidFill>
            <a:srgbClr val="005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userDrawn="1">
            <p:ph type="title"/>
          </p:nvPr>
        </p:nvSpPr>
        <p:spPr>
          <a:xfrm>
            <a:off x="2106887" y="616350"/>
            <a:ext cx="7978227" cy="1062602"/>
          </a:xfrm>
        </p:spPr>
        <p:txBody>
          <a:bodyPr lIns="0"/>
          <a:lstStyle>
            <a:lvl1pPr algn="ctr">
              <a:defRPr>
                <a:solidFill>
                  <a:schemeClr val="tx2"/>
                </a:solidFill>
              </a:defRPr>
            </a:lvl1pPr>
          </a:lstStyle>
          <a:p>
            <a:r>
              <a:rPr lang="en-US"/>
              <a:t>Click to edit Master title style</a:t>
            </a:r>
            <a:endParaRPr lang="en-US" dirty="0"/>
          </a:p>
        </p:txBody>
      </p:sp>
      <p:sp>
        <p:nvSpPr>
          <p:cNvPr id="30"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2"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3"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26" name="Rectangle 25" title="Decorative"/>
          <p:cNvSpPr/>
          <p:nvPr userDrawn="1"/>
        </p:nvSpPr>
        <p:spPr>
          <a:xfrm>
            <a:off x="3046424" y="4414498"/>
            <a:ext cx="3052729" cy="2443502"/>
          </a:xfrm>
          <a:prstGeom prst="rect">
            <a:avLst/>
          </a:prstGeom>
          <a:solidFill>
            <a:srgbClr val="FFB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userDrawn="1">
            <p:ph type="body" sz="quarter" idx="15"/>
          </p:nvPr>
        </p:nvSpPr>
        <p:spPr>
          <a:xfrm>
            <a:off x="264410"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0"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userDrawn="1">
            <p:ph type="body" sz="quarter" idx="17"/>
          </p:nvPr>
        </p:nvSpPr>
        <p:spPr>
          <a:xfrm>
            <a:off x="6359042"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2"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userDrawn="1">
            <p:ph type="body" sz="quarter" idx="19"/>
          </p:nvPr>
        </p:nvSpPr>
        <p:spPr>
          <a:xfrm>
            <a:off x="3288925"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5"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userDrawn="1">
            <p:ph type="body" sz="quarter" idx="21"/>
          </p:nvPr>
        </p:nvSpPr>
        <p:spPr>
          <a:xfrm>
            <a:off x="9412281"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1"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31"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Tree>
    <p:extLst>
      <p:ext uri="{BB962C8B-B14F-4D97-AF65-F5344CB8AC3E}">
        <p14:creationId xmlns:p14="http://schemas.microsoft.com/office/powerpoint/2010/main" val="38338449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accent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2247900"/>
            <a:ext cx="5620473" cy="3870325"/>
          </a:xfrm>
        </p:spPr>
        <p:txBody>
          <a:bodyPr/>
          <a:lstStyle/>
          <a:p>
            <a:r>
              <a:rPr lang="en-US" noProof="0"/>
              <a:t>Click icon to add chart</a:t>
            </a:r>
            <a:endParaRPr lang="en-US" noProof="0" dirty="0"/>
          </a:p>
        </p:txBody>
      </p:sp>
      <p:sp>
        <p:nvSpPr>
          <p:cNvPr id="2" name="Rectangle 1">
            <a:extLst>
              <a:ext uri="{FF2B5EF4-FFF2-40B4-BE49-F238E27FC236}">
                <a16:creationId xmlns:a16="http://schemas.microsoft.com/office/drawing/2014/main" id="{2B5F4DF3-3822-4AC9-9C82-C8D284E443EB}"/>
              </a:ext>
            </a:extLst>
          </p:cNvPr>
          <p:cNvSpPr/>
          <p:nvPr userDrawn="1"/>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7086159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p>
            <a:r>
              <a:rPr lang="en-US" noProof="0"/>
              <a:t>Click icon to add chart</a:t>
            </a:r>
            <a:endParaRPr lang="en-US" noProof="0" dirty="0"/>
          </a:p>
        </p:txBody>
      </p:sp>
      <p:sp>
        <p:nvSpPr>
          <p:cNvPr id="7" name="Shape 62" title="Decorative">
            <a:extLst>
              <a:ext uri="{FF2B5EF4-FFF2-40B4-BE49-F238E27FC236}">
                <a16:creationId xmlns:a16="http://schemas.microsoft.com/office/drawing/2014/main"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6177093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solidFill>
            <a:srgbClr val="39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304800" y="839972"/>
            <a:ext cx="4998811" cy="1342045"/>
          </a:xfrm>
        </p:spPr>
        <p:txBody>
          <a:bodyPr lIns="0" anchor="b">
            <a:normAutofit/>
          </a:bodyPr>
          <a:lstStyle>
            <a:lvl1pPr>
              <a:defRPr sz="4000">
                <a:solidFill>
                  <a:schemeClr val="tx2"/>
                </a:solidFill>
              </a:defRPr>
            </a:lvl1pPr>
          </a:lstStyle>
          <a:p>
            <a:r>
              <a:rPr lang="en-US" noProof="0" dirty="0"/>
              <a:t>Click to Add </a:t>
            </a:r>
            <a:br>
              <a:rPr lang="en-US" noProof="0" dirty="0"/>
            </a:br>
            <a:r>
              <a:rPr lang="en-US" noProof="0" dirty="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304799" y="2635242"/>
            <a:ext cx="4998811"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24332137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solidFill>
            <a:srgbClr val="005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304800" y="839972"/>
            <a:ext cx="5118100" cy="1342045"/>
          </a:xfrm>
        </p:spPr>
        <p:txBody>
          <a:bodyPr lIns="0" anchor="b">
            <a:normAutofit/>
          </a:bodyPr>
          <a:lstStyle>
            <a:lvl1pPr>
              <a:defRPr sz="4000">
                <a:solidFill>
                  <a:schemeClr val="tx2"/>
                </a:solidFill>
              </a:defRPr>
            </a:lvl1pPr>
          </a:lstStyle>
          <a:p>
            <a:r>
              <a:rPr lang="en-US" noProof="0" dirty="0"/>
              <a:t>Click to Add </a:t>
            </a:r>
            <a:br>
              <a:rPr lang="en-US" noProof="0" dirty="0"/>
            </a:br>
            <a:r>
              <a:rPr lang="en-US" noProof="0" dirty="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304800" y="2635242"/>
            <a:ext cx="5118100"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Tree>
    <p:extLst>
      <p:ext uri="{BB962C8B-B14F-4D97-AF65-F5344CB8AC3E}">
        <p14:creationId xmlns:p14="http://schemas.microsoft.com/office/powerpoint/2010/main" val="2629585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9/29/2025</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36905466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a:t>Click icon to add chart</a:t>
            </a:r>
            <a:endParaRPr lang="en-US" noProof="0" dirty="0"/>
          </a:p>
        </p:txBody>
      </p:sp>
    </p:spTree>
    <p:extLst>
      <p:ext uri="{BB962C8B-B14F-4D97-AF65-F5344CB8AC3E}">
        <p14:creationId xmlns:p14="http://schemas.microsoft.com/office/powerpoint/2010/main" val="20344916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a:t>Click icon to add chart</a:t>
            </a:r>
            <a:endParaRPr lang="en-US" noProof="0" dirty="0"/>
          </a:p>
        </p:txBody>
      </p:sp>
      <p:sp>
        <p:nvSpPr>
          <p:cNvPr id="4" name="Picture Placeholder 3" title="Decorative">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a:t>Click icon to add picture</a:t>
            </a:r>
            <a:endParaRPr lang="en-US" noProof="0" dirty="0"/>
          </a:p>
        </p:txBody>
      </p:sp>
    </p:spTree>
    <p:extLst>
      <p:ext uri="{BB962C8B-B14F-4D97-AF65-F5344CB8AC3E}">
        <p14:creationId xmlns:p14="http://schemas.microsoft.com/office/powerpoint/2010/main" val="37075545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304800" y="289560"/>
            <a:ext cx="11582400" cy="893218"/>
          </a:xfrm>
        </p:spPr>
        <p:txBody>
          <a:bodyPr anchor="b"/>
          <a:lstStyle>
            <a:lvl1pPr algn="ctr">
              <a:defRPr/>
            </a:lvl1pPr>
          </a:lstStyle>
          <a:p>
            <a:r>
              <a:rPr lang="en-US" dirty="0"/>
              <a:t>CLICK TO EDIT MASTER TITLE STYLE</a:t>
            </a:r>
          </a:p>
        </p:txBody>
      </p:sp>
      <p:sp>
        <p:nvSpPr>
          <p:cNvPr id="4" name="Table Placeholder 3" title="Decorative">
            <a:extLst>
              <a:ext uri="{FF2B5EF4-FFF2-40B4-BE49-F238E27FC236}">
                <a16:creationId xmlns:a16="http://schemas.microsoft.com/office/drawing/2014/main" id="{EC1740A4-BBA1-4296-9738-ADD3B80B2439}"/>
              </a:ext>
            </a:extLst>
          </p:cNvPr>
          <p:cNvSpPr>
            <a:spLocks noGrp="1"/>
          </p:cNvSpPr>
          <p:nvPr>
            <p:ph type="tbl" sz="quarter" idx="13"/>
          </p:nvPr>
        </p:nvSpPr>
        <p:spPr>
          <a:xfrm>
            <a:off x="304800" y="1806575"/>
            <a:ext cx="11582400" cy="4578350"/>
          </a:xfrm>
        </p:spPr>
        <p:txBody>
          <a:bodyPr/>
          <a:lstStyle/>
          <a:p>
            <a:r>
              <a:rPr lang="en-US"/>
              <a:t>Click icon to add table</a:t>
            </a:r>
            <a:endParaRPr lang="en-US" dirty="0"/>
          </a:p>
        </p:txBody>
      </p:sp>
      <p:sp>
        <p:nvSpPr>
          <p:cNvPr id="3" name="Rectangle 2">
            <a:extLst>
              <a:ext uri="{FF2B5EF4-FFF2-40B4-BE49-F238E27FC236}">
                <a16:creationId xmlns:a16="http://schemas.microsoft.com/office/drawing/2014/main" id="{D9FDBA46-4E95-4AC6-BDD0-ED7D842A6A1D}"/>
              </a:ext>
            </a:extLst>
          </p:cNvPr>
          <p:cNvSpPr/>
          <p:nvPr userDrawn="1"/>
        </p:nvSpPr>
        <p:spPr>
          <a:xfrm>
            <a:off x="304800" y="1295400"/>
            <a:ext cx="11582400" cy="60960"/>
          </a:xfrm>
          <a:prstGeom prst="rect">
            <a:avLst/>
          </a:prstGeom>
          <a:solidFill>
            <a:srgbClr val="0058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45059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77418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7" name="Picture Placeholder 6" title="Decorative">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450030"/>
            <a:ext cx="2578099"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1612562" y="1959892"/>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7790609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2315" y="1497808"/>
            <a:ext cx="3129335"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3366714" y="-20671"/>
            <a:ext cx="3129336"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7461446" y="2718684"/>
            <a:ext cx="3415560"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8555848" y="4281994"/>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22647490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title="Decorative">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260389"/>
            <a:ext cx="2816352" cy="3173816"/>
          </a:xfrm>
          <a:solidFill>
            <a:schemeClr val="bg1">
              <a:lumMod val="95000"/>
            </a:schemeClr>
          </a:solidFill>
        </p:spPr>
        <p:txBody>
          <a:bodyPr/>
          <a:lstStyle/>
          <a:p>
            <a:r>
              <a:rPr lang="en-US"/>
              <a:t>Click icon to add picture</a:t>
            </a:r>
            <a:endParaRPr lang="en-US" dirty="0"/>
          </a:p>
        </p:txBody>
      </p:sp>
      <p:sp>
        <p:nvSpPr>
          <p:cNvPr id="4"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1"/>
          </p:nvPr>
        </p:nvSpPr>
        <p:spPr>
          <a:xfrm>
            <a:off x="3194701" y="0"/>
            <a:ext cx="2817564" cy="3175686"/>
          </a:xfrm>
          <a:solidFill>
            <a:schemeClr val="bg1">
              <a:lumMod val="95000"/>
            </a:schemeClr>
          </a:solidFill>
        </p:spPr>
        <p:txBody>
          <a:bodyPr/>
          <a:lstStyle/>
          <a:p>
            <a:r>
              <a:rPr lang="en-US"/>
              <a:t>Click icon to add picture</a:t>
            </a:r>
            <a:endParaRPr lang="en-US" dirty="0"/>
          </a:p>
        </p:txBody>
      </p:sp>
      <p:sp>
        <p:nvSpPr>
          <p:cNvPr id="5" name="Picture Placeholder 4" title="Decorative">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586414"/>
            <a:ext cx="5798904" cy="2271585"/>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75694821-2A94-40B8-8AAD-3E3762AFD388}"/>
              </a:ext>
            </a:extLst>
          </p:cNvPr>
          <p:cNvSpPr>
            <a:spLocks noGrp="1"/>
          </p:cNvSpPr>
          <p:nvPr>
            <p:ph type="pic" sz="quarter" idx="13"/>
          </p:nvPr>
        </p:nvSpPr>
        <p:spPr>
          <a:xfrm>
            <a:off x="6179737" y="4586414"/>
            <a:ext cx="2817564" cy="2271585"/>
          </a:xfrm>
          <a:solidFill>
            <a:schemeClr val="bg1">
              <a:lumMod val="95000"/>
            </a:schemeClr>
          </a:solidFill>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4"/>
          </p:nvPr>
        </p:nvSpPr>
        <p:spPr>
          <a:xfrm>
            <a:off x="6177889" y="2030436"/>
            <a:ext cx="2817564" cy="2403769"/>
          </a:xfrm>
          <a:solidFill>
            <a:schemeClr val="bg1">
              <a:lumMod val="95000"/>
            </a:schemeClr>
          </a:solidFill>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5"/>
          </p:nvPr>
        </p:nvSpPr>
        <p:spPr>
          <a:xfrm>
            <a:off x="9161076" y="0"/>
            <a:ext cx="2817564" cy="4434205"/>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213361" y="0"/>
            <a:ext cx="2815716"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title="Decorative"/>
          <p:cNvSpPr/>
          <p:nvPr userDrawn="1"/>
        </p:nvSpPr>
        <p:spPr>
          <a:xfrm>
            <a:off x="3196549" y="3334454"/>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title="Decorative"/>
          <p:cNvSpPr/>
          <p:nvPr userDrawn="1"/>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title="Decorative"/>
          <p:cNvSpPr/>
          <p:nvPr userDrawn="1"/>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03510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9/29/2025</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946569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9/29/2025</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2697621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8.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slideLayout" Target="../slideLayouts/slideLayout54.xml"/><Relationship Id="rId47" Type="http://schemas.openxmlformats.org/officeDocument/2006/relationships/slideLayout" Target="../slideLayouts/slideLayout59.xml"/><Relationship Id="rId50" Type="http://schemas.openxmlformats.org/officeDocument/2006/relationships/slideLayout" Target="../slideLayouts/slideLayout62.xml"/><Relationship Id="rId55" Type="http://schemas.openxmlformats.org/officeDocument/2006/relationships/slideLayout" Target="../slideLayouts/slideLayout67.xml"/><Relationship Id="rId63" Type="http://schemas.openxmlformats.org/officeDocument/2006/relationships/slideLayout" Target="../slideLayouts/slideLayout7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9" Type="http://schemas.openxmlformats.org/officeDocument/2006/relationships/slideLayout" Target="../slideLayouts/slideLayout41.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45" Type="http://schemas.openxmlformats.org/officeDocument/2006/relationships/slideLayout" Target="../slideLayouts/slideLayout57.xml"/><Relationship Id="rId53" Type="http://schemas.openxmlformats.org/officeDocument/2006/relationships/slideLayout" Target="../slideLayouts/slideLayout65.xml"/><Relationship Id="rId58" Type="http://schemas.openxmlformats.org/officeDocument/2006/relationships/slideLayout" Target="../slideLayouts/slideLayout70.xml"/><Relationship Id="rId5" Type="http://schemas.openxmlformats.org/officeDocument/2006/relationships/slideLayout" Target="../slideLayouts/slideLayout17.xml"/><Relationship Id="rId61" Type="http://schemas.openxmlformats.org/officeDocument/2006/relationships/slideLayout" Target="../slideLayouts/slideLayout73.xml"/><Relationship Id="rId19" Type="http://schemas.openxmlformats.org/officeDocument/2006/relationships/slideLayout" Target="../slideLayouts/slideLayout3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slideLayout" Target="../slideLayouts/slideLayout55.xml"/><Relationship Id="rId48" Type="http://schemas.openxmlformats.org/officeDocument/2006/relationships/slideLayout" Target="../slideLayouts/slideLayout60.xml"/><Relationship Id="rId56" Type="http://schemas.openxmlformats.org/officeDocument/2006/relationships/slideLayout" Target="../slideLayouts/slideLayout68.xml"/><Relationship Id="rId64" Type="http://schemas.openxmlformats.org/officeDocument/2006/relationships/slideLayout" Target="../slideLayouts/slideLayout76.xml"/><Relationship Id="rId8" Type="http://schemas.openxmlformats.org/officeDocument/2006/relationships/slideLayout" Target="../slideLayouts/slideLayout20.xml"/><Relationship Id="rId51" Type="http://schemas.openxmlformats.org/officeDocument/2006/relationships/slideLayout" Target="../slideLayouts/slideLayout63.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46" Type="http://schemas.openxmlformats.org/officeDocument/2006/relationships/slideLayout" Target="../slideLayouts/slideLayout58.xml"/><Relationship Id="rId59" Type="http://schemas.openxmlformats.org/officeDocument/2006/relationships/slideLayout" Target="../slideLayouts/slideLayout71.xml"/><Relationship Id="rId20" Type="http://schemas.openxmlformats.org/officeDocument/2006/relationships/slideLayout" Target="../slideLayouts/slideLayout32.xml"/><Relationship Id="rId41" Type="http://schemas.openxmlformats.org/officeDocument/2006/relationships/slideLayout" Target="../slideLayouts/slideLayout53.xml"/><Relationship Id="rId54" Type="http://schemas.openxmlformats.org/officeDocument/2006/relationships/slideLayout" Target="../slideLayouts/slideLayout66.xml"/><Relationship Id="rId62" Type="http://schemas.openxmlformats.org/officeDocument/2006/relationships/slideLayout" Target="../slideLayouts/slideLayout7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49" Type="http://schemas.openxmlformats.org/officeDocument/2006/relationships/slideLayout" Target="../slideLayouts/slideLayout61.xml"/><Relationship Id="rId57" Type="http://schemas.openxmlformats.org/officeDocument/2006/relationships/slideLayout" Target="../slideLayouts/slideLayout69.xml"/><Relationship Id="rId10" Type="http://schemas.openxmlformats.org/officeDocument/2006/relationships/slideLayout" Target="../slideLayouts/slideLayout22.xml"/><Relationship Id="rId31" Type="http://schemas.openxmlformats.org/officeDocument/2006/relationships/slideLayout" Target="../slideLayouts/slideLayout43.xml"/><Relationship Id="rId44" Type="http://schemas.openxmlformats.org/officeDocument/2006/relationships/slideLayout" Target="../slideLayouts/slideLayout56.xml"/><Relationship Id="rId52" Type="http://schemas.openxmlformats.org/officeDocument/2006/relationships/slideLayout" Target="../slideLayouts/slideLayout64.xml"/><Relationship Id="rId60" Type="http://schemas.openxmlformats.org/officeDocument/2006/relationships/slideLayout" Target="../slideLayouts/slideLayout72.xml"/><Relationship Id="rId65"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latinLnBrk="0" hangingPunct="1"/>
            <a:fld id="{E637BB6B-EE1B-48FB-8575-0D55C373DE88}" type="datetimeFigureOut">
              <a:rPr lang="en-US" smtClean="0"/>
              <a:pPr eaLnBrk="1" latinLnBrk="0" hangingPunct="1"/>
              <a:t>9/29/2025</a:t>
            </a:fld>
            <a:endParaRPr lang="en-US" sz="1000">
              <a:solidFill>
                <a:schemeClr val="tx2">
                  <a:shade val="50000"/>
                </a:scheme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ctr" eaLnBrk="1" latinLnBrk="0" hangingPunct="1"/>
            <a:endParaRPr kumimoji="0" lang="en-US" sz="1000" dirty="0">
              <a:solidFill>
                <a:schemeClr val="tx2">
                  <a:shade val="50000"/>
                </a:scheme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A957AF-53C0-420B-9C2D-77DB1416566C}" type="slidenum">
              <a:rPr kumimoji="0" lang="en-US" smtClean="0"/>
              <a:pPr eaLnBrk="1" latinLnBrk="0" hangingPunct="1"/>
              <a:t>‹#›</a:t>
            </a:fld>
            <a:endParaRPr kumimoji="0" lang="en-US" sz="1000" dirty="0">
              <a:solidFill>
                <a:schemeClr val="tx2">
                  <a:shade val="50000"/>
                </a:schemeClr>
              </a:solidFill>
            </a:endParaRPr>
          </a:p>
        </p:txBody>
      </p:sp>
    </p:spTree>
    <p:extLst>
      <p:ext uri="{BB962C8B-B14F-4D97-AF65-F5344CB8AC3E}">
        <p14:creationId xmlns:p14="http://schemas.microsoft.com/office/powerpoint/2010/main" val="29575595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49" r:id="rId12"/>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304800" y="365125"/>
            <a:ext cx="115824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304800" y="1825625"/>
            <a:ext cx="115824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67999353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 id="2147483718" r:id="rId34"/>
    <p:sldLayoutId id="2147483719" r:id="rId35"/>
    <p:sldLayoutId id="2147483720" r:id="rId36"/>
    <p:sldLayoutId id="2147483721" r:id="rId37"/>
    <p:sldLayoutId id="2147483722" r:id="rId38"/>
    <p:sldLayoutId id="2147483723" r:id="rId39"/>
    <p:sldLayoutId id="2147483724" r:id="rId40"/>
    <p:sldLayoutId id="2147483725" r:id="rId41"/>
    <p:sldLayoutId id="2147483726" r:id="rId42"/>
    <p:sldLayoutId id="2147483727" r:id="rId43"/>
    <p:sldLayoutId id="2147483728" r:id="rId44"/>
    <p:sldLayoutId id="2147483729" r:id="rId45"/>
    <p:sldLayoutId id="2147483730" r:id="rId46"/>
    <p:sldLayoutId id="2147483731" r:id="rId47"/>
    <p:sldLayoutId id="2147483732" r:id="rId48"/>
    <p:sldLayoutId id="2147483733" r:id="rId49"/>
    <p:sldLayoutId id="2147483734" r:id="rId50"/>
    <p:sldLayoutId id="2147483735" r:id="rId51"/>
    <p:sldLayoutId id="2147483736" r:id="rId52"/>
    <p:sldLayoutId id="2147483737" r:id="rId53"/>
    <p:sldLayoutId id="2147483738" r:id="rId54"/>
    <p:sldLayoutId id="2147483739" r:id="rId55"/>
    <p:sldLayoutId id="2147483740" r:id="rId56"/>
    <p:sldLayoutId id="2147483741" r:id="rId57"/>
    <p:sldLayoutId id="2147483742" r:id="rId58"/>
    <p:sldLayoutId id="2147483743" r:id="rId59"/>
    <p:sldLayoutId id="2147483744" r:id="rId60"/>
    <p:sldLayoutId id="2147483745" r:id="rId61"/>
    <p:sldLayoutId id="2147483746" r:id="rId62"/>
    <p:sldLayoutId id="2147483747" r:id="rId63"/>
    <p:sldLayoutId id="2147483748" r:id="rId64"/>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orient="horz" pos="4042">
          <p15:clr>
            <a:srgbClr val="F26B43"/>
          </p15:clr>
        </p15:guide>
        <p15:guide id="3" pos="74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image" Target="../media/image4.png"/><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15.tif"/></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2.jpe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notesSlide" Target="../notesSlides/notesSlide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26.jpeg"/><Relationship Id="rId5" Type="http://schemas.openxmlformats.org/officeDocument/2006/relationships/image" Target="../media/image4.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9.jpeg"/><Relationship Id="rId4" Type="http://schemas.openxmlformats.org/officeDocument/2006/relationships/image" Target="../media/image38.jpeg"/></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2.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2.xml"/><Relationship Id="rId1" Type="http://schemas.openxmlformats.org/officeDocument/2006/relationships/slideLayout" Target="../slideLayouts/slideLayout7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5.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4.xml"/><Relationship Id="rId1" Type="http://schemas.openxmlformats.org/officeDocument/2006/relationships/slideLayout" Target="../slideLayouts/slideLayout69.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5.xml"/><Relationship Id="rId1" Type="http://schemas.openxmlformats.org/officeDocument/2006/relationships/slideLayout" Target="../slideLayouts/slideLayout69.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6.xml"/><Relationship Id="rId1" Type="http://schemas.openxmlformats.org/officeDocument/2006/relationships/slideLayout" Target="../slideLayouts/slideLayout69.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7.xml"/><Relationship Id="rId1" Type="http://schemas.openxmlformats.org/officeDocument/2006/relationships/slideLayout" Target="../slideLayouts/slideLayout69.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8.xml"/><Relationship Id="rId1" Type="http://schemas.openxmlformats.org/officeDocument/2006/relationships/slideLayout" Target="../slideLayouts/slideLayout69.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9.xml"/><Relationship Id="rId1" Type="http://schemas.openxmlformats.org/officeDocument/2006/relationships/slideLayout" Target="../slideLayouts/slideLayout69.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0.xml"/><Relationship Id="rId1" Type="http://schemas.openxmlformats.org/officeDocument/2006/relationships/slideLayout" Target="../slideLayouts/slideLayout69.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1.xml"/><Relationship Id="rId1" Type="http://schemas.openxmlformats.org/officeDocument/2006/relationships/slideLayout" Target="../slideLayouts/slideLayout69.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2.xml"/><Relationship Id="rId1" Type="http://schemas.openxmlformats.org/officeDocument/2006/relationships/slideLayout" Target="../slideLayouts/slideLayout69.xml"/><Relationship Id="rId4" Type="http://schemas.openxmlformats.org/officeDocument/2006/relationships/image" Target="../media/image58.jp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2.xml"/></Relationships>
</file>

<file path=ppt/slides/_rels/slide57.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2.jpeg"/><Relationship Id="rId11" Type="http://schemas.openxmlformats.org/officeDocument/2006/relationships/image" Target="../media/image67.png"/><Relationship Id="rId5" Type="http://schemas.openxmlformats.org/officeDocument/2006/relationships/image" Target="../media/image61.jpeg"/><Relationship Id="rId10" Type="http://schemas.openxmlformats.org/officeDocument/2006/relationships/image" Target="../media/image66.png"/><Relationship Id="rId4" Type="http://schemas.openxmlformats.org/officeDocument/2006/relationships/image" Target="../media/image60.jpeg"/><Relationship Id="rId9" Type="http://schemas.openxmlformats.org/officeDocument/2006/relationships/image" Target="../media/image65.jpeg"/></Relationships>
</file>

<file path=ppt/slides/_rels/slide5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371601" y="6370438"/>
            <a:ext cx="1529137" cy="369332"/>
          </a:xfrm>
          <a:prstGeom prst="rect">
            <a:avLst/>
          </a:prstGeom>
          <a:noFill/>
        </p:spPr>
        <p:txBody>
          <a:bodyPr wrap="none" rtlCol="0">
            <a:spAutoFit/>
          </a:bodyPr>
          <a:lstStyle/>
          <a:p>
            <a:r>
              <a:rPr lang="en-US" dirty="0"/>
              <a:t>Program J-426</a:t>
            </a:r>
          </a:p>
        </p:txBody>
      </p:sp>
      <p:sp>
        <p:nvSpPr>
          <p:cNvPr id="6" name="Rectangle 5">
            <a:extLst>
              <a:ext uri="{FF2B5EF4-FFF2-40B4-BE49-F238E27FC236}">
                <a16:creationId xmlns:a16="http://schemas.microsoft.com/office/drawing/2014/main" id="{84073E43-CB89-ECE7-ED2F-E809889C4FE7}"/>
              </a:ext>
            </a:extLst>
          </p:cNvPr>
          <p:cNvSpPr/>
          <p:nvPr/>
        </p:nvSpPr>
        <p:spPr>
          <a:xfrm>
            <a:off x="8763000" y="5181600"/>
            <a:ext cx="3429000" cy="167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17A2253-AD5F-4124-98DB-E37314AA2927}"/>
              </a:ext>
            </a:extLst>
          </p:cNvPr>
          <p:cNvSpPr/>
          <p:nvPr/>
        </p:nvSpPr>
        <p:spPr>
          <a:xfrm>
            <a:off x="-12700" y="0"/>
            <a:ext cx="12192000" cy="54896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room with a large glass wall and a couch&#10;&#10;AI-generated content may be incorrect.">
            <a:extLst>
              <a:ext uri="{FF2B5EF4-FFF2-40B4-BE49-F238E27FC236}">
                <a16:creationId xmlns:a16="http://schemas.microsoft.com/office/drawing/2014/main" id="{F5931A5F-F32B-A3C5-EF50-EDF335244093}"/>
              </a:ext>
            </a:extLst>
          </p:cNvPr>
          <p:cNvPicPr>
            <a:picLocks noChangeAspect="1"/>
          </p:cNvPicPr>
          <p:nvPr/>
        </p:nvPicPr>
        <p:blipFill>
          <a:blip r:embed="rId4" cstate="print">
            <a:extLst>
              <a:ext uri="{28A0092B-C50C-407E-A947-70E740481C1C}">
                <a14:useLocalDpi xmlns:a14="http://schemas.microsoft.com/office/drawing/2010/main" val="0"/>
              </a:ext>
            </a:extLst>
          </a:blip>
          <a:srcRect l="20724" t="24445" b="26013"/>
          <a:stretch>
            <a:fillRect/>
          </a:stretch>
        </p:blipFill>
        <p:spPr>
          <a:xfrm>
            <a:off x="12700" y="0"/>
            <a:ext cx="12193325" cy="5715000"/>
          </a:xfrm>
          <a:prstGeom prst="rect">
            <a:avLst/>
          </a:prstGeom>
        </p:spPr>
      </p:pic>
      <p:sp>
        <p:nvSpPr>
          <p:cNvPr id="13" name="TextBox 12">
            <a:extLst>
              <a:ext uri="{FF2B5EF4-FFF2-40B4-BE49-F238E27FC236}">
                <a16:creationId xmlns:a16="http://schemas.microsoft.com/office/drawing/2014/main" id="{38246107-5AAA-D910-CBA2-E7DA71185008}"/>
              </a:ext>
            </a:extLst>
          </p:cNvPr>
          <p:cNvSpPr txBox="1"/>
          <p:nvPr/>
        </p:nvSpPr>
        <p:spPr>
          <a:xfrm>
            <a:off x="38100" y="1524000"/>
            <a:ext cx="12145794" cy="523220"/>
          </a:xfrm>
          <a:prstGeom prst="rect">
            <a:avLst/>
          </a:prstGeom>
          <a:solidFill>
            <a:srgbClr val="595959"/>
          </a:solidFill>
        </p:spPr>
        <p:txBody>
          <a:bodyPr wrap="square" rtlCol="0">
            <a:spAutoFit/>
          </a:bodyPr>
          <a:lstStyle/>
          <a:p>
            <a:pPr algn="ctr"/>
            <a:r>
              <a:rPr lang="en-US" sz="2800" dirty="0">
                <a:solidFill>
                  <a:srgbClr val="FFC000"/>
                </a:solidFill>
                <a:latin typeface="Montserrat" pitchFamily="2" charset="0"/>
              </a:rPr>
              <a:t>Acoustical Engineering &amp; Applications of Movable Wall Systems</a:t>
            </a:r>
          </a:p>
        </p:txBody>
      </p:sp>
      <p:pic>
        <p:nvPicPr>
          <p:cNvPr id="1028" name="Picture 4" descr="Related imag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4234"/>
          <a:stretch/>
        </p:blipFill>
        <p:spPr bwMode="auto">
          <a:xfrm>
            <a:off x="228600" y="5807830"/>
            <a:ext cx="914400" cy="931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218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
            <a:ext cx="9144000" cy="1362363"/>
          </a:xfrm>
          <a:prstGeom prst="rect">
            <a:avLst/>
          </a:prstGeom>
        </p:spPr>
      </p:pic>
      <p:sp>
        <p:nvSpPr>
          <p:cNvPr id="12" name="TextBox 11"/>
          <p:cNvSpPr txBox="1"/>
          <p:nvPr/>
        </p:nvSpPr>
        <p:spPr>
          <a:xfrm>
            <a:off x="1716636" y="1977959"/>
            <a:ext cx="8758727" cy="2636043"/>
          </a:xfrm>
          <a:prstGeom prst="rect">
            <a:avLst/>
          </a:prstGeom>
          <a:noFill/>
        </p:spPr>
        <p:txBody>
          <a:bodyPr wrap="square" rtlCol="0">
            <a:spAutoFit/>
          </a:bodyPr>
          <a:lstStyle/>
          <a:p>
            <a:r>
              <a:rPr lang="en-US" sz="2800" dirty="0">
                <a:solidFill>
                  <a:srgbClr val="00583D"/>
                </a:solidFill>
                <a:latin typeface="Montserrat" pitchFamily="2" charset="0"/>
                <a:cs typeface="Arial" panose="020B0604020202020204" pitchFamily="34" charset="0"/>
              </a:rPr>
              <a:t>How are Operable Walls acoustically rated? </a:t>
            </a:r>
          </a:p>
          <a:p>
            <a:endParaRPr lang="en-US" sz="2000" dirty="0">
              <a:solidFill>
                <a:srgbClr val="00583D"/>
              </a:solidFill>
              <a:latin typeface="Montserrat" pitchFamily="2" charset="0"/>
              <a:cs typeface="Arial" panose="020B0604020202020204" pitchFamily="34" charset="0"/>
            </a:endParaRPr>
          </a:p>
          <a:p>
            <a:pPr marL="342900" indent="-342900">
              <a:lnSpc>
                <a:spcPct val="150000"/>
              </a:lnSpc>
              <a:buFont typeface="Wingdings" panose="05000000000000000000" pitchFamily="2" charset="2"/>
              <a:buChar char="Ø"/>
            </a:pPr>
            <a:r>
              <a:rPr lang="en-US" altLang="en-US" sz="1600" dirty="0">
                <a:solidFill>
                  <a:srgbClr val="00583D"/>
                </a:solidFill>
                <a:latin typeface="Montserrat" pitchFamily="2" charset="0"/>
                <a:cs typeface="Arial" panose="020B0604020202020204" pitchFamily="34" charset="0"/>
              </a:rPr>
              <a:t>ASTM is the </a:t>
            </a:r>
            <a:r>
              <a:rPr lang="en-US" altLang="en-US" sz="1600" i="1" u="sng" dirty="0">
                <a:solidFill>
                  <a:srgbClr val="00583D"/>
                </a:solidFill>
                <a:latin typeface="Montserrat" pitchFamily="2" charset="0"/>
                <a:cs typeface="Arial" panose="020B0604020202020204" pitchFamily="34" charset="0"/>
              </a:rPr>
              <a:t>American Society of Testing and Materials</a:t>
            </a:r>
            <a:r>
              <a:rPr lang="en-US" altLang="en-US" sz="1600" dirty="0">
                <a:solidFill>
                  <a:srgbClr val="00583D"/>
                </a:solidFill>
                <a:latin typeface="Montserrat" pitchFamily="2" charset="0"/>
                <a:cs typeface="Arial" panose="020B0604020202020204" pitchFamily="34" charset="0"/>
              </a:rPr>
              <a:t>. The American Society of Testing and Materials is a technical organization which publishes acoustical consensus standards. The ASTM committee on environmental acoustics has established specific laboratory and field tests for evaluating the noise reduction or sound transmission loss of barriers such as partitions.</a:t>
            </a:r>
            <a:r>
              <a:rPr lang="en-US" altLang="en-US" sz="1600" b="1" dirty="0">
                <a:solidFill>
                  <a:srgbClr val="00583D"/>
                </a:solidFill>
                <a:latin typeface="Montserrat" pitchFamily="2" charset="0"/>
                <a:cs typeface="Arial" panose="020B0604020202020204" pitchFamily="34" charset="0"/>
              </a:rPr>
              <a:t>                </a:t>
            </a:r>
            <a:endParaRPr lang="en-US" altLang="en-US" sz="2000" b="1" dirty="0">
              <a:solidFill>
                <a:srgbClr val="00583D"/>
              </a:solidFill>
              <a:latin typeface="Montserrat" pitchFamily="2" charset="0"/>
              <a:cs typeface="Arial" panose="020B0604020202020204" pitchFamily="34" charset="0"/>
            </a:endParaRPr>
          </a:p>
        </p:txBody>
      </p:sp>
      <p:sp>
        <p:nvSpPr>
          <p:cNvPr id="13" name="AutoShape 2" descr="Image result for volume p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4" descr="Image result for volume pn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A780319C-B122-27B2-04DC-D3E70810099D}"/>
              </a:ext>
            </a:extLst>
          </p:cNvPr>
          <p:cNvSpPr txBox="1"/>
          <p:nvPr/>
        </p:nvSpPr>
        <p:spPr>
          <a:xfrm>
            <a:off x="1524000" y="615596"/>
            <a:ext cx="6402353" cy="400110"/>
          </a:xfrm>
          <a:prstGeom prst="rect">
            <a:avLst/>
          </a:prstGeom>
          <a:noFill/>
        </p:spPr>
        <p:txBody>
          <a:bodyPr wrap="square">
            <a:spAutoFit/>
          </a:bodyPr>
          <a:lstStyle/>
          <a:p>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ontserrat" pitchFamily="2" charset="0"/>
              </a:rPr>
              <a:t>Sound Control</a:t>
            </a:r>
            <a:endParaRPr lang="en-US" sz="2000" dirty="0">
              <a:latin typeface="Montserrat" pitchFamily="2" charset="0"/>
            </a:endParaRPr>
          </a:p>
        </p:txBody>
      </p:sp>
      <p:pic>
        <p:nvPicPr>
          <p:cNvPr id="2" name="Picture 6" descr="Image result for speaker png">
            <a:extLst>
              <a:ext uri="{FF2B5EF4-FFF2-40B4-BE49-F238E27FC236}">
                <a16:creationId xmlns:a16="http://schemas.microsoft.com/office/drawing/2014/main" id="{5E218CCC-B593-079C-B0D9-D18D1C1FE9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42443" y="57845"/>
            <a:ext cx="1451113" cy="1517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1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fade">
                                      <p:cBhvr>
                                        <p:cTn id="7" dur="10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
            <a:ext cx="9144000" cy="1362363"/>
          </a:xfrm>
          <a:prstGeom prst="rect">
            <a:avLst/>
          </a:prstGeom>
        </p:spPr>
      </p:pic>
      <p:sp>
        <p:nvSpPr>
          <p:cNvPr id="12" name="TextBox 11"/>
          <p:cNvSpPr txBox="1"/>
          <p:nvPr/>
        </p:nvSpPr>
        <p:spPr>
          <a:xfrm>
            <a:off x="1905000" y="1905000"/>
            <a:ext cx="8382000" cy="3005375"/>
          </a:xfrm>
          <a:prstGeom prst="rect">
            <a:avLst/>
          </a:prstGeom>
          <a:noFill/>
        </p:spPr>
        <p:txBody>
          <a:bodyPr wrap="square" rtlCol="0">
            <a:spAutoFit/>
          </a:bodyPr>
          <a:lstStyle/>
          <a:p>
            <a:r>
              <a:rPr lang="en-US" sz="2800" dirty="0">
                <a:solidFill>
                  <a:srgbClr val="00583D"/>
                </a:solidFill>
                <a:latin typeface="Montserrat" pitchFamily="2" charset="0"/>
                <a:cs typeface="Arial" panose="020B0604020202020204" pitchFamily="34" charset="0"/>
              </a:rPr>
              <a:t>How are Operable Walls acoustically rated? </a:t>
            </a:r>
          </a:p>
          <a:p>
            <a:endParaRPr lang="en-US" sz="2000" dirty="0">
              <a:solidFill>
                <a:srgbClr val="00583D"/>
              </a:solidFill>
              <a:latin typeface="Montserrat" pitchFamily="2" charset="0"/>
              <a:cs typeface="Arial" panose="020B0604020202020204" pitchFamily="34" charset="0"/>
            </a:endParaRPr>
          </a:p>
          <a:p>
            <a:pPr marL="342900" indent="-342900">
              <a:lnSpc>
                <a:spcPct val="150000"/>
              </a:lnSpc>
              <a:buFont typeface="Wingdings" panose="05000000000000000000" pitchFamily="2" charset="2"/>
              <a:buChar char="Ø"/>
            </a:pPr>
            <a:r>
              <a:rPr lang="en-US" altLang="en-US" sz="1600" dirty="0">
                <a:solidFill>
                  <a:srgbClr val="00583D"/>
                </a:solidFill>
                <a:latin typeface="Montserrat" pitchFamily="2" charset="0"/>
                <a:cs typeface="Arial" panose="020B0604020202020204" pitchFamily="34" charset="0"/>
              </a:rPr>
              <a:t>Question - What is ASTM E-90? </a:t>
            </a:r>
          </a:p>
          <a:p>
            <a:pPr marL="342900" indent="-342900">
              <a:lnSpc>
                <a:spcPct val="150000"/>
              </a:lnSpc>
              <a:buFont typeface="Wingdings" panose="05000000000000000000" pitchFamily="2" charset="2"/>
              <a:buChar char="Ø"/>
            </a:pPr>
            <a:r>
              <a:rPr lang="en-US" altLang="en-US" sz="1600" dirty="0">
                <a:solidFill>
                  <a:srgbClr val="00583D"/>
                </a:solidFill>
                <a:latin typeface="Montserrat" pitchFamily="2" charset="0"/>
                <a:cs typeface="Arial" panose="020B0604020202020204" pitchFamily="34" charset="0"/>
              </a:rPr>
              <a:t>Answer - ASTM E-90 is the “Standard Test Method for Laboratory Measurement of Airborne - Sound Transmission Loss of Building Partitions” this ASTM testing procedure covers the laboratory measurements of airborne-sound transmission loss of building partitions such as walls, windows and other space dividing elements.</a:t>
            </a:r>
            <a:endParaRPr lang="en-US" sz="1600" dirty="0">
              <a:solidFill>
                <a:srgbClr val="00583D"/>
              </a:solidFill>
              <a:latin typeface="Montserrat" pitchFamily="2" charset="0"/>
              <a:cs typeface="Arial" panose="020B0604020202020204" pitchFamily="34" charset="0"/>
            </a:endParaRPr>
          </a:p>
        </p:txBody>
      </p:sp>
      <p:sp>
        <p:nvSpPr>
          <p:cNvPr id="13" name="AutoShape 2" descr="Image result for volume p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4" descr="Image result for volume pn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4A318C31-5CAD-5009-2860-F7EA32A45BA6}"/>
              </a:ext>
            </a:extLst>
          </p:cNvPr>
          <p:cNvSpPr txBox="1"/>
          <p:nvPr/>
        </p:nvSpPr>
        <p:spPr>
          <a:xfrm>
            <a:off x="1524000" y="623494"/>
            <a:ext cx="3962400" cy="400110"/>
          </a:xfrm>
          <a:prstGeom prst="rect">
            <a:avLst/>
          </a:prstGeom>
          <a:noFill/>
        </p:spPr>
        <p:txBody>
          <a:bodyPr wrap="square">
            <a:spAutoFit/>
          </a:bodyPr>
          <a:lstStyle/>
          <a:p>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ontserrat" pitchFamily="2" charset="0"/>
              </a:rPr>
              <a:t>Sound Control</a:t>
            </a:r>
            <a:endParaRPr lang="en-US" sz="2000" dirty="0">
              <a:latin typeface="Montserrat" pitchFamily="2" charset="0"/>
            </a:endParaRPr>
          </a:p>
        </p:txBody>
      </p:sp>
      <p:pic>
        <p:nvPicPr>
          <p:cNvPr id="2" name="Picture 6" descr="Image result for speaker png">
            <a:extLst>
              <a:ext uri="{FF2B5EF4-FFF2-40B4-BE49-F238E27FC236}">
                <a16:creationId xmlns:a16="http://schemas.microsoft.com/office/drawing/2014/main" id="{D4855D4A-F423-F004-BB91-10A85878EE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42443" y="57845"/>
            <a:ext cx="1451113" cy="1517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15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Effect transition="in" filter="fade">
                                      <p:cBhvr>
                                        <p:cTn id="7" dur="20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
            <a:ext cx="9144000" cy="1362363"/>
          </a:xfrm>
          <a:prstGeom prst="rect">
            <a:avLst/>
          </a:prstGeom>
        </p:spPr>
      </p:pic>
      <p:sp>
        <p:nvSpPr>
          <p:cNvPr id="12" name="TextBox 11"/>
          <p:cNvSpPr txBox="1"/>
          <p:nvPr/>
        </p:nvSpPr>
        <p:spPr>
          <a:xfrm>
            <a:off x="1905000" y="1894762"/>
            <a:ext cx="8305800" cy="3744038"/>
          </a:xfrm>
          <a:prstGeom prst="rect">
            <a:avLst/>
          </a:prstGeom>
          <a:noFill/>
        </p:spPr>
        <p:txBody>
          <a:bodyPr wrap="square" rtlCol="0">
            <a:spAutoFit/>
          </a:bodyPr>
          <a:lstStyle/>
          <a:p>
            <a:r>
              <a:rPr lang="en-US" sz="2800" dirty="0">
                <a:solidFill>
                  <a:srgbClr val="00583D"/>
                </a:solidFill>
                <a:latin typeface="Montserrat" pitchFamily="2" charset="0"/>
                <a:cs typeface="Arial" panose="020B0604020202020204" pitchFamily="34" charset="0"/>
              </a:rPr>
              <a:t>How are Operable Walls acoustically rated? </a:t>
            </a:r>
          </a:p>
          <a:p>
            <a:pPr marL="342900" indent="-342900">
              <a:buFont typeface="Wingdings" panose="05000000000000000000" pitchFamily="2" charset="2"/>
              <a:buChar char="Ø"/>
            </a:pPr>
            <a:endParaRPr lang="en-US" sz="2000" dirty="0">
              <a:solidFill>
                <a:srgbClr val="00583D"/>
              </a:solidFill>
              <a:latin typeface="Montserrat" pitchFamily="2" charset="0"/>
              <a:cs typeface="Arial" panose="020B0604020202020204" pitchFamily="34" charset="0"/>
            </a:endParaRPr>
          </a:p>
          <a:p>
            <a:pPr marL="342900" indent="-342900">
              <a:lnSpc>
                <a:spcPct val="150000"/>
              </a:lnSpc>
              <a:buFont typeface="Wingdings" panose="05000000000000000000" pitchFamily="2" charset="2"/>
              <a:buChar char="Ø"/>
            </a:pPr>
            <a:r>
              <a:rPr lang="en-US" altLang="en-US" sz="1600" dirty="0">
                <a:solidFill>
                  <a:srgbClr val="00583D"/>
                </a:solidFill>
                <a:latin typeface="Montserrat" pitchFamily="2" charset="0"/>
                <a:cs typeface="Arial" panose="020B0604020202020204" pitchFamily="34" charset="0"/>
              </a:rPr>
              <a:t>Question - What is ASTM E-413</a:t>
            </a:r>
          </a:p>
          <a:p>
            <a:pPr>
              <a:lnSpc>
                <a:spcPct val="150000"/>
              </a:lnSpc>
            </a:pPr>
            <a:endParaRPr lang="en-US" altLang="en-US" sz="1600" dirty="0">
              <a:solidFill>
                <a:srgbClr val="00583D"/>
              </a:solidFill>
              <a:latin typeface="Montserrat" pitchFamily="2" charset="0"/>
              <a:cs typeface="Arial" panose="020B0604020202020204" pitchFamily="34" charset="0"/>
            </a:endParaRPr>
          </a:p>
          <a:p>
            <a:pPr marL="342900" indent="-342900">
              <a:lnSpc>
                <a:spcPct val="150000"/>
              </a:lnSpc>
              <a:buFont typeface="Wingdings" panose="05000000000000000000" pitchFamily="2" charset="2"/>
              <a:buChar char="Ø"/>
            </a:pPr>
            <a:r>
              <a:rPr lang="en-US" altLang="en-US" sz="1600" dirty="0">
                <a:solidFill>
                  <a:srgbClr val="00583D"/>
                </a:solidFill>
                <a:latin typeface="Montserrat" pitchFamily="2" charset="0"/>
                <a:cs typeface="Arial" panose="020B0604020202020204" pitchFamily="34" charset="0"/>
              </a:rPr>
              <a:t>Answer - The “Classification for Rating Sound Insulation” provides a method for calculating single number acoustical ratings using data from laboratory measurements of the sound transmission loss of partitions such as ASTM E-90. The single number rating, called the </a:t>
            </a:r>
            <a:r>
              <a:rPr lang="en-US" altLang="en-US" sz="1600" i="1" u="sng" dirty="0">
                <a:solidFill>
                  <a:srgbClr val="00583D"/>
                </a:solidFill>
                <a:latin typeface="Montserrat" pitchFamily="2" charset="0"/>
                <a:cs typeface="Arial" panose="020B0604020202020204" pitchFamily="34" charset="0"/>
              </a:rPr>
              <a:t>Sound Transmission Class</a:t>
            </a:r>
            <a:r>
              <a:rPr lang="en-US" altLang="en-US" sz="1600" dirty="0">
                <a:solidFill>
                  <a:srgbClr val="00583D"/>
                </a:solidFill>
                <a:latin typeface="Montserrat" pitchFamily="2" charset="0"/>
                <a:cs typeface="Arial" panose="020B0604020202020204" pitchFamily="34" charset="0"/>
              </a:rPr>
              <a:t> (STC), permits specifiers to rank the sound transmission loss or noise reduction performance of wall systems.</a:t>
            </a:r>
          </a:p>
        </p:txBody>
      </p:sp>
      <p:sp>
        <p:nvSpPr>
          <p:cNvPr id="13" name="AutoShape 2" descr="Image result for volume p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4" descr="Image result for volume pn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C4A14FB8-08F8-F75A-35B4-7E9F18B7CEE9}"/>
              </a:ext>
            </a:extLst>
          </p:cNvPr>
          <p:cNvSpPr txBox="1"/>
          <p:nvPr/>
        </p:nvSpPr>
        <p:spPr>
          <a:xfrm>
            <a:off x="1524001" y="606719"/>
            <a:ext cx="3733800" cy="400110"/>
          </a:xfrm>
          <a:prstGeom prst="rect">
            <a:avLst/>
          </a:prstGeom>
          <a:noFill/>
        </p:spPr>
        <p:txBody>
          <a:bodyPr wrap="square">
            <a:spAutoFit/>
          </a:bodyPr>
          <a:lstStyle/>
          <a:p>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ontserrat" pitchFamily="2" charset="0"/>
              </a:rPr>
              <a:t>Sound Control</a:t>
            </a:r>
            <a:endParaRPr lang="en-US" sz="2000" dirty="0">
              <a:latin typeface="Montserrat" pitchFamily="2" charset="0"/>
            </a:endParaRPr>
          </a:p>
        </p:txBody>
      </p:sp>
      <p:pic>
        <p:nvPicPr>
          <p:cNvPr id="2" name="Picture 6" descr="Image result for speaker png">
            <a:extLst>
              <a:ext uri="{FF2B5EF4-FFF2-40B4-BE49-F238E27FC236}">
                <a16:creationId xmlns:a16="http://schemas.microsoft.com/office/drawing/2014/main" id="{4051515A-0FFE-CC08-5F9B-A8A953B1F3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42443" y="57845"/>
            <a:ext cx="1451113" cy="1517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06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4" end="4"/>
                                            </p:txEl>
                                          </p:spTgt>
                                        </p:tgtEl>
                                        <p:attrNameLst>
                                          <p:attrName>style.visibility</p:attrName>
                                        </p:attrNameLst>
                                      </p:cBhvr>
                                      <p:to>
                                        <p:strVal val="visible"/>
                                      </p:to>
                                    </p:set>
                                    <p:animEffect transition="in" filter="fade">
                                      <p:cBhvr>
                                        <p:cTn id="7" dur="20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
            <a:ext cx="9144000" cy="1362363"/>
          </a:xfrm>
          <a:prstGeom prst="rect">
            <a:avLst/>
          </a:prstGeom>
        </p:spPr>
      </p:pic>
      <p:sp>
        <p:nvSpPr>
          <p:cNvPr id="12" name="TextBox 11"/>
          <p:cNvSpPr txBox="1"/>
          <p:nvPr/>
        </p:nvSpPr>
        <p:spPr>
          <a:xfrm>
            <a:off x="1716636" y="1656344"/>
            <a:ext cx="8758727" cy="523220"/>
          </a:xfrm>
          <a:prstGeom prst="rect">
            <a:avLst/>
          </a:prstGeom>
          <a:noFill/>
        </p:spPr>
        <p:txBody>
          <a:bodyPr wrap="square" rtlCol="0">
            <a:spAutoFit/>
          </a:bodyPr>
          <a:lstStyle/>
          <a:p>
            <a:r>
              <a:rPr lang="en-US" sz="2800" dirty="0">
                <a:solidFill>
                  <a:srgbClr val="00583D"/>
                </a:solidFill>
                <a:latin typeface="Montserrat" pitchFamily="2" charset="0"/>
                <a:cs typeface="Arial" panose="020B0604020202020204" pitchFamily="34" charset="0"/>
              </a:rPr>
              <a:t>How are Operable Walls acoustically rated? </a:t>
            </a:r>
          </a:p>
        </p:txBody>
      </p:sp>
      <p:sp>
        <p:nvSpPr>
          <p:cNvPr id="13" name="AutoShape 2" descr="Image result for volume p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4" descr="Image result for volume pn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6" descr="room2"/>
          <p:cNvPicPr>
            <a:picLocks noChangeAspect="1" noChangeArrowheads="1"/>
          </p:cNvPicPr>
          <p:nvPr/>
        </p:nvPicPr>
        <p:blipFill>
          <a:blip r:embed="rId3"/>
          <a:srcRect/>
          <a:stretch>
            <a:fillRect/>
          </a:stretch>
        </p:blipFill>
        <p:spPr bwMode="auto">
          <a:xfrm>
            <a:off x="2690019" y="2559162"/>
            <a:ext cx="5973763" cy="4144963"/>
          </a:xfrm>
          <a:prstGeom prst="rect">
            <a:avLst/>
          </a:prstGeom>
          <a:noFill/>
          <a:ln w="12700">
            <a:solidFill>
              <a:srgbClr val="00583D"/>
            </a:solidFill>
            <a:miter lim="800000"/>
            <a:headEnd/>
            <a:tailEnd/>
          </a:ln>
          <a:effectLst>
            <a:outerShdw blurRad="50800" dist="50800" dir="5400000" algn="ctr" rotWithShape="0">
              <a:schemeClr val="tx1"/>
            </a:outerShdw>
          </a:effectLst>
        </p:spPr>
      </p:pic>
      <p:sp>
        <p:nvSpPr>
          <p:cNvPr id="3" name="TextBox 2">
            <a:extLst>
              <a:ext uri="{FF2B5EF4-FFF2-40B4-BE49-F238E27FC236}">
                <a16:creationId xmlns:a16="http://schemas.microsoft.com/office/drawing/2014/main" id="{A7A2F544-CE98-F4A5-6798-0C6E7BC03F13}"/>
              </a:ext>
            </a:extLst>
          </p:cNvPr>
          <p:cNvSpPr txBox="1"/>
          <p:nvPr/>
        </p:nvSpPr>
        <p:spPr>
          <a:xfrm>
            <a:off x="1535349" y="606719"/>
            <a:ext cx="3722451" cy="400110"/>
          </a:xfrm>
          <a:prstGeom prst="rect">
            <a:avLst/>
          </a:prstGeom>
          <a:noFill/>
        </p:spPr>
        <p:txBody>
          <a:bodyPr wrap="square">
            <a:spAutoFit/>
          </a:bodyPr>
          <a:lstStyle/>
          <a:p>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ontserrat" pitchFamily="2" charset="0"/>
              </a:rPr>
              <a:t>Sound Control</a:t>
            </a:r>
            <a:endParaRPr lang="en-US" sz="2000" dirty="0">
              <a:latin typeface="Montserrat" pitchFamily="2" charset="0"/>
            </a:endParaRPr>
          </a:p>
        </p:txBody>
      </p:sp>
      <p:pic>
        <p:nvPicPr>
          <p:cNvPr id="2" name="Picture 6" descr="Image result for speaker png">
            <a:extLst>
              <a:ext uri="{FF2B5EF4-FFF2-40B4-BE49-F238E27FC236}">
                <a16:creationId xmlns:a16="http://schemas.microsoft.com/office/drawing/2014/main" id="{EC3D78B2-5BE0-6A97-D169-AC4CDF5C62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9942443" y="57845"/>
            <a:ext cx="1451113" cy="1517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000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
            <a:ext cx="9144000" cy="1362363"/>
          </a:xfrm>
          <a:prstGeom prst="rect">
            <a:avLst/>
          </a:prstGeom>
        </p:spPr>
      </p:pic>
      <p:sp>
        <p:nvSpPr>
          <p:cNvPr id="13" name="AutoShape 2" descr="Image result for volume p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4" descr="Image result for volume pn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3124200" y="1427759"/>
            <a:ext cx="5943600" cy="800219"/>
          </a:xfrm>
          <a:prstGeom prst="rect">
            <a:avLst/>
          </a:prstGeom>
          <a:noFill/>
        </p:spPr>
        <p:txBody>
          <a:bodyPr wrap="square" rtlCol="0">
            <a:spAutoFit/>
          </a:bodyPr>
          <a:lstStyle/>
          <a:p>
            <a:r>
              <a:rPr lang="en-US" sz="2800" u="sng" dirty="0">
                <a:solidFill>
                  <a:srgbClr val="00583D"/>
                </a:solidFill>
                <a:latin typeface="Montserrat" pitchFamily="2" charset="0"/>
                <a:cs typeface="Arial" panose="020B0604020202020204" pitchFamily="34" charset="0"/>
              </a:rPr>
              <a:t>SOUND CONTOUR GRAPH</a:t>
            </a:r>
          </a:p>
          <a:p>
            <a:endParaRPr lang="en-US" dirty="0">
              <a:latin typeface="Montserrat" pitchFamily="2" charset="0"/>
            </a:endParaRPr>
          </a:p>
        </p:txBody>
      </p:sp>
      <p:pic>
        <p:nvPicPr>
          <p:cNvPr id="11" name="Picture 5" descr="def 30 chart"/>
          <p:cNvPicPr>
            <a:picLocks noChangeAspect="1" noChangeArrowheads="1"/>
          </p:cNvPicPr>
          <p:nvPr/>
        </p:nvPicPr>
        <p:blipFill>
          <a:blip r:embed="rId3"/>
          <a:srcRect/>
          <a:stretch>
            <a:fillRect/>
          </a:stretch>
        </p:blipFill>
        <p:spPr bwMode="auto">
          <a:xfrm>
            <a:off x="2979738" y="2286001"/>
            <a:ext cx="5394325" cy="4048125"/>
          </a:xfrm>
          <a:prstGeom prst="rect">
            <a:avLst/>
          </a:prstGeom>
          <a:noFill/>
          <a:ln w="9525">
            <a:noFill/>
            <a:miter lim="800000"/>
            <a:headEnd/>
            <a:tailEnd/>
          </a:ln>
        </p:spPr>
      </p:pic>
      <p:sp>
        <p:nvSpPr>
          <p:cNvPr id="3" name="TextBox 2">
            <a:extLst>
              <a:ext uri="{FF2B5EF4-FFF2-40B4-BE49-F238E27FC236}">
                <a16:creationId xmlns:a16="http://schemas.microsoft.com/office/drawing/2014/main" id="{FC2A1CB2-E4B1-BFFB-1ACA-450226290DBE}"/>
              </a:ext>
            </a:extLst>
          </p:cNvPr>
          <p:cNvSpPr txBox="1"/>
          <p:nvPr/>
        </p:nvSpPr>
        <p:spPr>
          <a:xfrm>
            <a:off x="1535349" y="606719"/>
            <a:ext cx="3722451" cy="400110"/>
          </a:xfrm>
          <a:prstGeom prst="rect">
            <a:avLst/>
          </a:prstGeom>
          <a:noFill/>
        </p:spPr>
        <p:txBody>
          <a:bodyPr wrap="square">
            <a:spAutoFit/>
          </a:bodyPr>
          <a:lstStyle/>
          <a:p>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ontserrat" pitchFamily="2" charset="0"/>
              </a:rPr>
              <a:t>Sound Control</a:t>
            </a:r>
            <a:endParaRPr lang="en-US" sz="2000" dirty="0">
              <a:latin typeface="Montserrat" pitchFamily="2" charset="0"/>
            </a:endParaRPr>
          </a:p>
        </p:txBody>
      </p:sp>
      <p:pic>
        <p:nvPicPr>
          <p:cNvPr id="6" name="Picture 6" descr="Image result for speaker png">
            <a:extLst>
              <a:ext uri="{FF2B5EF4-FFF2-40B4-BE49-F238E27FC236}">
                <a16:creationId xmlns:a16="http://schemas.microsoft.com/office/drawing/2014/main" id="{C35362CF-86B3-B0BC-2A3B-A8B491BF26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9942443" y="57845"/>
            <a:ext cx="1451113" cy="1517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556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
            <a:ext cx="9144000" cy="1362363"/>
          </a:xfrm>
          <a:prstGeom prst="rect">
            <a:avLst/>
          </a:prstGeom>
        </p:spPr>
      </p:pic>
      <p:sp>
        <p:nvSpPr>
          <p:cNvPr id="5" name="Title 4"/>
          <p:cNvSpPr>
            <a:spLocks noGrp="1"/>
          </p:cNvSpPr>
          <p:nvPr>
            <p:ph type="title"/>
          </p:nvPr>
        </p:nvSpPr>
        <p:spPr>
          <a:xfrm>
            <a:off x="1524000" y="117792"/>
            <a:ext cx="4419600" cy="949008"/>
          </a:xfrm>
        </p:spPr>
        <p:txBody>
          <a:bodyPr>
            <a:noAutofit/>
          </a:bodyPr>
          <a:lstStyle/>
          <a:p>
            <a:r>
              <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ontserrat" pitchFamily="2" charset="0"/>
              </a:rPr>
              <a:t>Comparison Chart</a:t>
            </a:r>
          </a:p>
        </p:txBody>
      </p:sp>
      <p:grpSp>
        <p:nvGrpSpPr>
          <p:cNvPr id="3" name="Group 2">
            <a:extLst>
              <a:ext uri="{FF2B5EF4-FFF2-40B4-BE49-F238E27FC236}">
                <a16:creationId xmlns:a16="http://schemas.microsoft.com/office/drawing/2014/main" id="{664149C7-E6CC-DC3B-CD73-4C7586DEF13B}"/>
              </a:ext>
            </a:extLst>
          </p:cNvPr>
          <p:cNvGrpSpPr/>
          <p:nvPr/>
        </p:nvGrpSpPr>
        <p:grpSpPr>
          <a:xfrm>
            <a:off x="1676399" y="3474711"/>
            <a:ext cx="4822651" cy="2827016"/>
            <a:chOff x="854364" y="3886200"/>
            <a:chExt cx="3512705" cy="2059132"/>
          </a:xfrm>
        </p:grpSpPr>
        <p:pic>
          <p:nvPicPr>
            <p:cNvPr id="4" name="Picture 3" descr="A picture containing text&#10;&#10;Description automatically generated">
              <a:extLst>
                <a:ext uri="{FF2B5EF4-FFF2-40B4-BE49-F238E27FC236}">
                  <a16:creationId xmlns:a16="http://schemas.microsoft.com/office/drawing/2014/main" id="{88CDAEE4-F7C7-2657-4DC7-CCE5570E52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369" y="3894282"/>
              <a:ext cx="2764218" cy="2051050"/>
            </a:xfrm>
            <a:prstGeom prst="rect">
              <a:avLst/>
            </a:prstGeom>
          </p:spPr>
        </p:pic>
        <p:sp>
          <p:nvSpPr>
            <p:cNvPr id="7" name="Rectangle 3">
              <a:extLst>
                <a:ext uri="{FF2B5EF4-FFF2-40B4-BE49-F238E27FC236}">
                  <a16:creationId xmlns:a16="http://schemas.microsoft.com/office/drawing/2014/main" id="{6B681A1F-5E02-E1F2-F764-6254089372CB}"/>
                </a:ext>
              </a:extLst>
            </p:cNvPr>
            <p:cNvSpPr txBox="1">
              <a:spLocks noChangeArrowheads="1"/>
            </p:cNvSpPr>
            <p:nvPr/>
          </p:nvSpPr>
          <p:spPr bwMode="auto">
            <a:xfrm>
              <a:off x="3139296" y="5232902"/>
              <a:ext cx="1227773" cy="53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panose="05000000000000000000" pitchFamily="2" charset="2"/>
                <a:buChar char="l"/>
                <a:defRPr sz="2800">
                  <a:solidFill>
                    <a:schemeClr val="tx1"/>
                  </a:solidFill>
                  <a:latin typeface="+mn-lt"/>
                  <a:cs typeface="+mn-cs"/>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l"/>
                <a:defRPr sz="2400">
                  <a:solidFill>
                    <a:schemeClr val="tx1"/>
                  </a:solidFill>
                  <a:latin typeface="+mn-lt"/>
                  <a:cs typeface="+mn-cs"/>
                </a:defRPr>
              </a:lvl3pPr>
              <a:lvl4pPr marL="1600200" indent="-228600" algn="l" rtl="0" eaLnBrk="0" fontAlgn="base" hangingPunct="0">
                <a:spcBef>
                  <a:spcPct val="20000"/>
                </a:spcBef>
                <a:spcAft>
                  <a:spcPct val="0"/>
                </a:spcAft>
                <a:buClr>
                  <a:schemeClr val="hlink"/>
                </a:buClr>
                <a:buSzPct val="60000"/>
                <a:buFont typeface="Wingdings" panose="05000000000000000000" pitchFamily="2" charset="2"/>
                <a:buChar char="l"/>
                <a:defRPr sz="2000">
                  <a:solidFill>
                    <a:schemeClr val="tx1"/>
                  </a:solidFill>
                  <a:latin typeface="+mn-lt"/>
                  <a:cs typeface="+mn-cs"/>
                </a:defRPr>
              </a:lvl4pPr>
              <a:lvl5pPr marL="2057400" indent="-228600" algn="l" rtl="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mn-lt"/>
                  <a:cs typeface="+mn-cs"/>
                </a:defRPr>
              </a:lvl5pPr>
              <a:lvl6pPr marL="25146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6pPr>
              <a:lvl7pPr marL="29718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7pPr>
              <a:lvl8pPr marL="34290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8pPr>
              <a:lvl9pPr marL="38862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9pPr>
            </a:lstStyle>
            <a:p>
              <a:pPr marL="0" indent="0" eaLnBrk="1" hangingPunct="1">
                <a:buNone/>
              </a:pPr>
              <a:r>
                <a:rPr lang="en-US" altLang="en-US" sz="1200" kern="0" dirty="0"/>
                <a:t>A percentage is absorbed</a:t>
              </a:r>
            </a:p>
          </p:txBody>
        </p:sp>
        <p:sp>
          <p:nvSpPr>
            <p:cNvPr id="9" name="Rectangle 3">
              <a:extLst>
                <a:ext uri="{FF2B5EF4-FFF2-40B4-BE49-F238E27FC236}">
                  <a16:creationId xmlns:a16="http://schemas.microsoft.com/office/drawing/2014/main" id="{E9D49619-1318-FF95-5B8F-D63D5AE4902A}"/>
                </a:ext>
              </a:extLst>
            </p:cNvPr>
            <p:cNvSpPr txBox="1">
              <a:spLocks noChangeArrowheads="1"/>
            </p:cNvSpPr>
            <p:nvPr/>
          </p:nvSpPr>
          <p:spPr bwMode="auto">
            <a:xfrm>
              <a:off x="854364" y="3886200"/>
              <a:ext cx="1126836" cy="667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panose="05000000000000000000" pitchFamily="2" charset="2"/>
                <a:buChar char="l"/>
                <a:defRPr sz="2800">
                  <a:solidFill>
                    <a:schemeClr val="tx1"/>
                  </a:solidFill>
                  <a:latin typeface="+mn-lt"/>
                  <a:cs typeface="+mn-cs"/>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l"/>
                <a:defRPr sz="2400">
                  <a:solidFill>
                    <a:schemeClr val="tx1"/>
                  </a:solidFill>
                  <a:latin typeface="+mn-lt"/>
                  <a:cs typeface="+mn-cs"/>
                </a:defRPr>
              </a:lvl3pPr>
              <a:lvl4pPr marL="1600200" indent="-228600" algn="l" rtl="0" eaLnBrk="0" fontAlgn="base" hangingPunct="0">
                <a:spcBef>
                  <a:spcPct val="20000"/>
                </a:spcBef>
                <a:spcAft>
                  <a:spcPct val="0"/>
                </a:spcAft>
                <a:buClr>
                  <a:schemeClr val="hlink"/>
                </a:buClr>
                <a:buSzPct val="60000"/>
                <a:buFont typeface="Wingdings" panose="05000000000000000000" pitchFamily="2" charset="2"/>
                <a:buChar char="l"/>
                <a:defRPr sz="2000">
                  <a:solidFill>
                    <a:schemeClr val="tx1"/>
                  </a:solidFill>
                  <a:latin typeface="+mn-lt"/>
                  <a:cs typeface="+mn-cs"/>
                </a:defRPr>
              </a:lvl4pPr>
              <a:lvl5pPr marL="2057400" indent="-228600" algn="l" rtl="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mn-lt"/>
                  <a:cs typeface="+mn-cs"/>
                </a:defRPr>
              </a:lvl5pPr>
              <a:lvl6pPr marL="25146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6pPr>
              <a:lvl7pPr marL="29718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7pPr>
              <a:lvl8pPr marL="34290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8pPr>
              <a:lvl9pPr marL="38862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9pPr>
            </a:lstStyle>
            <a:p>
              <a:pPr marL="0" indent="0" eaLnBrk="1" hangingPunct="1">
                <a:buNone/>
              </a:pPr>
              <a:r>
                <a:rPr lang="en-US" altLang="en-US" sz="1800" b="1" kern="0" dirty="0"/>
                <a:t>Sound Control</a:t>
              </a:r>
            </a:p>
          </p:txBody>
        </p:sp>
        <p:sp>
          <p:nvSpPr>
            <p:cNvPr id="10" name="Rectangle 3">
              <a:extLst>
                <a:ext uri="{FF2B5EF4-FFF2-40B4-BE49-F238E27FC236}">
                  <a16:creationId xmlns:a16="http://schemas.microsoft.com/office/drawing/2014/main" id="{0685B9AB-BF67-B0E7-49D7-53BFF5F6830F}"/>
                </a:ext>
              </a:extLst>
            </p:cNvPr>
            <p:cNvSpPr txBox="1">
              <a:spLocks noChangeArrowheads="1"/>
            </p:cNvSpPr>
            <p:nvPr/>
          </p:nvSpPr>
          <p:spPr bwMode="auto">
            <a:xfrm>
              <a:off x="874569" y="4665301"/>
              <a:ext cx="1481452" cy="406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panose="05000000000000000000" pitchFamily="2" charset="2"/>
                <a:buChar char="l"/>
                <a:defRPr sz="2800">
                  <a:solidFill>
                    <a:schemeClr val="tx1"/>
                  </a:solidFill>
                  <a:latin typeface="+mn-lt"/>
                  <a:cs typeface="+mn-cs"/>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l"/>
                <a:defRPr sz="2400">
                  <a:solidFill>
                    <a:schemeClr val="tx1"/>
                  </a:solidFill>
                  <a:latin typeface="+mn-lt"/>
                  <a:cs typeface="+mn-cs"/>
                </a:defRPr>
              </a:lvl3pPr>
              <a:lvl4pPr marL="1600200" indent="-228600" algn="l" rtl="0" eaLnBrk="0" fontAlgn="base" hangingPunct="0">
                <a:spcBef>
                  <a:spcPct val="20000"/>
                </a:spcBef>
                <a:spcAft>
                  <a:spcPct val="0"/>
                </a:spcAft>
                <a:buClr>
                  <a:schemeClr val="hlink"/>
                </a:buClr>
                <a:buSzPct val="60000"/>
                <a:buFont typeface="Wingdings" panose="05000000000000000000" pitchFamily="2" charset="2"/>
                <a:buChar char="l"/>
                <a:defRPr sz="2000">
                  <a:solidFill>
                    <a:schemeClr val="tx1"/>
                  </a:solidFill>
                  <a:latin typeface="+mn-lt"/>
                  <a:cs typeface="+mn-cs"/>
                </a:defRPr>
              </a:lvl4pPr>
              <a:lvl5pPr marL="2057400" indent="-228600" algn="l" rtl="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mn-lt"/>
                  <a:cs typeface="+mn-cs"/>
                </a:defRPr>
              </a:lvl5pPr>
              <a:lvl6pPr marL="25146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6pPr>
              <a:lvl7pPr marL="29718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7pPr>
              <a:lvl8pPr marL="34290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8pPr>
              <a:lvl9pPr marL="38862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9pPr>
            </a:lstStyle>
            <a:p>
              <a:pPr marL="0" indent="0" eaLnBrk="1" hangingPunct="1">
                <a:buNone/>
              </a:pPr>
              <a:r>
                <a:rPr lang="en-US" altLang="en-US" sz="1200" kern="0" dirty="0"/>
                <a:t>A sound is emitted</a:t>
              </a:r>
            </a:p>
          </p:txBody>
        </p:sp>
        <p:sp>
          <p:nvSpPr>
            <p:cNvPr id="11" name="Rectangle 3">
              <a:extLst>
                <a:ext uri="{FF2B5EF4-FFF2-40B4-BE49-F238E27FC236}">
                  <a16:creationId xmlns:a16="http://schemas.microsoft.com/office/drawing/2014/main" id="{3A510A4B-F52E-0F6D-3D12-C220B0CFA74B}"/>
                </a:ext>
              </a:extLst>
            </p:cNvPr>
            <p:cNvSpPr txBox="1">
              <a:spLocks noChangeArrowheads="1"/>
            </p:cNvSpPr>
            <p:nvPr/>
          </p:nvSpPr>
          <p:spPr bwMode="auto">
            <a:xfrm>
              <a:off x="874569" y="5436320"/>
              <a:ext cx="1481452" cy="406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panose="05000000000000000000" pitchFamily="2" charset="2"/>
                <a:buChar char="l"/>
                <a:defRPr sz="2800">
                  <a:solidFill>
                    <a:schemeClr val="tx1"/>
                  </a:solidFill>
                  <a:latin typeface="+mn-lt"/>
                  <a:cs typeface="+mn-cs"/>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l"/>
                <a:defRPr sz="2400">
                  <a:solidFill>
                    <a:schemeClr val="tx1"/>
                  </a:solidFill>
                  <a:latin typeface="+mn-lt"/>
                  <a:cs typeface="+mn-cs"/>
                </a:defRPr>
              </a:lvl3pPr>
              <a:lvl4pPr marL="1600200" indent="-228600" algn="l" rtl="0" eaLnBrk="0" fontAlgn="base" hangingPunct="0">
                <a:spcBef>
                  <a:spcPct val="20000"/>
                </a:spcBef>
                <a:spcAft>
                  <a:spcPct val="0"/>
                </a:spcAft>
                <a:buClr>
                  <a:schemeClr val="hlink"/>
                </a:buClr>
                <a:buSzPct val="60000"/>
                <a:buFont typeface="Wingdings" panose="05000000000000000000" pitchFamily="2" charset="2"/>
                <a:buChar char="l"/>
                <a:defRPr sz="2000">
                  <a:solidFill>
                    <a:schemeClr val="tx1"/>
                  </a:solidFill>
                  <a:latin typeface="+mn-lt"/>
                  <a:cs typeface="+mn-cs"/>
                </a:defRPr>
              </a:lvl4pPr>
              <a:lvl5pPr marL="2057400" indent="-228600" algn="l" rtl="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mn-lt"/>
                  <a:cs typeface="+mn-cs"/>
                </a:defRPr>
              </a:lvl5pPr>
              <a:lvl6pPr marL="25146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6pPr>
              <a:lvl7pPr marL="29718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7pPr>
              <a:lvl8pPr marL="34290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8pPr>
              <a:lvl9pPr marL="38862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9pPr>
            </a:lstStyle>
            <a:p>
              <a:pPr marL="0" indent="0" eaLnBrk="1" hangingPunct="1">
                <a:buNone/>
              </a:pPr>
              <a:r>
                <a:rPr lang="en-US" altLang="en-US" sz="1200" kern="0" dirty="0"/>
                <a:t>A percentage is reflected</a:t>
              </a:r>
            </a:p>
          </p:txBody>
        </p:sp>
        <p:sp>
          <p:nvSpPr>
            <p:cNvPr id="12" name="Rectangle 3">
              <a:extLst>
                <a:ext uri="{FF2B5EF4-FFF2-40B4-BE49-F238E27FC236}">
                  <a16:creationId xmlns:a16="http://schemas.microsoft.com/office/drawing/2014/main" id="{78759B9D-DB45-5318-43ED-CC4D8CD55DFD}"/>
                </a:ext>
              </a:extLst>
            </p:cNvPr>
            <p:cNvSpPr txBox="1">
              <a:spLocks noChangeArrowheads="1"/>
            </p:cNvSpPr>
            <p:nvPr/>
          </p:nvSpPr>
          <p:spPr bwMode="auto">
            <a:xfrm>
              <a:off x="3115200" y="4337553"/>
              <a:ext cx="1227773" cy="53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panose="05000000000000000000" pitchFamily="2" charset="2"/>
                <a:buChar char="l"/>
                <a:defRPr sz="2800">
                  <a:solidFill>
                    <a:schemeClr val="tx1"/>
                  </a:solidFill>
                  <a:latin typeface="+mn-lt"/>
                  <a:cs typeface="+mn-cs"/>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l"/>
                <a:defRPr sz="2400">
                  <a:solidFill>
                    <a:schemeClr val="tx1"/>
                  </a:solidFill>
                  <a:latin typeface="+mn-lt"/>
                  <a:cs typeface="+mn-cs"/>
                </a:defRPr>
              </a:lvl3pPr>
              <a:lvl4pPr marL="1600200" indent="-228600" algn="l" rtl="0" eaLnBrk="0" fontAlgn="base" hangingPunct="0">
                <a:spcBef>
                  <a:spcPct val="20000"/>
                </a:spcBef>
                <a:spcAft>
                  <a:spcPct val="0"/>
                </a:spcAft>
                <a:buClr>
                  <a:schemeClr val="hlink"/>
                </a:buClr>
                <a:buSzPct val="60000"/>
                <a:buFont typeface="Wingdings" panose="05000000000000000000" pitchFamily="2" charset="2"/>
                <a:buChar char="l"/>
                <a:defRPr sz="2000">
                  <a:solidFill>
                    <a:schemeClr val="tx1"/>
                  </a:solidFill>
                  <a:latin typeface="+mn-lt"/>
                  <a:cs typeface="+mn-cs"/>
                </a:defRPr>
              </a:lvl4pPr>
              <a:lvl5pPr marL="2057400" indent="-228600" algn="l" rtl="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mn-lt"/>
                  <a:cs typeface="+mn-cs"/>
                </a:defRPr>
              </a:lvl5pPr>
              <a:lvl6pPr marL="25146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6pPr>
              <a:lvl7pPr marL="29718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7pPr>
              <a:lvl8pPr marL="34290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8pPr>
              <a:lvl9pPr marL="38862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9pPr>
            </a:lstStyle>
            <a:p>
              <a:pPr marL="0" indent="0" eaLnBrk="1" hangingPunct="1">
                <a:buNone/>
              </a:pPr>
              <a:r>
                <a:rPr lang="en-US" altLang="en-US" sz="1200" kern="0" dirty="0"/>
                <a:t>A percentage is transmitted</a:t>
              </a:r>
            </a:p>
          </p:txBody>
        </p:sp>
      </p:grpSp>
      <p:pic>
        <p:nvPicPr>
          <p:cNvPr id="13" name="Picture 12" descr="A picture containing text, sign, table&#10;&#10;Description automatically generated">
            <a:extLst>
              <a:ext uri="{FF2B5EF4-FFF2-40B4-BE49-F238E27FC236}">
                <a16:creationId xmlns:a16="http://schemas.microsoft.com/office/drawing/2014/main" id="{2370E78E-7CEC-9852-1A43-038482602E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3899" y="2971800"/>
            <a:ext cx="3639994" cy="2648095"/>
          </a:xfrm>
          <a:prstGeom prst="rect">
            <a:avLst/>
          </a:prstGeom>
        </p:spPr>
      </p:pic>
      <p:sp>
        <p:nvSpPr>
          <p:cNvPr id="15" name="TextBox 14">
            <a:extLst>
              <a:ext uri="{FF2B5EF4-FFF2-40B4-BE49-F238E27FC236}">
                <a16:creationId xmlns:a16="http://schemas.microsoft.com/office/drawing/2014/main" id="{0445CEFC-9BFE-A377-9493-CB2858B530BB}"/>
              </a:ext>
            </a:extLst>
          </p:cNvPr>
          <p:cNvSpPr txBox="1"/>
          <p:nvPr/>
        </p:nvSpPr>
        <p:spPr>
          <a:xfrm>
            <a:off x="1532108" y="1680680"/>
            <a:ext cx="9144000" cy="1425262"/>
          </a:xfrm>
          <a:prstGeom prst="rect">
            <a:avLst/>
          </a:prstGeom>
          <a:noFill/>
        </p:spPr>
        <p:txBody>
          <a:bodyPr wrap="square">
            <a:spAutoFit/>
          </a:bodyPr>
          <a:lstStyle/>
          <a:p>
            <a:pPr eaLnBrk="1" hangingPunct="1">
              <a:lnSpc>
                <a:spcPct val="150000"/>
              </a:lnSpc>
            </a:pPr>
            <a:r>
              <a:rPr lang="en-US" altLang="en-US" sz="2000" dirty="0">
                <a:solidFill>
                  <a:srgbClr val="00583D"/>
                </a:solidFill>
                <a:latin typeface="Montserrat" pitchFamily="2" charset="0"/>
              </a:rPr>
              <a:t>Now that we know what an STC rating is and how it is determined, how does it relate to other building materials and our own senses about sound?</a:t>
            </a:r>
          </a:p>
        </p:txBody>
      </p:sp>
      <p:sp>
        <p:nvSpPr>
          <p:cNvPr id="16" name="Rectangle 3">
            <a:extLst>
              <a:ext uri="{FF2B5EF4-FFF2-40B4-BE49-F238E27FC236}">
                <a16:creationId xmlns:a16="http://schemas.microsoft.com/office/drawing/2014/main" id="{FC14A8AD-C80B-24EB-B7FC-7584A481204D}"/>
              </a:ext>
            </a:extLst>
          </p:cNvPr>
          <p:cNvSpPr txBox="1">
            <a:spLocks noChangeArrowheads="1"/>
          </p:cNvSpPr>
          <p:nvPr/>
        </p:nvSpPr>
        <p:spPr bwMode="auto">
          <a:xfrm>
            <a:off x="8449627" y="6102206"/>
            <a:ext cx="1227773" cy="33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panose="05000000000000000000" pitchFamily="2" charset="2"/>
              <a:buChar char="l"/>
              <a:defRPr sz="2800">
                <a:solidFill>
                  <a:schemeClr val="tx1"/>
                </a:solidFill>
                <a:latin typeface="+mn-lt"/>
                <a:cs typeface="+mn-cs"/>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l"/>
              <a:defRPr sz="2400">
                <a:solidFill>
                  <a:schemeClr val="tx1"/>
                </a:solidFill>
                <a:latin typeface="+mn-lt"/>
                <a:cs typeface="+mn-cs"/>
              </a:defRPr>
            </a:lvl3pPr>
            <a:lvl4pPr marL="1600200" indent="-228600" algn="l" rtl="0" eaLnBrk="0" fontAlgn="base" hangingPunct="0">
              <a:spcBef>
                <a:spcPct val="20000"/>
              </a:spcBef>
              <a:spcAft>
                <a:spcPct val="0"/>
              </a:spcAft>
              <a:buClr>
                <a:schemeClr val="hlink"/>
              </a:buClr>
              <a:buSzPct val="60000"/>
              <a:buFont typeface="Wingdings" panose="05000000000000000000" pitchFamily="2" charset="2"/>
              <a:buChar char="l"/>
              <a:defRPr sz="2000">
                <a:solidFill>
                  <a:schemeClr val="tx1"/>
                </a:solidFill>
                <a:latin typeface="+mn-lt"/>
                <a:cs typeface="+mn-cs"/>
              </a:defRPr>
            </a:lvl4pPr>
            <a:lvl5pPr marL="2057400" indent="-228600" algn="l" rtl="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mn-lt"/>
                <a:cs typeface="+mn-cs"/>
              </a:defRPr>
            </a:lvl5pPr>
            <a:lvl6pPr marL="25146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6pPr>
            <a:lvl7pPr marL="29718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7pPr>
            <a:lvl8pPr marL="34290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8pPr>
            <a:lvl9pPr marL="38862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9pPr>
          </a:lstStyle>
          <a:p>
            <a:pPr marL="0" indent="0" algn="ctr" eaLnBrk="1" hangingPunct="1">
              <a:buNone/>
            </a:pPr>
            <a:r>
              <a:rPr lang="en-US" altLang="en-US" sz="1200" b="1" kern="0" dirty="0"/>
              <a:t>STC 39 Door</a:t>
            </a:r>
          </a:p>
        </p:txBody>
      </p:sp>
      <p:sp>
        <p:nvSpPr>
          <p:cNvPr id="17" name="Rectangle 3">
            <a:extLst>
              <a:ext uri="{FF2B5EF4-FFF2-40B4-BE49-F238E27FC236}">
                <a16:creationId xmlns:a16="http://schemas.microsoft.com/office/drawing/2014/main" id="{D57DC22E-90D1-6B43-0335-1EA16C83AC79}"/>
              </a:ext>
            </a:extLst>
          </p:cNvPr>
          <p:cNvSpPr txBox="1">
            <a:spLocks noChangeArrowheads="1"/>
          </p:cNvSpPr>
          <p:nvPr/>
        </p:nvSpPr>
        <p:spPr bwMode="auto">
          <a:xfrm>
            <a:off x="6983336" y="5439279"/>
            <a:ext cx="1540938" cy="435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panose="05000000000000000000" pitchFamily="2" charset="2"/>
              <a:buChar char="l"/>
              <a:defRPr sz="2800">
                <a:solidFill>
                  <a:schemeClr val="tx1"/>
                </a:solidFill>
                <a:latin typeface="+mn-lt"/>
                <a:cs typeface="+mn-cs"/>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l"/>
              <a:defRPr sz="2400">
                <a:solidFill>
                  <a:schemeClr val="tx1"/>
                </a:solidFill>
                <a:latin typeface="+mn-lt"/>
                <a:cs typeface="+mn-cs"/>
              </a:defRPr>
            </a:lvl3pPr>
            <a:lvl4pPr marL="1600200" indent="-228600" algn="l" rtl="0" eaLnBrk="0" fontAlgn="base" hangingPunct="0">
              <a:spcBef>
                <a:spcPct val="20000"/>
              </a:spcBef>
              <a:spcAft>
                <a:spcPct val="0"/>
              </a:spcAft>
              <a:buClr>
                <a:schemeClr val="hlink"/>
              </a:buClr>
              <a:buSzPct val="60000"/>
              <a:buFont typeface="Wingdings" panose="05000000000000000000" pitchFamily="2" charset="2"/>
              <a:buChar char="l"/>
              <a:defRPr sz="2000">
                <a:solidFill>
                  <a:schemeClr val="tx1"/>
                </a:solidFill>
                <a:latin typeface="+mn-lt"/>
                <a:cs typeface="+mn-cs"/>
              </a:defRPr>
            </a:lvl4pPr>
            <a:lvl5pPr marL="2057400" indent="-228600" algn="l" rtl="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mn-lt"/>
                <a:cs typeface="+mn-cs"/>
              </a:defRPr>
            </a:lvl5pPr>
            <a:lvl6pPr marL="25146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6pPr>
            <a:lvl7pPr marL="29718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7pPr>
            <a:lvl8pPr marL="34290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8pPr>
            <a:lvl9pPr marL="38862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9pPr>
          </a:lstStyle>
          <a:p>
            <a:pPr marL="0" indent="0" algn="ctr" eaLnBrk="1" hangingPunct="1">
              <a:buNone/>
            </a:pPr>
            <a:r>
              <a:rPr lang="en-US" altLang="en-US" sz="1200" b="1" kern="0" dirty="0"/>
              <a:t>Source Room</a:t>
            </a:r>
          </a:p>
          <a:p>
            <a:pPr marL="0" indent="0" algn="ctr" eaLnBrk="1" hangingPunct="1">
              <a:buNone/>
            </a:pPr>
            <a:r>
              <a:rPr lang="en-US" altLang="en-US" sz="1100" kern="0" dirty="0"/>
              <a:t>Sound Pressure Level 80 dB</a:t>
            </a:r>
          </a:p>
        </p:txBody>
      </p:sp>
      <p:sp>
        <p:nvSpPr>
          <p:cNvPr id="18" name="Rectangle 3">
            <a:extLst>
              <a:ext uri="{FF2B5EF4-FFF2-40B4-BE49-F238E27FC236}">
                <a16:creationId xmlns:a16="http://schemas.microsoft.com/office/drawing/2014/main" id="{32706CD8-3B3F-5914-09C7-B2E46746AA61}"/>
              </a:ext>
            </a:extLst>
          </p:cNvPr>
          <p:cNvSpPr txBox="1">
            <a:spLocks noChangeArrowheads="1"/>
          </p:cNvSpPr>
          <p:nvPr/>
        </p:nvSpPr>
        <p:spPr bwMode="auto">
          <a:xfrm>
            <a:off x="9516427" y="5453352"/>
            <a:ext cx="1456373" cy="33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panose="05000000000000000000" pitchFamily="2" charset="2"/>
              <a:buChar char="l"/>
              <a:defRPr sz="2800">
                <a:solidFill>
                  <a:schemeClr val="tx1"/>
                </a:solidFill>
                <a:latin typeface="+mn-lt"/>
                <a:cs typeface="+mn-cs"/>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l"/>
              <a:defRPr sz="2400">
                <a:solidFill>
                  <a:schemeClr val="tx1"/>
                </a:solidFill>
                <a:latin typeface="+mn-lt"/>
                <a:cs typeface="+mn-cs"/>
              </a:defRPr>
            </a:lvl3pPr>
            <a:lvl4pPr marL="1600200" indent="-228600" algn="l" rtl="0" eaLnBrk="0" fontAlgn="base" hangingPunct="0">
              <a:spcBef>
                <a:spcPct val="20000"/>
              </a:spcBef>
              <a:spcAft>
                <a:spcPct val="0"/>
              </a:spcAft>
              <a:buClr>
                <a:schemeClr val="hlink"/>
              </a:buClr>
              <a:buSzPct val="60000"/>
              <a:buFont typeface="Wingdings" panose="05000000000000000000" pitchFamily="2" charset="2"/>
              <a:buChar char="l"/>
              <a:defRPr sz="2000">
                <a:solidFill>
                  <a:schemeClr val="tx1"/>
                </a:solidFill>
                <a:latin typeface="+mn-lt"/>
                <a:cs typeface="+mn-cs"/>
              </a:defRPr>
            </a:lvl4pPr>
            <a:lvl5pPr marL="2057400" indent="-228600" algn="l" rtl="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mn-lt"/>
                <a:cs typeface="+mn-cs"/>
              </a:defRPr>
            </a:lvl5pPr>
            <a:lvl6pPr marL="25146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6pPr>
            <a:lvl7pPr marL="29718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7pPr>
            <a:lvl8pPr marL="34290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8pPr>
            <a:lvl9pPr marL="38862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cs typeface="+mn-cs"/>
              </a:defRPr>
            </a:lvl9pPr>
          </a:lstStyle>
          <a:p>
            <a:pPr marL="0" indent="0" algn="ctr" eaLnBrk="1" hangingPunct="1">
              <a:buNone/>
            </a:pPr>
            <a:r>
              <a:rPr lang="en-US" altLang="en-US" sz="1200" b="1" kern="0" dirty="0"/>
              <a:t>Receiving Room</a:t>
            </a:r>
          </a:p>
          <a:p>
            <a:pPr marL="0" indent="0" algn="ctr" eaLnBrk="1" hangingPunct="1">
              <a:buNone/>
            </a:pPr>
            <a:r>
              <a:rPr lang="en-US" altLang="en-US" sz="1100" kern="0" dirty="0"/>
              <a:t>Sound Pressure Level 41 dB</a:t>
            </a:r>
          </a:p>
        </p:txBody>
      </p:sp>
      <p:pic>
        <p:nvPicPr>
          <p:cNvPr id="8" name="Picture 6" descr="Image result for speaker png">
            <a:extLst>
              <a:ext uri="{FF2B5EF4-FFF2-40B4-BE49-F238E27FC236}">
                <a16:creationId xmlns:a16="http://schemas.microsoft.com/office/drawing/2014/main" id="{78BBD04C-0EA4-A93F-A6B0-8FC08D8E1B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942443" y="57845"/>
            <a:ext cx="1451113" cy="1517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959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
            <a:ext cx="9144000" cy="1362363"/>
          </a:xfrm>
          <a:prstGeom prst="rect">
            <a:avLst/>
          </a:prstGeom>
        </p:spPr>
      </p:pic>
      <p:sp>
        <p:nvSpPr>
          <p:cNvPr id="12" name="TextBox 11"/>
          <p:cNvSpPr txBox="1"/>
          <p:nvPr/>
        </p:nvSpPr>
        <p:spPr>
          <a:xfrm>
            <a:off x="2051857" y="2077098"/>
            <a:ext cx="7543800" cy="1938992"/>
          </a:xfrm>
          <a:prstGeom prst="rect">
            <a:avLst/>
          </a:prstGeom>
          <a:noFill/>
        </p:spPr>
        <p:txBody>
          <a:bodyPr wrap="square" rtlCol="0">
            <a:spAutoFit/>
          </a:bodyPr>
          <a:lstStyle/>
          <a:p>
            <a:pPr marL="457200" indent="-457200">
              <a:buFont typeface="Wingdings" panose="05000000000000000000" pitchFamily="2" charset="2"/>
              <a:buChar char="Ø"/>
            </a:pPr>
            <a:r>
              <a:rPr lang="en-US" altLang="en-US" sz="2000" dirty="0">
                <a:solidFill>
                  <a:srgbClr val="00583D"/>
                </a:solidFill>
                <a:latin typeface="Montserrat" pitchFamily="2" charset="0"/>
                <a:cs typeface="Arial" panose="020B0604020202020204" pitchFamily="34" charset="0"/>
              </a:rPr>
              <a:t>Question – What are the effects in the change of decibels?</a:t>
            </a:r>
          </a:p>
          <a:p>
            <a:endParaRPr lang="en-US" altLang="en-US" sz="2000" dirty="0">
              <a:solidFill>
                <a:srgbClr val="00583D"/>
              </a:solidFill>
              <a:latin typeface="Montserrat" pitchFamily="2" charset="0"/>
              <a:cs typeface="Arial" panose="020B0604020202020204" pitchFamily="34" charset="0"/>
            </a:endParaRPr>
          </a:p>
          <a:p>
            <a:pPr marL="457200" indent="-457200">
              <a:buFont typeface="Wingdings" panose="05000000000000000000" pitchFamily="2" charset="2"/>
              <a:buChar char="Ø"/>
            </a:pPr>
            <a:r>
              <a:rPr lang="en-US" altLang="en-US" sz="2000" dirty="0">
                <a:solidFill>
                  <a:srgbClr val="00583D"/>
                </a:solidFill>
                <a:latin typeface="Montserrat" pitchFamily="2" charset="0"/>
                <a:cs typeface="Arial" panose="020B0604020202020204" pitchFamily="34" charset="0"/>
              </a:rPr>
              <a:t>Answer – The following chart give us an understanding of how the change in decibels is perceived by the human ear.</a:t>
            </a:r>
          </a:p>
        </p:txBody>
      </p:sp>
      <p:sp>
        <p:nvSpPr>
          <p:cNvPr id="13" name="AutoShape 2" descr="Image result for volume p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4" descr="Image result for volume pn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2438400" y="4495800"/>
            <a:ext cx="6172200" cy="584775"/>
          </a:xfrm>
          <a:prstGeom prst="rect">
            <a:avLst/>
          </a:prstGeom>
        </p:spPr>
        <p:txBody>
          <a:bodyPr wrap="square">
            <a:spAutoFit/>
          </a:bodyPr>
          <a:lstStyle/>
          <a:p>
            <a:pPr eaLnBrk="0" hangingPunct="0">
              <a:spcBef>
                <a:spcPct val="50000"/>
              </a:spcBef>
            </a:pPr>
            <a:r>
              <a:rPr lang="en-US" altLang="en-US" sz="1600" dirty="0">
                <a:solidFill>
                  <a:srgbClr val="00583D"/>
                </a:solidFill>
                <a:latin typeface="Montserrat" pitchFamily="2" charset="0"/>
              </a:rPr>
              <a:t>Note: Loudness is measured in “decibels” (db). The dynamic range of human hearing is from 0 to 120 decibels.</a:t>
            </a:r>
          </a:p>
        </p:txBody>
      </p:sp>
      <p:sp>
        <p:nvSpPr>
          <p:cNvPr id="3" name="TextBox 2">
            <a:extLst>
              <a:ext uri="{FF2B5EF4-FFF2-40B4-BE49-F238E27FC236}">
                <a16:creationId xmlns:a16="http://schemas.microsoft.com/office/drawing/2014/main" id="{E51E81B4-DA84-3279-2878-F9EC9100E4A8}"/>
              </a:ext>
            </a:extLst>
          </p:cNvPr>
          <p:cNvSpPr txBox="1"/>
          <p:nvPr/>
        </p:nvSpPr>
        <p:spPr>
          <a:xfrm>
            <a:off x="1524001" y="606719"/>
            <a:ext cx="3860192" cy="400110"/>
          </a:xfrm>
          <a:prstGeom prst="rect">
            <a:avLst/>
          </a:prstGeom>
          <a:noFill/>
        </p:spPr>
        <p:txBody>
          <a:bodyPr wrap="square">
            <a:spAutoFit/>
          </a:bodyPr>
          <a:lstStyle/>
          <a:p>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ontserrat" pitchFamily="2" charset="0"/>
              </a:rPr>
              <a:t>Sound Control</a:t>
            </a:r>
            <a:endParaRPr lang="en-US" sz="2000" dirty="0">
              <a:latin typeface="Montserrat" pitchFamily="2" charset="0"/>
            </a:endParaRPr>
          </a:p>
        </p:txBody>
      </p:sp>
      <p:pic>
        <p:nvPicPr>
          <p:cNvPr id="6" name="Picture 6" descr="Image result for speaker png">
            <a:extLst>
              <a:ext uri="{FF2B5EF4-FFF2-40B4-BE49-F238E27FC236}">
                <a16:creationId xmlns:a16="http://schemas.microsoft.com/office/drawing/2014/main" id="{AD771B1B-7FFC-23BB-6405-707F6FA8F1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42443" y="57845"/>
            <a:ext cx="1451113" cy="1517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53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fade">
                                      <p:cBhvr>
                                        <p:cTn id="7" dur="10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
            <a:ext cx="9144000" cy="1362363"/>
          </a:xfrm>
          <a:prstGeom prst="rect">
            <a:avLst/>
          </a:prstGeom>
        </p:spPr>
      </p:pic>
      <p:sp>
        <p:nvSpPr>
          <p:cNvPr id="12" name="TextBox 11"/>
          <p:cNvSpPr txBox="1"/>
          <p:nvPr/>
        </p:nvSpPr>
        <p:spPr>
          <a:xfrm>
            <a:off x="2590800" y="2209800"/>
            <a:ext cx="7543800" cy="3790268"/>
          </a:xfrm>
          <a:prstGeom prst="rect">
            <a:avLst/>
          </a:prstGeom>
          <a:noFill/>
        </p:spPr>
        <p:txBody>
          <a:bodyPr wrap="square" rtlCol="0">
            <a:spAutoFit/>
          </a:bodyPr>
          <a:lstStyle/>
          <a:p>
            <a:pPr>
              <a:lnSpc>
                <a:spcPct val="90000"/>
              </a:lnSpc>
            </a:pPr>
            <a:r>
              <a:rPr lang="en-US" altLang="en-US" sz="2000" b="1" u="sng" dirty="0">
                <a:solidFill>
                  <a:srgbClr val="00583D"/>
                </a:solidFill>
                <a:latin typeface="Montserrat" pitchFamily="2" charset="0"/>
                <a:cs typeface="Arial" panose="020B0604020202020204" pitchFamily="34" charset="0"/>
              </a:rPr>
              <a:t>Decibel</a:t>
            </a:r>
            <a:r>
              <a:rPr lang="en-US" altLang="en-US" sz="2000" b="1" dirty="0">
                <a:solidFill>
                  <a:srgbClr val="00583D"/>
                </a:solidFill>
                <a:latin typeface="Montserrat" pitchFamily="2" charset="0"/>
                <a:cs typeface="Arial" panose="020B0604020202020204" pitchFamily="34" charset="0"/>
              </a:rPr>
              <a:t> 	</a:t>
            </a:r>
            <a:r>
              <a:rPr lang="en-US" altLang="en-US" b="1" u="sng" dirty="0">
                <a:solidFill>
                  <a:srgbClr val="00583D"/>
                </a:solidFill>
                <a:latin typeface="Montserrat" pitchFamily="2" charset="0"/>
                <a:cs typeface="Arial" panose="020B0604020202020204" pitchFamily="34" charset="0"/>
              </a:rPr>
              <a:t>Change</a:t>
            </a:r>
            <a:r>
              <a:rPr lang="en-US" altLang="en-US" u="sng" dirty="0">
                <a:solidFill>
                  <a:srgbClr val="00583D"/>
                </a:solidFill>
                <a:latin typeface="Montserrat" pitchFamily="2" charset="0"/>
                <a:cs typeface="Arial" panose="020B0604020202020204" pitchFamily="34" charset="0"/>
              </a:rPr>
              <a:t> </a:t>
            </a:r>
            <a:r>
              <a:rPr lang="en-US" altLang="en-US" b="1" u="sng" dirty="0">
                <a:solidFill>
                  <a:srgbClr val="00583D"/>
                </a:solidFill>
                <a:latin typeface="Montserrat" pitchFamily="2" charset="0"/>
                <a:cs typeface="Arial" panose="020B0604020202020204" pitchFamily="34" charset="0"/>
              </a:rPr>
              <a:t>in Apparent Loudness</a:t>
            </a:r>
          </a:p>
          <a:p>
            <a:pPr>
              <a:lnSpc>
                <a:spcPct val="90000"/>
              </a:lnSpc>
            </a:pPr>
            <a:endParaRPr lang="en-US" altLang="en-US" b="1" u="sng" dirty="0">
              <a:solidFill>
                <a:srgbClr val="00583D"/>
              </a:solidFill>
              <a:latin typeface="Montserrat" pitchFamily="2" charset="0"/>
              <a:cs typeface="Arial" panose="020B0604020202020204" pitchFamily="34" charset="0"/>
            </a:endParaRPr>
          </a:p>
          <a:p>
            <a:pPr>
              <a:lnSpc>
                <a:spcPct val="150000"/>
              </a:lnSpc>
            </a:pPr>
            <a:r>
              <a:rPr lang="en-US" altLang="en-US" sz="2000" dirty="0">
                <a:solidFill>
                  <a:srgbClr val="00583D"/>
                </a:solidFill>
                <a:latin typeface="Montserrat" pitchFamily="2" charset="0"/>
                <a:cs typeface="Arial" panose="020B0604020202020204" pitchFamily="34" charset="0"/>
              </a:rPr>
              <a:t>1 dB		Not discernable by the human ear</a:t>
            </a:r>
          </a:p>
          <a:p>
            <a:pPr>
              <a:lnSpc>
                <a:spcPct val="150000"/>
              </a:lnSpc>
            </a:pPr>
            <a:r>
              <a:rPr lang="en-US" altLang="en-US" sz="2000" dirty="0">
                <a:solidFill>
                  <a:srgbClr val="00583D"/>
                </a:solidFill>
                <a:latin typeface="Montserrat" pitchFamily="2" charset="0"/>
                <a:cs typeface="Arial" panose="020B0604020202020204" pitchFamily="34" charset="0"/>
              </a:rPr>
              <a:t>3 db 		Just perceptible.</a:t>
            </a:r>
          </a:p>
          <a:p>
            <a:pPr>
              <a:lnSpc>
                <a:spcPct val="150000"/>
              </a:lnSpc>
            </a:pPr>
            <a:r>
              <a:rPr lang="en-US" altLang="en-US" sz="2000" dirty="0">
                <a:solidFill>
                  <a:srgbClr val="00583D"/>
                </a:solidFill>
                <a:latin typeface="Montserrat" pitchFamily="2" charset="0"/>
                <a:cs typeface="Arial" panose="020B0604020202020204" pitchFamily="34" charset="0"/>
              </a:rPr>
              <a:t>5 db 		Clearly noticeable.</a:t>
            </a:r>
          </a:p>
          <a:p>
            <a:pPr>
              <a:lnSpc>
                <a:spcPct val="150000"/>
              </a:lnSpc>
            </a:pPr>
            <a:r>
              <a:rPr lang="en-US" altLang="en-US" sz="2000" dirty="0">
                <a:solidFill>
                  <a:srgbClr val="00583D"/>
                </a:solidFill>
                <a:latin typeface="Montserrat" pitchFamily="2" charset="0"/>
                <a:cs typeface="Arial" panose="020B0604020202020204" pitchFamily="34" charset="0"/>
              </a:rPr>
              <a:t>10 db 		Twice as loud (or 1/2).</a:t>
            </a:r>
          </a:p>
          <a:p>
            <a:pPr>
              <a:lnSpc>
                <a:spcPct val="150000"/>
              </a:lnSpc>
            </a:pPr>
            <a:r>
              <a:rPr lang="en-US" altLang="en-US" sz="2000" dirty="0">
                <a:solidFill>
                  <a:srgbClr val="00583D"/>
                </a:solidFill>
                <a:latin typeface="Montserrat" pitchFamily="2" charset="0"/>
                <a:cs typeface="Arial" panose="020B0604020202020204" pitchFamily="34" charset="0"/>
              </a:rPr>
              <a:t>15 db 		Three times as loud</a:t>
            </a:r>
          </a:p>
          <a:p>
            <a:pPr>
              <a:lnSpc>
                <a:spcPct val="150000"/>
              </a:lnSpc>
            </a:pPr>
            <a:r>
              <a:rPr lang="en-US" altLang="en-US" sz="2000" dirty="0">
                <a:solidFill>
                  <a:srgbClr val="00583D"/>
                </a:solidFill>
                <a:latin typeface="Montserrat" pitchFamily="2" charset="0"/>
                <a:cs typeface="Arial" panose="020B0604020202020204" pitchFamily="34" charset="0"/>
              </a:rPr>
              <a:t>20 db 		Four times as loud (or 1/4).</a:t>
            </a:r>
          </a:p>
          <a:p>
            <a:pPr>
              <a:lnSpc>
                <a:spcPct val="90000"/>
              </a:lnSpc>
            </a:pPr>
            <a:endParaRPr lang="en-US" altLang="en-US" dirty="0">
              <a:solidFill>
                <a:srgbClr val="00583D"/>
              </a:solidFill>
              <a:latin typeface="Montserrat" pitchFamily="2" charset="0"/>
              <a:cs typeface="Arial" panose="020B0604020202020204" pitchFamily="34" charset="0"/>
            </a:endParaRPr>
          </a:p>
          <a:p>
            <a:pPr algn="ctr">
              <a:lnSpc>
                <a:spcPct val="90000"/>
              </a:lnSpc>
            </a:pPr>
            <a:r>
              <a:rPr lang="en-US" altLang="en-US" sz="1100" dirty="0">
                <a:solidFill>
                  <a:srgbClr val="00583D"/>
                </a:solidFill>
                <a:latin typeface="Montserrat" pitchFamily="2" charset="0"/>
                <a:cs typeface="Arial" panose="020B0604020202020204" pitchFamily="34" charset="0"/>
              </a:rPr>
              <a:t>Source: Architectural Graphic Standards</a:t>
            </a:r>
          </a:p>
        </p:txBody>
      </p:sp>
      <p:sp>
        <p:nvSpPr>
          <p:cNvPr id="13" name="AutoShape 2" descr="Image result for volume p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4" descr="Image result for volume pn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2F987F5A-5D6B-A4D4-E531-D7EAD1889518}"/>
              </a:ext>
            </a:extLst>
          </p:cNvPr>
          <p:cNvSpPr txBox="1"/>
          <p:nvPr/>
        </p:nvSpPr>
        <p:spPr>
          <a:xfrm>
            <a:off x="1535349" y="606719"/>
            <a:ext cx="3722451" cy="400110"/>
          </a:xfrm>
          <a:prstGeom prst="rect">
            <a:avLst/>
          </a:prstGeom>
          <a:noFill/>
        </p:spPr>
        <p:txBody>
          <a:bodyPr wrap="square">
            <a:spAutoFit/>
          </a:bodyPr>
          <a:lstStyle/>
          <a:p>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ontserrat" pitchFamily="2" charset="0"/>
              </a:rPr>
              <a:t>Sound Control</a:t>
            </a:r>
            <a:endParaRPr lang="en-US" sz="2000" dirty="0">
              <a:latin typeface="Montserrat" pitchFamily="2" charset="0"/>
            </a:endParaRPr>
          </a:p>
        </p:txBody>
      </p:sp>
      <p:pic>
        <p:nvPicPr>
          <p:cNvPr id="5" name="Picture 6" descr="Image result for speaker png">
            <a:extLst>
              <a:ext uri="{FF2B5EF4-FFF2-40B4-BE49-F238E27FC236}">
                <a16:creationId xmlns:a16="http://schemas.microsoft.com/office/drawing/2014/main" id="{1EDCA35C-39CD-DCA8-9603-52E3F36334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42443" y="57845"/>
            <a:ext cx="1451113" cy="1517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395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
            <a:ext cx="9144000" cy="1362363"/>
          </a:xfrm>
          <a:prstGeom prst="rect">
            <a:avLst/>
          </a:prstGeom>
        </p:spPr>
      </p:pic>
      <p:sp>
        <p:nvSpPr>
          <p:cNvPr id="12" name="TextBox 11"/>
          <p:cNvSpPr txBox="1"/>
          <p:nvPr/>
        </p:nvSpPr>
        <p:spPr>
          <a:xfrm>
            <a:off x="2324100" y="1969082"/>
            <a:ext cx="7543800" cy="3733586"/>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en-US" altLang="en-US" sz="2000" b="1" dirty="0">
                <a:solidFill>
                  <a:srgbClr val="00583D"/>
                </a:solidFill>
                <a:latin typeface="Montserrat" pitchFamily="2" charset="0"/>
                <a:cs typeface="Arial" panose="020B0604020202020204" pitchFamily="34" charset="0"/>
              </a:rPr>
              <a:t>Question</a:t>
            </a:r>
            <a:r>
              <a:rPr lang="en-US" altLang="en-US" sz="2000" dirty="0">
                <a:solidFill>
                  <a:srgbClr val="00583D"/>
                </a:solidFill>
                <a:latin typeface="Montserrat" pitchFamily="2" charset="0"/>
                <a:cs typeface="Arial" panose="020B0604020202020204" pitchFamily="34" charset="0"/>
              </a:rPr>
              <a:t> – What types of materials and construction methods stop sound?</a:t>
            </a:r>
          </a:p>
          <a:p>
            <a:pPr>
              <a:lnSpc>
                <a:spcPct val="150000"/>
              </a:lnSpc>
            </a:pPr>
            <a:endParaRPr lang="en-US" altLang="en-US" sz="2000" dirty="0">
              <a:solidFill>
                <a:srgbClr val="00583D"/>
              </a:solidFill>
              <a:latin typeface="Montserrat" pitchFamily="2" charset="0"/>
              <a:cs typeface="Arial" panose="020B0604020202020204" pitchFamily="34" charset="0"/>
            </a:endParaRPr>
          </a:p>
          <a:p>
            <a:pPr marL="457200" indent="-457200">
              <a:lnSpc>
                <a:spcPct val="150000"/>
              </a:lnSpc>
              <a:buFont typeface="Wingdings" panose="05000000000000000000" pitchFamily="2" charset="2"/>
              <a:buChar char="Ø"/>
            </a:pPr>
            <a:r>
              <a:rPr lang="en-US" altLang="en-US" sz="2000" b="1" dirty="0">
                <a:solidFill>
                  <a:srgbClr val="00583D"/>
                </a:solidFill>
                <a:latin typeface="Montserrat" pitchFamily="2" charset="0"/>
                <a:cs typeface="Arial" panose="020B0604020202020204" pitchFamily="34" charset="0"/>
              </a:rPr>
              <a:t>Answer</a:t>
            </a:r>
            <a:r>
              <a:rPr lang="en-US" altLang="en-US" sz="2000" dirty="0">
                <a:solidFill>
                  <a:srgbClr val="00583D"/>
                </a:solidFill>
                <a:latin typeface="Montserrat" pitchFamily="2" charset="0"/>
                <a:cs typeface="Arial" panose="020B0604020202020204" pitchFamily="34" charset="0"/>
              </a:rPr>
              <a:t> - As you could see from the previous slides, weight mass and space separation help to stop sound waves from being transferred. The heavier the material and the thicker the wall the better the sound reduction.</a:t>
            </a:r>
            <a:endParaRPr lang="en-US" sz="1600" dirty="0">
              <a:solidFill>
                <a:srgbClr val="00583D"/>
              </a:solidFill>
              <a:latin typeface="Montserrat" pitchFamily="2" charset="0"/>
            </a:endParaRPr>
          </a:p>
        </p:txBody>
      </p:sp>
      <p:sp>
        <p:nvSpPr>
          <p:cNvPr id="13" name="AutoShape 2" descr="Image result for volume p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4" descr="Image result for volume pn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7DB15ADA-7112-8C83-77E6-A495354E5120}"/>
              </a:ext>
            </a:extLst>
          </p:cNvPr>
          <p:cNvSpPr txBox="1"/>
          <p:nvPr/>
        </p:nvSpPr>
        <p:spPr>
          <a:xfrm>
            <a:off x="1535349" y="606719"/>
            <a:ext cx="3722451" cy="400110"/>
          </a:xfrm>
          <a:prstGeom prst="rect">
            <a:avLst/>
          </a:prstGeom>
          <a:noFill/>
        </p:spPr>
        <p:txBody>
          <a:bodyPr wrap="square">
            <a:spAutoFit/>
          </a:bodyPr>
          <a:lstStyle/>
          <a:p>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ontserrat" pitchFamily="2" charset="0"/>
              </a:rPr>
              <a:t>Sound Control</a:t>
            </a:r>
            <a:endParaRPr lang="en-US" sz="2000" dirty="0">
              <a:latin typeface="Montserrat" pitchFamily="2" charset="0"/>
            </a:endParaRPr>
          </a:p>
        </p:txBody>
      </p:sp>
      <p:pic>
        <p:nvPicPr>
          <p:cNvPr id="5" name="Picture 6" descr="Image result for speaker png">
            <a:extLst>
              <a:ext uri="{FF2B5EF4-FFF2-40B4-BE49-F238E27FC236}">
                <a16:creationId xmlns:a16="http://schemas.microsoft.com/office/drawing/2014/main" id="{8646E4FC-BC61-B6B3-4657-8C1375D598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42443" y="57845"/>
            <a:ext cx="1451113" cy="1517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95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fade">
                                      <p:cBhvr>
                                        <p:cTn id="7" dur="10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
            <a:ext cx="9144000" cy="1362363"/>
          </a:xfrm>
          <a:prstGeom prst="rect">
            <a:avLst/>
          </a:prstGeom>
        </p:spPr>
      </p:pic>
      <p:sp>
        <p:nvSpPr>
          <p:cNvPr id="12" name="TextBox 11"/>
          <p:cNvSpPr txBox="1"/>
          <p:nvPr/>
        </p:nvSpPr>
        <p:spPr>
          <a:xfrm>
            <a:off x="1981200" y="1681639"/>
            <a:ext cx="7543800" cy="4185761"/>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en-US" altLang="en-US" sz="2000" b="1" dirty="0">
                <a:solidFill>
                  <a:srgbClr val="00583D"/>
                </a:solidFill>
                <a:latin typeface="Montserrat" pitchFamily="2" charset="0"/>
                <a:cs typeface="Arial" panose="020B0604020202020204" pitchFamily="34" charset="0"/>
              </a:rPr>
              <a:t>Question</a:t>
            </a:r>
            <a:r>
              <a:rPr lang="en-US" altLang="en-US" sz="2000" dirty="0">
                <a:solidFill>
                  <a:srgbClr val="00583D"/>
                </a:solidFill>
                <a:latin typeface="Montserrat" pitchFamily="2" charset="0"/>
                <a:cs typeface="Arial" panose="020B0604020202020204" pitchFamily="34" charset="0"/>
              </a:rPr>
              <a:t> - Are field sound tests sometimes required?        </a:t>
            </a:r>
          </a:p>
          <a:p>
            <a:pPr>
              <a:lnSpc>
                <a:spcPct val="150000"/>
              </a:lnSpc>
            </a:pPr>
            <a:r>
              <a:rPr lang="en-US" altLang="en-US" sz="2000" dirty="0">
                <a:solidFill>
                  <a:srgbClr val="00583D"/>
                </a:solidFill>
                <a:latin typeface="Montserrat" pitchFamily="2" charset="0"/>
                <a:cs typeface="Arial" panose="020B0604020202020204" pitchFamily="34" charset="0"/>
              </a:rPr>
              <a:t>               </a:t>
            </a:r>
          </a:p>
          <a:p>
            <a:pPr marL="457200" indent="-457200">
              <a:lnSpc>
                <a:spcPct val="150000"/>
              </a:lnSpc>
              <a:buFont typeface="Wingdings" panose="05000000000000000000" pitchFamily="2" charset="2"/>
              <a:buChar char="Ø"/>
            </a:pPr>
            <a:r>
              <a:rPr lang="en-US" altLang="en-US" sz="2000" b="1" dirty="0">
                <a:solidFill>
                  <a:srgbClr val="00583D"/>
                </a:solidFill>
                <a:latin typeface="Montserrat" pitchFamily="2" charset="0"/>
                <a:cs typeface="Arial" panose="020B0604020202020204" pitchFamily="34" charset="0"/>
              </a:rPr>
              <a:t>Answer</a:t>
            </a:r>
            <a:r>
              <a:rPr lang="en-US" altLang="en-US" sz="2000" dirty="0">
                <a:solidFill>
                  <a:srgbClr val="00583D"/>
                </a:solidFill>
                <a:latin typeface="Montserrat" pitchFamily="2" charset="0"/>
                <a:cs typeface="Arial" panose="020B0604020202020204" pitchFamily="34" charset="0"/>
              </a:rPr>
              <a:t> - Yes. This is called an NIC test conducted per ASTM E 336. NIC is </a:t>
            </a:r>
            <a:r>
              <a:rPr lang="en-US" altLang="en-US" sz="2000" i="1" u="sng" dirty="0">
                <a:solidFill>
                  <a:srgbClr val="00583D"/>
                </a:solidFill>
                <a:latin typeface="Montserrat" pitchFamily="2" charset="0"/>
                <a:cs typeface="Arial" panose="020B0604020202020204" pitchFamily="34" charset="0"/>
              </a:rPr>
              <a:t>Noise Isolation Class</a:t>
            </a:r>
            <a:r>
              <a:rPr lang="en-US" altLang="en-US" sz="2000" dirty="0">
                <a:solidFill>
                  <a:srgbClr val="00583D"/>
                </a:solidFill>
                <a:latin typeface="Montserrat" pitchFamily="2" charset="0"/>
                <a:cs typeface="Arial" panose="020B0604020202020204" pitchFamily="34" charset="0"/>
              </a:rPr>
              <a:t>. NIC is a single number noise reduction rating of a partition or room where sound pressure level differentials are measured in 1/3 octave bands and compared with standard contours per ASTM E-413</a:t>
            </a:r>
            <a:r>
              <a:rPr lang="en-US" altLang="en-US" sz="2400" dirty="0">
                <a:solidFill>
                  <a:srgbClr val="00583D"/>
                </a:solidFill>
                <a:latin typeface="Montserrat" pitchFamily="2" charset="0"/>
                <a:cs typeface="Arial" panose="020B0604020202020204" pitchFamily="34" charset="0"/>
              </a:rPr>
              <a:t>.</a:t>
            </a:r>
          </a:p>
          <a:p>
            <a:pPr>
              <a:buClr>
                <a:srgbClr val="00583D"/>
              </a:buClr>
            </a:pPr>
            <a:endParaRPr lang="en-US" sz="2000" dirty="0">
              <a:solidFill>
                <a:srgbClr val="00583D"/>
              </a:solidFill>
              <a:latin typeface="Montserrat" pitchFamily="2" charset="0"/>
            </a:endParaRPr>
          </a:p>
        </p:txBody>
      </p:sp>
      <p:sp>
        <p:nvSpPr>
          <p:cNvPr id="13" name="AutoShape 2" descr="Image result for volume p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4" descr="Image result for volume pn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286C1F2A-3A26-05AF-5EBA-85418FAE7A1B}"/>
              </a:ext>
            </a:extLst>
          </p:cNvPr>
          <p:cNvSpPr txBox="1"/>
          <p:nvPr/>
        </p:nvSpPr>
        <p:spPr>
          <a:xfrm>
            <a:off x="1535349" y="606719"/>
            <a:ext cx="3722451" cy="400110"/>
          </a:xfrm>
          <a:prstGeom prst="rect">
            <a:avLst/>
          </a:prstGeom>
          <a:noFill/>
        </p:spPr>
        <p:txBody>
          <a:bodyPr wrap="square">
            <a:spAutoFit/>
          </a:bodyPr>
          <a:lstStyle/>
          <a:p>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ontserrat" pitchFamily="2" charset="0"/>
              </a:rPr>
              <a:t>Sound Control</a:t>
            </a:r>
            <a:endParaRPr lang="en-US" sz="2000" dirty="0">
              <a:latin typeface="Montserrat" pitchFamily="2" charset="0"/>
            </a:endParaRPr>
          </a:p>
        </p:txBody>
      </p:sp>
      <p:pic>
        <p:nvPicPr>
          <p:cNvPr id="5" name="Picture 6" descr="Image result for speaker png">
            <a:extLst>
              <a:ext uri="{FF2B5EF4-FFF2-40B4-BE49-F238E27FC236}">
                <a16:creationId xmlns:a16="http://schemas.microsoft.com/office/drawing/2014/main" id="{D4983BE9-CB82-714E-5F08-102070E78B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42443" y="57845"/>
            <a:ext cx="1451113" cy="1517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35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fade">
                                      <p:cBhvr>
                                        <p:cTn id="7" dur="10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
            <a:ext cx="9144000" cy="1362363"/>
          </a:xfrm>
          <a:prstGeom prst="rect">
            <a:avLst/>
          </a:prstGeom>
        </p:spPr>
      </p:pic>
      <p:sp>
        <p:nvSpPr>
          <p:cNvPr id="2" name="Title 1"/>
          <p:cNvSpPr>
            <a:spLocks noGrp="1"/>
          </p:cNvSpPr>
          <p:nvPr>
            <p:ph type="title"/>
          </p:nvPr>
        </p:nvSpPr>
        <p:spPr>
          <a:xfrm>
            <a:off x="1600200" y="274638"/>
            <a:ext cx="8534400" cy="1143000"/>
          </a:xfrm>
        </p:spPr>
        <p:txBody>
          <a:bodyPr>
            <a:normAutofit/>
          </a:bodyPr>
          <a:lstStyle/>
          <a:p>
            <a:pPr algn="l"/>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ontserrat" pitchFamily="2" charset="0"/>
              </a:rPr>
              <a:t>AIA CES Credit</a:t>
            </a:r>
          </a:p>
        </p:txBody>
      </p:sp>
      <p:sp>
        <p:nvSpPr>
          <p:cNvPr id="3" name="Content Placeholder 2"/>
          <p:cNvSpPr>
            <a:spLocks noGrp="1"/>
          </p:cNvSpPr>
          <p:nvPr>
            <p:ph idx="1"/>
          </p:nvPr>
        </p:nvSpPr>
        <p:spPr>
          <a:xfrm>
            <a:off x="1981200" y="1828800"/>
            <a:ext cx="8229600" cy="3657600"/>
          </a:xfrm>
          <a:ln>
            <a:solidFill>
              <a:srgbClr val="00583D"/>
            </a:solidFill>
          </a:ln>
        </p:spPr>
        <p:txBody>
          <a:bodyPr>
            <a:normAutofit fontScale="25000" lnSpcReduction="20000"/>
          </a:bodyPr>
          <a:lstStyle/>
          <a:p>
            <a:pPr>
              <a:lnSpc>
                <a:spcPct val="170000"/>
              </a:lnSpc>
              <a:buClr>
                <a:srgbClr val="00583D"/>
              </a:buClr>
              <a:buFont typeface="Wingdings" panose="05000000000000000000" pitchFamily="2" charset="2"/>
              <a:buChar char="Ø"/>
            </a:pPr>
            <a:endParaRPr lang="en-US" sz="4000" dirty="0">
              <a:solidFill>
                <a:srgbClr val="00583D"/>
              </a:solidFill>
              <a:latin typeface="Agency FB" panose="020B0503020202020204" pitchFamily="34" charset="0"/>
            </a:endParaRPr>
          </a:p>
          <a:p>
            <a:pPr>
              <a:lnSpc>
                <a:spcPct val="170000"/>
              </a:lnSpc>
              <a:buClr>
                <a:srgbClr val="00583D"/>
              </a:buClr>
              <a:buFont typeface="Wingdings" panose="05000000000000000000" pitchFamily="2" charset="2"/>
              <a:buChar char="Ø"/>
            </a:pPr>
            <a:r>
              <a:rPr lang="en-US" sz="7200" dirty="0">
                <a:solidFill>
                  <a:srgbClr val="00583D"/>
                </a:solidFill>
                <a:latin typeface="Montserrat" pitchFamily="2" charset="0"/>
                <a:cs typeface="Arial" panose="020B0604020202020204" pitchFamily="34" charset="0"/>
              </a:rPr>
              <a:t>Will be reported to AIA CES </a:t>
            </a:r>
          </a:p>
          <a:p>
            <a:pPr>
              <a:lnSpc>
                <a:spcPct val="170000"/>
              </a:lnSpc>
              <a:buClr>
                <a:srgbClr val="00583D"/>
              </a:buClr>
              <a:buFont typeface="Wingdings" panose="05000000000000000000" pitchFamily="2" charset="2"/>
              <a:buChar char="Ø"/>
            </a:pPr>
            <a:r>
              <a:rPr lang="en-US" sz="7200" dirty="0">
                <a:solidFill>
                  <a:srgbClr val="00583D"/>
                </a:solidFill>
                <a:latin typeface="Montserrat" pitchFamily="2" charset="0"/>
                <a:cs typeface="Arial" panose="020B0604020202020204" pitchFamily="34" charset="0"/>
              </a:rPr>
              <a:t>Certificates available upon request</a:t>
            </a:r>
          </a:p>
          <a:p>
            <a:pPr marL="36576" indent="0">
              <a:buClr>
                <a:srgbClr val="FFC000"/>
              </a:buClr>
              <a:buNone/>
            </a:pPr>
            <a:endParaRPr lang="en-US" sz="1500" i="1" dirty="0">
              <a:solidFill>
                <a:srgbClr val="FFC000"/>
              </a:solidFill>
              <a:latin typeface="Montserrat" pitchFamily="2" charset="0"/>
            </a:endParaRPr>
          </a:p>
          <a:p>
            <a:pPr marL="36576" indent="0">
              <a:buClr>
                <a:srgbClr val="FFC000"/>
              </a:buClr>
              <a:buNone/>
            </a:pPr>
            <a:endParaRPr lang="en-US" sz="1300" i="1" dirty="0">
              <a:solidFill>
                <a:srgbClr val="FFC000"/>
              </a:solidFill>
              <a:latin typeface="Montserrat" pitchFamily="2" charset="0"/>
            </a:endParaRPr>
          </a:p>
          <a:p>
            <a:pPr marL="36576" indent="0">
              <a:buClr>
                <a:srgbClr val="FFC000"/>
              </a:buClr>
              <a:buNone/>
            </a:pPr>
            <a:endParaRPr lang="en-US" sz="1300" i="1" dirty="0">
              <a:solidFill>
                <a:srgbClr val="FFC000"/>
              </a:solidFill>
              <a:latin typeface="Montserrat" pitchFamily="2" charset="0"/>
            </a:endParaRPr>
          </a:p>
          <a:p>
            <a:pPr marL="36576" indent="0">
              <a:buClr>
                <a:srgbClr val="FFC000"/>
              </a:buClr>
              <a:buNone/>
            </a:pPr>
            <a:endParaRPr lang="en-US" sz="2000" i="1" dirty="0">
              <a:solidFill>
                <a:srgbClr val="FFC000"/>
              </a:solidFill>
              <a:latin typeface="Montserrat" pitchFamily="2" charset="0"/>
            </a:endParaRPr>
          </a:p>
          <a:p>
            <a:pPr marL="36576" indent="0">
              <a:lnSpc>
                <a:spcPts val="2200"/>
              </a:lnSpc>
              <a:buClr>
                <a:srgbClr val="FFC000"/>
              </a:buClr>
              <a:buNone/>
            </a:pPr>
            <a:r>
              <a:rPr lang="en-US" sz="4800" dirty="0">
                <a:solidFill>
                  <a:srgbClr val="00583D"/>
                </a:solidFill>
                <a:latin typeface="Montserrat" pitchFamily="2" charset="0"/>
                <a:cs typeface="Arial" panose="020B0604020202020204" pitchFamily="34" charset="0"/>
              </a:rPr>
              <a:t>This course is registered with AIA CES for continuing professional education. As such, it does not include content that may be deemed or construed to be an approval or endorsement by the AIA of any material of construction or any method or manner of handling, using, distributing, or dealing in any material or product. </a:t>
            </a:r>
          </a:p>
          <a:p>
            <a:pPr marL="36576" indent="0">
              <a:lnSpc>
                <a:spcPts val="2200"/>
              </a:lnSpc>
              <a:buClr>
                <a:srgbClr val="FFC000"/>
              </a:buClr>
              <a:buNone/>
            </a:pPr>
            <a:endParaRPr lang="en-US" sz="4800" dirty="0">
              <a:solidFill>
                <a:srgbClr val="00583D"/>
              </a:solidFill>
              <a:latin typeface="Montserrat" pitchFamily="2" charset="0"/>
              <a:cs typeface="Arial" panose="020B0604020202020204" pitchFamily="34" charset="0"/>
            </a:endParaRPr>
          </a:p>
          <a:p>
            <a:pPr marL="36576" indent="0">
              <a:lnSpc>
                <a:spcPts val="2200"/>
              </a:lnSpc>
              <a:buClr>
                <a:srgbClr val="FFC000"/>
              </a:buClr>
              <a:buNone/>
            </a:pPr>
            <a:r>
              <a:rPr lang="en-US" sz="4800" dirty="0">
                <a:solidFill>
                  <a:srgbClr val="00583D"/>
                </a:solidFill>
                <a:latin typeface="Montserrat" pitchFamily="2" charset="0"/>
                <a:cs typeface="Arial" panose="020B0604020202020204" pitchFamily="34" charset="0"/>
              </a:rPr>
              <a:t>*Questions related to specific materials, methods, and services will be addressed at the conclusion of this presentation.</a:t>
            </a:r>
          </a:p>
          <a:p>
            <a:pPr marL="36576" indent="0">
              <a:buClr>
                <a:srgbClr val="FFC000"/>
              </a:buClr>
              <a:buNone/>
            </a:pPr>
            <a:endParaRPr lang="en-US" sz="1300" i="1" dirty="0">
              <a:solidFill>
                <a:srgbClr val="00583D"/>
              </a:solidFill>
              <a:latin typeface="Montserrat" pitchFamily="2" charset="0"/>
            </a:endParaRPr>
          </a:p>
          <a:p>
            <a:pPr marL="36576" indent="0">
              <a:buClr>
                <a:srgbClr val="FFC000"/>
              </a:buClr>
              <a:buNone/>
            </a:pPr>
            <a:endParaRPr lang="en-US" sz="1300" i="1" dirty="0">
              <a:solidFill>
                <a:srgbClr val="00583D"/>
              </a:solidFill>
              <a:latin typeface="Montserrat" pitchFamily="2" charset="0"/>
            </a:endParaRPr>
          </a:p>
          <a:p>
            <a:pPr marL="36576" indent="0">
              <a:buClr>
                <a:srgbClr val="FFC000"/>
              </a:buClr>
              <a:buNone/>
            </a:pPr>
            <a:endParaRPr lang="en-US" sz="1300" i="1" dirty="0">
              <a:solidFill>
                <a:srgbClr val="00583D"/>
              </a:solidFill>
              <a:latin typeface="Montserrat" pitchFamily="2" charset="0"/>
            </a:endParaRPr>
          </a:p>
          <a:p>
            <a:pPr>
              <a:buClr>
                <a:srgbClr val="00583D"/>
              </a:buClr>
              <a:buFont typeface="Wingdings 2" panose="05020102010507070707" pitchFamily="18" charset="2"/>
              <a:buChar char=""/>
            </a:pPr>
            <a:endParaRPr lang="en-US" sz="2900" dirty="0">
              <a:latin typeface="Montserrat" pitchFamily="2" charset="0"/>
            </a:endParaRPr>
          </a:p>
          <a:p>
            <a:pPr>
              <a:buBlip>
                <a:blip r:embed="rId3"/>
              </a:buBlip>
            </a:pPr>
            <a:endParaRPr lang="en-US" dirty="0"/>
          </a:p>
          <a:p>
            <a:endParaRPr lang="en-US" dirty="0"/>
          </a:p>
        </p:txBody>
      </p:sp>
      <p:pic>
        <p:nvPicPr>
          <p:cNvPr id="6" name="Picture 4" descr="Related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4234"/>
          <a:stretch/>
        </p:blipFill>
        <p:spPr bwMode="auto">
          <a:xfrm>
            <a:off x="9372600" y="5638801"/>
            <a:ext cx="914400" cy="931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1273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
            <a:ext cx="9144000" cy="1362363"/>
          </a:xfrm>
          <a:prstGeom prst="rect">
            <a:avLst/>
          </a:prstGeom>
        </p:spPr>
      </p:pic>
      <p:sp>
        <p:nvSpPr>
          <p:cNvPr id="12" name="TextBox 11"/>
          <p:cNvSpPr txBox="1"/>
          <p:nvPr/>
        </p:nvSpPr>
        <p:spPr>
          <a:xfrm>
            <a:off x="2286000" y="2057401"/>
            <a:ext cx="7543800" cy="2810256"/>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en-US" altLang="en-US" sz="2000" b="1" dirty="0">
                <a:solidFill>
                  <a:srgbClr val="00583D"/>
                </a:solidFill>
                <a:latin typeface="Montserrat" pitchFamily="2" charset="0"/>
                <a:cs typeface="Arial" panose="020B0604020202020204" pitchFamily="34" charset="0"/>
              </a:rPr>
              <a:t>Question</a:t>
            </a:r>
            <a:r>
              <a:rPr lang="en-US" altLang="en-US" sz="2000" dirty="0">
                <a:solidFill>
                  <a:srgbClr val="00583D"/>
                </a:solidFill>
                <a:latin typeface="Montserrat" pitchFamily="2" charset="0"/>
                <a:cs typeface="Arial" panose="020B0604020202020204" pitchFamily="34" charset="0"/>
              </a:rPr>
              <a:t> - Is the NIC test the field measurement of the movable wall system or the room the movable wall system is installed in?</a:t>
            </a:r>
          </a:p>
          <a:p>
            <a:pPr>
              <a:lnSpc>
                <a:spcPct val="150000"/>
              </a:lnSpc>
            </a:pPr>
            <a:endParaRPr lang="en-US" altLang="en-US" sz="2000" dirty="0">
              <a:solidFill>
                <a:srgbClr val="00583D"/>
              </a:solidFill>
              <a:latin typeface="Montserrat" pitchFamily="2" charset="0"/>
              <a:cs typeface="Arial" panose="020B0604020202020204" pitchFamily="34" charset="0"/>
            </a:endParaRPr>
          </a:p>
          <a:p>
            <a:pPr marL="457200" indent="-457200">
              <a:lnSpc>
                <a:spcPct val="150000"/>
              </a:lnSpc>
              <a:buFont typeface="Wingdings" panose="05000000000000000000" pitchFamily="2" charset="2"/>
              <a:buChar char="Ø"/>
            </a:pPr>
            <a:r>
              <a:rPr lang="en-US" altLang="en-US" sz="2000" b="1" dirty="0">
                <a:solidFill>
                  <a:srgbClr val="00583D"/>
                </a:solidFill>
                <a:latin typeface="Montserrat" pitchFamily="2" charset="0"/>
                <a:cs typeface="Arial" panose="020B0604020202020204" pitchFamily="34" charset="0"/>
              </a:rPr>
              <a:t>Answer</a:t>
            </a:r>
            <a:r>
              <a:rPr lang="en-US" altLang="en-US" sz="2000" dirty="0">
                <a:solidFill>
                  <a:srgbClr val="00583D"/>
                </a:solidFill>
                <a:latin typeface="Montserrat" pitchFamily="2" charset="0"/>
                <a:cs typeface="Arial" panose="020B0604020202020204" pitchFamily="34" charset="0"/>
              </a:rPr>
              <a:t> - Both. Because of this, movable wall systems must be installed per ASTM E-557.</a:t>
            </a:r>
          </a:p>
        </p:txBody>
      </p:sp>
      <p:sp>
        <p:nvSpPr>
          <p:cNvPr id="13" name="AutoShape 2" descr="Image result for volume p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4" descr="Image result for volume pn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DAA68BBC-9471-9096-8F1C-1AF305BD771A}"/>
              </a:ext>
            </a:extLst>
          </p:cNvPr>
          <p:cNvSpPr txBox="1"/>
          <p:nvPr/>
        </p:nvSpPr>
        <p:spPr>
          <a:xfrm>
            <a:off x="1535349" y="606719"/>
            <a:ext cx="3722451" cy="400110"/>
          </a:xfrm>
          <a:prstGeom prst="rect">
            <a:avLst/>
          </a:prstGeom>
          <a:noFill/>
        </p:spPr>
        <p:txBody>
          <a:bodyPr wrap="square">
            <a:spAutoFit/>
          </a:bodyPr>
          <a:lstStyle/>
          <a:p>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ontserrat" pitchFamily="2" charset="0"/>
              </a:rPr>
              <a:t>Sound Control</a:t>
            </a:r>
            <a:endParaRPr lang="en-US" sz="2000" dirty="0">
              <a:latin typeface="Montserrat" pitchFamily="2" charset="0"/>
            </a:endParaRPr>
          </a:p>
        </p:txBody>
      </p:sp>
      <p:pic>
        <p:nvPicPr>
          <p:cNvPr id="5" name="Picture 6" descr="Image result for speaker png">
            <a:extLst>
              <a:ext uri="{FF2B5EF4-FFF2-40B4-BE49-F238E27FC236}">
                <a16:creationId xmlns:a16="http://schemas.microsoft.com/office/drawing/2014/main" id="{29F6BD7A-DB01-18D9-8C81-B90D0BD6C8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42443" y="57845"/>
            <a:ext cx="1451113" cy="1517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39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fade">
                                      <p:cBhvr>
                                        <p:cTn id="7" dur="10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
            <a:ext cx="9144000" cy="1362363"/>
          </a:xfrm>
          <a:prstGeom prst="rect">
            <a:avLst/>
          </a:prstGeom>
        </p:spPr>
      </p:pic>
      <p:sp>
        <p:nvSpPr>
          <p:cNvPr id="12" name="TextBox 11"/>
          <p:cNvSpPr txBox="1"/>
          <p:nvPr/>
        </p:nvSpPr>
        <p:spPr>
          <a:xfrm>
            <a:off x="2324100" y="1943682"/>
            <a:ext cx="7543800" cy="501932"/>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en-US" altLang="en-US" sz="2000" b="1" dirty="0">
                <a:solidFill>
                  <a:srgbClr val="00583D"/>
                </a:solidFill>
                <a:latin typeface="Montserrat" pitchFamily="2" charset="0"/>
                <a:cs typeface="Arial" panose="020B0604020202020204" pitchFamily="34" charset="0"/>
              </a:rPr>
              <a:t>Question</a:t>
            </a:r>
            <a:r>
              <a:rPr lang="en-US" altLang="en-US" sz="2000" dirty="0">
                <a:solidFill>
                  <a:srgbClr val="00583D"/>
                </a:solidFill>
                <a:latin typeface="Montserrat" pitchFamily="2" charset="0"/>
                <a:cs typeface="Arial" panose="020B0604020202020204" pitchFamily="34" charset="0"/>
              </a:rPr>
              <a:t> - What is ASTM E-557?</a:t>
            </a:r>
          </a:p>
        </p:txBody>
      </p:sp>
      <p:sp>
        <p:nvSpPr>
          <p:cNvPr id="13" name="AutoShape 2" descr="Image result for volume p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4" descr="Image result for volume pn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FFF9675E-0ACB-BFE6-1017-6887E92F29D2}"/>
              </a:ext>
            </a:extLst>
          </p:cNvPr>
          <p:cNvSpPr txBox="1"/>
          <p:nvPr/>
        </p:nvSpPr>
        <p:spPr>
          <a:xfrm>
            <a:off x="1535349" y="606719"/>
            <a:ext cx="3722451" cy="400110"/>
          </a:xfrm>
          <a:prstGeom prst="rect">
            <a:avLst/>
          </a:prstGeom>
          <a:noFill/>
        </p:spPr>
        <p:txBody>
          <a:bodyPr wrap="square">
            <a:spAutoFit/>
          </a:bodyPr>
          <a:lstStyle/>
          <a:p>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ontserrat" pitchFamily="2" charset="0"/>
              </a:rPr>
              <a:t>Sound Control</a:t>
            </a:r>
            <a:endParaRPr lang="en-US" sz="2000" dirty="0">
              <a:latin typeface="Montserrat" pitchFamily="2" charset="0"/>
            </a:endParaRPr>
          </a:p>
        </p:txBody>
      </p:sp>
      <p:pic>
        <p:nvPicPr>
          <p:cNvPr id="5" name="Picture 6" descr="Image result for speaker png">
            <a:extLst>
              <a:ext uri="{FF2B5EF4-FFF2-40B4-BE49-F238E27FC236}">
                <a16:creationId xmlns:a16="http://schemas.microsoft.com/office/drawing/2014/main" id="{1AE321DA-7F4F-C96D-59C7-B390345781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42443" y="57845"/>
            <a:ext cx="1451113" cy="15170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E9451EC-80AB-7002-703E-A1CCD6ED91BC}"/>
              </a:ext>
            </a:extLst>
          </p:cNvPr>
          <p:cNvSpPr txBox="1"/>
          <p:nvPr/>
        </p:nvSpPr>
        <p:spPr>
          <a:xfrm>
            <a:off x="2324100" y="2667000"/>
            <a:ext cx="6096000" cy="2953950"/>
          </a:xfrm>
          <a:prstGeom prst="rect">
            <a:avLst/>
          </a:prstGeom>
          <a:noFill/>
        </p:spPr>
        <p:txBody>
          <a:bodyPr wrap="square">
            <a:spAutoFit/>
          </a:bodyPr>
          <a:lstStyle/>
          <a:p>
            <a:pPr marL="457200" indent="-457200">
              <a:lnSpc>
                <a:spcPct val="150000"/>
              </a:lnSpc>
              <a:buFont typeface="Wingdings" panose="05000000000000000000" pitchFamily="2" charset="2"/>
              <a:buChar char="Ø"/>
            </a:pPr>
            <a:r>
              <a:rPr lang="en-US" altLang="en-US" sz="1800" b="1" dirty="0">
                <a:solidFill>
                  <a:srgbClr val="00583D"/>
                </a:solidFill>
                <a:latin typeface="Montserrat" pitchFamily="2" charset="0"/>
                <a:cs typeface="Arial" panose="020B0604020202020204" pitchFamily="34" charset="0"/>
              </a:rPr>
              <a:t>Answer</a:t>
            </a:r>
            <a:r>
              <a:rPr lang="en-US" altLang="en-US" sz="1800" dirty="0">
                <a:solidFill>
                  <a:srgbClr val="00583D"/>
                </a:solidFill>
                <a:latin typeface="Montserrat" pitchFamily="2" charset="0"/>
                <a:cs typeface="Arial" panose="020B0604020202020204" pitchFamily="34" charset="0"/>
              </a:rPr>
              <a:t> - The “Architectural Application and Installation of Operable Partitions” defines how to prepare, and to some extent design, the perimeter opening of the movable wall system. This standard covers sound leaks, flanking paths and overhead structural support and floor level conditions.</a:t>
            </a:r>
          </a:p>
        </p:txBody>
      </p:sp>
    </p:spTree>
    <p:extLst>
      <p:ext uri="{BB962C8B-B14F-4D97-AF65-F5344CB8AC3E}">
        <p14:creationId xmlns:p14="http://schemas.microsoft.com/office/powerpoint/2010/main" val="425430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
            <a:ext cx="9144000" cy="1362363"/>
          </a:xfrm>
          <a:prstGeom prst="rect">
            <a:avLst/>
          </a:prstGeom>
        </p:spPr>
      </p:pic>
      <p:sp>
        <p:nvSpPr>
          <p:cNvPr id="4" name="Title 1"/>
          <p:cNvSpPr txBox="1">
            <a:spLocks/>
          </p:cNvSpPr>
          <p:nvPr/>
        </p:nvSpPr>
        <p:spPr>
          <a:xfrm>
            <a:off x="1524000" y="609600"/>
            <a:ext cx="83058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ontserrat" pitchFamily="2" charset="0"/>
              </a:rPr>
              <a:t>Flanking Paths</a:t>
            </a:r>
          </a:p>
        </p:txBody>
      </p:sp>
      <p:sp>
        <p:nvSpPr>
          <p:cNvPr id="6" name="Rectangle 5"/>
          <p:cNvSpPr/>
          <p:nvPr/>
        </p:nvSpPr>
        <p:spPr>
          <a:xfrm>
            <a:off x="2057400" y="1999273"/>
            <a:ext cx="7924800" cy="1886927"/>
          </a:xfrm>
          <a:prstGeom prst="rect">
            <a:avLst/>
          </a:prstGeom>
        </p:spPr>
        <p:txBody>
          <a:bodyPr wrap="square">
            <a:spAutoFit/>
          </a:bodyPr>
          <a:lstStyle/>
          <a:p>
            <a:pPr marL="457200" indent="-457200">
              <a:lnSpc>
                <a:spcPct val="150000"/>
              </a:lnSpc>
              <a:buFont typeface="Wingdings" panose="05000000000000000000" pitchFamily="2" charset="2"/>
              <a:buChar char="Ø"/>
            </a:pPr>
            <a:r>
              <a:rPr lang="en-US" altLang="en-US" sz="2000" b="1" dirty="0">
                <a:solidFill>
                  <a:srgbClr val="00583D"/>
                </a:solidFill>
                <a:latin typeface="Montserrat" pitchFamily="2" charset="0"/>
                <a:cs typeface="Arial" panose="020B0604020202020204" pitchFamily="34" charset="0"/>
              </a:rPr>
              <a:t>Question</a:t>
            </a:r>
            <a:r>
              <a:rPr lang="en-US" altLang="en-US" sz="2000" dirty="0">
                <a:solidFill>
                  <a:srgbClr val="00583D"/>
                </a:solidFill>
                <a:latin typeface="Montserrat" pitchFamily="2" charset="0"/>
                <a:cs typeface="Arial" panose="020B0604020202020204" pitchFamily="34" charset="0"/>
              </a:rPr>
              <a:t> – What do you mean by flanking paths?</a:t>
            </a:r>
          </a:p>
          <a:p>
            <a:pPr marL="457200" indent="-457200">
              <a:lnSpc>
                <a:spcPct val="150000"/>
              </a:lnSpc>
              <a:buFont typeface="Wingdings" panose="05000000000000000000" pitchFamily="2" charset="2"/>
              <a:buChar char="Ø"/>
            </a:pPr>
            <a:endParaRPr lang="en-US" altLang="en-US" sz="2000" dirty="0">
              <a:solidFill>
                <a:srgbClr val="00583D"/>
              </a:solidFill>
              <a:latin typeface="Montserrat" pitchFamily="2" charset="0"/>
              <a:cs typeface="Arial" panose="020B0604020202020204" pitchFamily="34" charset="0"/>
            </a:endParaRPr>
          </a:p>
          <a:p>
            <a:pPr marL="457200" indent="-457200">
              <a:lnSpc>
                <a:spcPct val="150000"/>
              </a:lnSpc>
              <a:buFont typeface="Wingdings" panose="05000000000000000000" pitchFamily="2" charset="2"/>
              <a:buChar char="Ø"/>
            </a:pPr>
            <a:r>
              <a:rPr lang="en-US" altLang="en-US" sz="2000" b="1" dirty="0">
                <a:solidFill>
                  <a:srgbClr val="00583D"/>
                </a:solidFill>
                <a:latin typeface="Montserrat" pitchFamily="2" charset="0"/>
                <a:cs typeface="Arial" panose="020B0604020202020204" pitchFamily="34" charset="0"/>
              </a:rPr>
              <a:t>Answer </a:t>
            </a:r>
            <a:r>
              <a:rPr lang="en-US" altLang="en-US" sz="2000" dirty="0">
                <a:solidFill>
                  <a:srgbClr val="00583D"/>
                </a:solidFill>
                <a:latin typeface="Montserrat" pitchFamily="2" charset="0"/>
                <a:cs typeface="Arial" panose="020B0604020202020204" pitchFamily="34" charset="0"/>
              </a:rPr>
              <a:t>– Leaks in the surrounding construction of a movable wall thru which sound will travel.</a:t>
            </a:r>
          </a:p>
        </p:txBody>
      </p:sp>
      <p:pic>
        <p:nvPicPr>
          <p:cNvPr id="5" name="Picture 6" descr="Image result for speaker png">
            <a:extLst>
              <a:ext uri="{FF2B5EF4-FFF2-40B4-BE49-F238E27FC236}">
                <a16:creationId xmlns:a16="http://schemas.microsoft.com/office/drawing/2014/main" id="{23067E8A-C220-6473-9C94-00A5B9556E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42443" y="57845"/>
            <a:ext cx="1451113" cy="1517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67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1000"/>
                                        <p:tgtEl>
                                          <p:spTgt spid="6">
                                            <p:txEl>
                                              <p:pRg st="2" end="2"/>
                                            </p:txEl>
                                          </p:spTgt>
                                        </p:tgtEl>
                                      </p:cBhvr>
                                    </p:animEffect>
                                    <p:anim calcmode="lin" valueType="num">
                                      <p:cBhvr>
                                        <p:cTn id="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
            <a:ext cx="9144000" cy="1362363"/>
          </a:xfrm>
          <a:prstGeom prst="rect">
            <a:avLst/>
          </a:prstGeom>
        </p:spPr>
      </p:pic>
      <p:pic>
        <p:nvPicPr>
          <p:cNvPr id="6" name="Picture 5">
            <a:extLst>
              <a:ext uri="{FF2B5EF4-FFF2-40B4-BE49-F238E27FC236}">
                <a16:creationId xmlns:a16="http://schemas.microsoft.com/office/drawing/2014/main" id="{41C422A8-A69D-862E-DDA1-9D02A3D59182}"/>
              </a:ext>
            </a:extLst>
          </p:cNvPr>
          <p:cNvPicPr>
            <a:picLocks noChangeAspect="1"/>
          </p:cNvPicPr>
          <p:nvPr/>
        </p:nvPicPr>
        <p:blipFill>
          <a:blip r:embed="rId3"/>
          <a:srcRect t="17819"/>
          <a:stretch/>
        </p:blipFill>
        <p:spPr>
          <a:xfrm>
            <a:off x="1066800" y="1730662"/>
            <a:ext cx="9509016" cy="5105400"/>
          </a:xfrm>
          <a:prstGeom prst="rect">
            <a:avLst/>
          </a:prstGeom>
        </p:spPr>
      </p:pic>
      <p:sp>
        <p:nvSpPr>
          <p:cNvPr id="2" name="TextBox 1">
            <a:extLst>
              <a:ext uri="{FF2B5EF4-FFF2-40B4-BE49-F238E27FC236}">
                <a16:creationId xmlns:a16="http://schemas.microsoft.com/office/drawing/2014/main" id="{30EFEBA1-C00D-1083-7DAE-F982D43976F5}"/>
              </a:ext>
            </a:extLst>
          </p:cNvPr>
          <p:cNvSpPr txBox="1"/>
          <p:nvPr/>
        </p:nvSpPr>
        <p:spPr>
          <a:xfrm>
            <a:off x="1535349" y="606719"/>
            <a:ext cx="3722451" cy="400110"/>
          </a:xfrm>
          <a:prstGeom prst="rect">
            <a:avLst/>
          </a:prstGeom>
          <a:noFill/>
        </p:spPr>
        <p:txBody>
          <a:bodyPr wrap="square">
            <a:spAutoFit/>
          </a:bodyPr>
          <a:lstStyle/>
          <a:p>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ontserrat" pitchFamily="2" charset="0"/>
              </a:rPr>
              <a:t>Flanking Paths</a:t>
            </a:r>
            <a:endParaRPr lang="en-US" sz="2000" dirty="0">
              <a:latin typeface="Montserrat" pitchFamily="2" charset="0"/>
            </a:endParaRPr>
          </a:p>
        </p:txBody>
      </p:sp>
      <p:pic>
        <p:nvPicPr>
          <p:cNvPr id="4" name="Picture 6" descr="Image result for speaker png">
            <a:extLst>
              <a:ext uri="{FF2B5EF4-FFF2-40B4-BE49-F238E27FC236}">
                <a16:creationId xmlns:a16="http://schemas.microsoft.com/office/drawing/2014/main" id="{60BE1905-DC86-F600-46A4-A34B6E2F1D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9558827" y="312739"/>
            <a:ext cx="1261573" cy="1318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0318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
            <a:ext cx="9144000" cy="1362363"/>
          </a:xfrm>
          <a:prstGeom prst="rect">
            <a:avLst/>
          </a:prstGeom>
        </p:spPr>
      </p:pic>
      <p:sp>
        <p:nvSpPr>
          <p:cNvPr id="2" name="Title 1"/>
          <p:cNvSpPr>
            <a:spLocks noGrp="1"/>
          </p:cNvSpPr>
          <p:nvPr>
            <p:ph type="title"/>
          </p:nvPr>
        </p:nvSpPr>
        <p:spPr>
          <a:xfrm>
            <a:off x="1524000" y="304800"/>
            <a:ext cx="7467600" cy="1143000"/>
          </a:xfrm>
        </p:spPr>
        <p:txBody>
          <a:bodyPr>
            <a:normAutofit/>
          </a:bodyPr>
          <a:lstStyle/>
          <a:p>
            <a:pPr algn="l"/>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ontserrat" pitchFamily="2" charset="0"/>
              </a:rPr>
              <a:t>Which STC to use?</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3465" y="1676400"/>
            <a:ext cx="1371600" cy="13716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800" y="1524000"/>
            <a:ext cx="1371600" cy="13716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4800" y="3962400"/>
            <a:ext cx="1371600" cy="13716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05602" y="3973731"/>
            <a:ext cx="1600200" cy="1600200"/>
          </a:xfrm>
          <a:prstGeom prst="rect">
            <a:avLst/>
          </a:prstGeom>
        </p:spPr>
      </p:pic>
      <p:sp>
        <p:nvSpPr>
          <p:cNvPr id="3" name="TextBox 2">
            <a:extLst>
              <a:ext uri="{FF2B5EF4-FFF2-40B4-BE49-F238E27FC236}">
                <a16:creationId xmlns:a16="http://schemas.microsoft.com/office/drawing/2014/main" id="{1F8F4E81-42D4-CC16-6CDD-9F2D17C11995}"/>
              </a:ext>
            </a:extLst>
          </p:cNvPr>
          <p:cNvSpPr txBox="1"/>
          <p:nvPr/>
        </p:nvSpPr>
        <p:spPr>
          <a:xfrm>
            <a:off x="3162300" y="3048000"/>
            <a:ext cx="3390900" cy="646331"/>
          </a:xfrm>
          <a:prstGeom prst="rect">
            <a:avLst/>
          </a:prstGeom>
          <a:noFill/>
        </p:spPr>
        <p:txBody>
          <a:bodyPr wrap="square" rtlCol="0">
            <a:spAutoFit/>
          </a:bodyPr>
          <a:lstStyle/>
          <a:p>
            <a:pPr algn="ctr"/>
            <a:r>
              <a:rPr lang="en-US" dirty="0">
                <a:solidFill>
                  <a:srgbClr val="00583D"/>
                </a:solidFill>
                <a:latin typeface="Montserrat" pitchFamily="2" charset="0"/>
              </a:rPr>
              <a:t>VOLUME OF</a:t>
            </a:r>
          </a:p>
          <a:p>
            <a:pPr algn="ctr"/>
            <a:r>
              <a:rPr lang="en-US" dirty="0">
                <a:solidFill>
                  <a:srgbClr val="00583D"/>
                </a:solidFill>
                <a:latin typeface="Montserrat" pitchFamily="2" charset="0"/>
              </a:rPr>
              <a:t>BODIES</a:t>
            </a:r>
          </a:p>
        </p:txBody>
      </p:sp>
      <p:sp>
        <p:nvSpPr>
          <p:cNvPr id="13" name="TextBox 12">
            <a:extLst>
              <a:ext uri="{FF2B5EF4-FFF2-40B4-BE49-F238E27FC236}">
                <a16:creationId xmlns:a16="http://schemas.microsoft.com/office/drawing/2014/main" id="{D8D42304-7D5B-A9F5-AB8C-515675772C43}"/>
              </a:ext>
            </a:extLst>
          </p:cNvPr>
          <p:cNvSpPr txBox="1"/>
          <p:nvPr/>
        </p:nvSpPr>
        <p:spPr>
          <a:xfrm>
            <a:off x="5829300" y="5638800"/>
            <a:ext cx="3390900" cy="646331"/>
          </a:xfrm>
          <a:prstGeom prst="rect">
            <a:avLst/>
          </a:prstGeom>
          <a:noFill/>
        </p:spPr>
        <p:txBody>
          <a:bodyPr wrap="square" rtlCol="0">
            <a:spAutoFit/>
          </a:bodyPr>
          <a:lstStyle/>
          <a:p>
            <a:pPr algn="ctr"/>
            <a:r>
              <a:rPr lang="en-US" dirty="0">
                <a:solidFill>
                  <a:srgbClr val="00583D"/>
                </a:solidFill>
                <a:latin typeface="Montserrat" pitchFamily="2" charset="0"/>
              </a:rPr>
              <a:t>TYPE OF </a:t>
            </a:r>
          </a:p>
          <a:p>
            <a:pPr algn="ctr"/>
            <a:r>
              <a:rPr lang="en-US" dirty="0">
                <a:solidFill>
                  <a:srgbClr val="00583D"/>
                </a:solidFill>
                <a:latin typeface="Montserrat" pitchFamily="2" charset="0"/>
              </a:rPr>
              <a:t>FURNITURE</a:t>
            </a:r>
          </a:p>
        </p:txBody>
      </p:sp>
      <p:sp>
        <p:nvSpPr>
          <p:cNvPr id="14" name="TextBox 13">
            <a:extLst>
              <a:ext uri="{FF2B5EF4-FFF2-40B4-BE49-F238E27FC236}">
                <a16:creationId xmlns:a16="http://schemas.microsoft.com/office/drawing/2014/main" id="{7F4A2607-AC6B-C761-8CD7-DB8B84B96C63}"/>
              </a:ext>
            </a:extLst>
          </p:cNvPr>
          <p:cNvSpPr txBox="1"/>
          <p:nvPr/>
        </p:nvSpPr>
        <p:spPr>
          <a:xfrm>
            <a:off x="3028950" y="5638800"/>
            <a:ext cx="3390900" cy="646331"/>
          </a:xfrm>
          <a:prstGeom prst="rect">
            <a:avLst/>
          </a:prstGeom>
          <a:noFill/>
        </p:spPr>
        <p:txBody>
          <a:bodyPr wrap="square" rtlCol="0">
            <a:spAutoFit/>
          </a:bodyPr>
          <a:lstStyle/>
          <a:p>
            <a:pPr algn="ctr"/>
            <a:r>
              <a:rPr lang="en-US" dirty="0">
                <a:solidFill>
                  <a:srgbClr val="00583D"/>
                </a:solidFill>
                <a:latin typeface="Montserrat" pitchFamily="2" charset="0"/>
              </a:rPr>
              <a:t>LEVEL OF </a:t>
            </a:r>
          </a:p>
          <a:p>
            <a:pPr algn="ctr"/>
            <a:r>
              <a:rPr lang="en-US" dirty="0">
                <a:solidFill>
                  <a:srgbClr val="00583D"/>
                </a:solidFill>
                <a:latin typeface="Montserrat" pitchFamily="2" charset="0"/>
              </a:rPr>
              <a:t>NOISE</a:t>
            </a:r>
          </a:p>
        </p:txBody>
      </p:sp>
      <p:sp>
        <p:nvSpPr>
          <p:cNvPr id="15" name="TextBox 14">
            <a:extLst>
              <a:ext uri="{FF2B5EF4-FFF2-40B4-BE49-F238E27FC236}">
                <a16:creationId xmlns:a16="http://schemas.microsoft.com/office/drawing/2014/main" id="{4DD19A19-79F5-405E-7D79-D0F56BA22D40}"/>
              </a:ext>
            </a:extLst>
          </p:cNvPr>
          <p:cNvSpPr txBox="1"/>
          <p:nvPr/>
        </p:nvSpPr>
        <p:spPr>
          <a:xfrm>
            <a:off x="5772150" y="3048000"/>
            <a:ext cx="3390900" cy="646331"/>
          </a:xfrm>
          <a:prstGeom prst="rect">
            <a:avLst/>
          </a:prstGeom>
          <a:noFill/>
        </p:spPr>
        <p:txBody>
          <a:bodyPr wrap="square" rtlCol="0">
            <a:spAutoFit/>
          </a:bodyPr>
          <a:lstStyle/>
          <a:p>
            <a:pPr algn="ctr"/>
            <a:r>
              <a:rPr lang="en-US" dirty="0">
                <a:solidFill>
                  <a:srgbClr val="00583D"/>
                </a:solidFill>
                <a:latin typeface="Montserrat" pitchFamily="2" charset="0"/>
              </a:rPr>
              <a:t>TYPE OF </a:t>
            </a:r>
          </a:p>
          <a:p>
            <a:pPr algn="ctr"/>
            <a:r>
              <a:rPr lang="en-US" dirty="0">
                <a:solidFill>
                  <a:srgbClr val="00583D"/>
                </a:solidFill>
                <a:latin typeface="Montserrat" pitchFamily="2" charset="0"/>
              </a:rPr>
              <a:t>EVENTS</a:t>
            </a:r>
          </a:p>
        </p:txBody>
      </p:sp>
      <p:pic>
        <p:nvPicPr>
          <p:cNvPr id="10" name="Picture 6" descr="Image result for speaker png">
            <a:extLst>
              <a:ext uri="{FF2B5EF4-FFF2-40B4-BE49-F238E27FC236}">
                <a16:creationId xmlns:a16="http://schemas.microsoft.com/office/drawing/2014/main" id="{13423CF7-AE56-94B3-B97F-CE477CEA9C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9942443" y="57845"/>
            <a:ext cx="1451113" cy="1517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995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
            <a:ext cx="9144000" cy="1362363"/>
          </a:xfrm>
          <a:prstGeom prst="rect">
            <a:avLst/>
          </a:prstGeom>
        </p:spPr>
      </p:pic>
      <p:sp>
        <p:nvSpPr>
          <p:cNvPr id="2" name="Title 1"/>
          <p:cNvSpPr>
            <a:spLocks noGrp="1"/>
          </p:cNvSpPr>
          <p:nvPr>
            <p:ph type="title"/>
          </p:nvPr>
        </p:nvSpPr>
        <p:spPr>
          <a:xfrm>
            <a:off x="1524000" y="304800"/>
            <a:ext cx="8356060" cy="1143000"/>
          </a:xfrm>
        </p:spPr>
        <p:txBody>
          <a:bodyPr>
            <a:normAutofit/>
          </a:bodyPr>
          <a:lstStyle/>
          <a:p>
            <a:pPr algn="l"/>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ontserrat" pitchFamily="2" charset="0"/>
              </a:rPr>
              <a:t>Types of Movable Walls</a:t>
            </a:r>
          </a:p>
        </p:txBody>
      </p:sp>
      <p:sp>
        <p:nvSpPr>
          <p:cNvPr id="3" name="Content Placeholder 2"/>
          <p:cNvSpPr>
            <a:spLocks noGrp="1"/>
          </p:cNvSpPr>
          <p:nvPr>
            <p:ph idx="1"/>
          </p:nvPr>
        </p:nvSpPr>
        <p:spPr>
          <a:xfrm>
            <a:off x="1752600" y="1828800"/>
            <a:ext cx="9448800" cy="4525963"/>
          </a:xfrm>
          <a:ln>
            <a:noFill/>
          </a:ln>
        </p:spPr>
        <p:txBody>
          <a:bodyPr>
            <a:normAutofit/>
          </a:bodyPr>
          <a:lstStyle/>
          <a:p>
            <a:pPr marL="0" indent="0">
              <a:buClr>
                <a:srgbClr val="00583D"/>
              </a:buClr>
              <a:buNone/>
            </a:pPr>
            <a:r>
              <a:rPr lang="en-US" sz="2400" dirty="0">
                <a:solidFill>
                  <a:srgbClr val="00583D"/>
                </a:solidFill>
                <a:latin typeface="Montserrat" pitchFamily="2" charset="0"/>
                <a:cs typeface="Arial" panose="020B0604020202020204" pitchFamily="34" charset="0"/>
              </a:rPr>
              <a:t>Operable Wall</a:t>
            </a:r>
          </a:p>
          <a:p>
            <a:pPr lvl="1">
              <a:lnSpc>
                <a:spcPct val="150000"/>
              </a:lnSpc>
              <a:buClr>
                <a:srgbClr val="00583D"/>
              </a:buClr>
              <a:buFont typeface="Wingdings" panose="05000000000000000000" pitchFamily="2" charset="2"/>
              <a:buChar char="Ø"/>
            </a:pPr>
            <a:r>
              <a:rPr lang="en-US" sz="1600" dirty="0">
                <a:solidFill>
                  <a:srgbClr val="00583D"/>
                </a:solidFill>
                <a:latin typeface="Montserrat" pitchFamily="2" charset="0"/>
                <a:cs typeface="Arial" panose="020B0604020202020204" pitchFamily="34" charset="0"/>
              </a:rPr>
              <a:t>A suspended wall from an overhead track system which allows for easy movement of the panels from their storage location(s) to installed position(s). </a:t>
            </a:r>
          </a:p>
          <a:p>
            <a:pPr marL="0" indent="0">
              <a:buClr>
                <a:srgbClr val="00583D"/>
              </a:buClr>
              <a:buNone/>
            </a:pPr>
            <a:r>
              <a:rPr lang="en-US" sz="2400" dirty="0">
                <a:solidFill>
                  <a:srgbClr val="00583D"/>
                </a:solidFill>
                <a:latin typeface="Montserrat" pitchFamily="2" charset="0"/>
                <a:cs typeface="Arial" panose="020B0604020202020204" pitchFamily="34" charset="0"/>
              </a:rPr>
              <a:t>Movable Glass Wall</a:t>
            </a:r>
          </a:p>
          <a:p>
            <a:pPr lvl="1">
              <a:lnSpc>
                <a:spcPct val="150000"/>
              </a:lnSpc>
              <a:buClr>
                <a:srgbClr val="00583D"/>
              </a:buClr>
              <a:buFont typeface="Wingdings" panose="05000000000000000000" pitchFamily="2" charset="2"/>
              <a:buChar char="Ø"/>
            </a:pPr>
            <a:r>
              <a:rPr lang="en-US" sz="1600" dirty="0">
                <a:solidFill>
                  <a:srgbClr val="00583D"/>
                </a:solidFill>
                <a:latin typeface="Montserrat" pitchFamily="2" charset="0"/>
                <a:cs typeface="Arial" panose="020B0604020202020204" pitchFamily="34" charset="0"/>
              </a:rPr>
              <a:t>For uninterrupted visual continuity across your interior space. A suspended glass wall from an overhead track system which allows for easy movement of the panels from their storage location(s) to installed position(s). Can be floor supported as well as top supported.</a:t>
            </a:r>
          </a:p>
          <a:p>
            <a:pPr marL="0" indent="0">
              <a:buClr>
                <a:srgbClr val="00583D"/>
              </a:buClr>
              <a:buNone/>
            </a:pPr>
            <a:r>
              <a:rPr lang="en-US" sz="2400" dirty="0">
                <a:solidFill>
                  <a:srgbClr val="00583D"/>
                </a:solidFill>
                <a:latin typeface="Montserrat" pitchFamily="2" charset="0"/>
                <a:cs typeface="Arial" panose="020B0604020202020204" pitchFamily="34" charset="0"/>
              </a:rPr>
              <a:t>Accordion Partition</a:t>
            </a:r>
          </a:p>
          <a:p>
            <a:pPr lvl="1">
              <a:lnSpc>
                <a:spcPct val="160000"/>
              </a:lnSpc>
              <a:buClr>
                <a:srgbClr val="00583D"/>
              </a:buClr>
              <a:buFont typeface="Wingdings" panose="05000000000000000000" pitchFamily="2" charset="2"/>
              <a:buChar char="Ø"/>
            </a:pPr>
            <a:r>
              <a:rPr lang="en-US" sz="1600" dirty="0">
                <a:solidFill>
                  <a:srgbClr val="00583D"/>
                </a:solidFill>
                <a:latin typeface="Montserrat" pitchFamily="2" charset="0"/>
                <a:cs typeface="Arial" panose="020B0604020202020204" pitchFamily="34" charset="0"/>
              </a:rPr>
              <a:t>A suspended wall from an overhead track system, featuring a pantograph hinge design. </a:t>
            </a:r>
          </a:p>
          <a:p>
            <a:pPr lvl="1">
              <a:buClr>
                <a:srgbClr val="FFC000"/>
              </a:buClr>
            </a:pPr>
            <a:endParaRPr lang="en-US" sz="2400" dirty="0">
              <a:latin typeface="Montserrat" pitchFamily="2" charset="0"/>
            </a:endParaRPr>
          </a:p>
        </p:txBody>
      </p:sp>
    </p:spTree>
    <p:extLst>
      <p:ext uri="{BB962C8B-B14F-4D97-AF65-F5344CB8AC3E}">
        <p14:creationId xmlns:p14="http://schemas.microsoft.com/office/powerpoint/2010/main" val="240767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2d Multi Directional Track diagra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5400" y="152400"/>
            <a:ext cx="4191000" cy="609600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1"/>
            <a:ext cx="9144000" cy="1362363"/>
          </a:xfrm>
          <a:prstGeom prst="rect">
            <a:avLst/>
          </a:prstGeom>
        </p:spPr>
      </p:pic>
      <p:sp>
        <p:nvSpPr>
          <p:cNvPr id="4" name="Title 3"/>
          <p:cNvSpPr>
            <a:spLocks noGrp="1"/>
          </p:cNvSpPr>
          <p:nvPr>
            <p:ph type="title"/>
          </p:nvPr>
        </p:nvSpPr>
        <p:spPr>
          <a:xfrm>
            <a:off x="1524000" y="304800"/>
            <a:ext cx="8458200" cy="1143000"/>
          </a:xfrm>
        </p:spPr>
        <p:txBody>
          <a:bodyPr>
            <a:normAutofit/>
          </a:bodyPr>
          <a:lstStyle/>
          <a:p>
            <a:pPr algn="l"/>
            <a:r>
              <a:rPr lang="en-US" sz="2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ontserrat" pitchFamily="2" charset="0"/>
              </a:rPr>
              <a:t>Operable Partition Systems</a:t>
            </a:r>
          </a:p>
        </p:txBody>
      </p:sp>
      <p:pic>
        <p:nvPicPr>
          <p:cNvPr id="7" name="Picture 4" descr="P:\Dropbox\Public\EC Ruth Chris 4.jpg"/>
          <p:cNvPicPr>
            <a:picLocks noGrp="1" noChangeAspect="1" noChangeArrowheads="1"/>
          </p:cNvPicPr>
          <p:nvPr>
            <p:ph sz="quarter" idx="4"/>
          </p:nvPr>
        </p:nvPicPr>
        <p:blipFill>
          <a:blip r:embed="rId7" cstate="print">
            <a:extLst>
              <a:ext uri="{28A0092B-C50C-407E-A947-70E740481C1C}">
                <a14:useLocalDpi xmlns:a14="http://schemas.microsoft.com/office/drawing/2010/main" val="0"/>
              </a:ext>
            </a:extLst>
          </a:blip>
          <a:stretch>
            <a:fillRect/>
          </a:stretch>
        </p:blipFill>
        <p:spPr bwMode="auto">
          <a:xfrm>
            <a:off x="5666979" y="1828800"/>
            <a:ext cx="4543822" cy="302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33400" y="5029200"/>
            <a:ext cx="11277600" cy="1015663"/>
          </a:xfrm>
          <a:prstGeom prst="rect">
            <a:avLst/>
          </a:prstGeom>
        </p:spPr>
        <p:txBody>
          <a:bodyPr wrap="square">
            <a:spAutoFit/>
          </a:bodyPr>
          <a:lstStyle/>
          <a:p>
            <a:pPr marL="285750" indent="-285750">
              <a:buFont typeface="Wingdings" panose="05000000000000000000" pitchFamily="2" charset="2"/>
              <a:buChar char="Ø"/>
            </a:pPr>
            <a:r>
              <a:rPr lang="en-US" altLang="en-US" sz="2000" dirty="0">
                <a:solidFill>
                  <a:srgbClr val="00583D"/>
                </a:solidFill>
                <a:latin typeface="Montserrat" pitchFamily="2" charset="0"/>
                <a:cs typeface="Arial" panose="020B0604020202020204" pitchFamily="34" charset="0"/>
              </a:rPr>
              <a:t>TRACK SYSTEM: Multi-Directional Featuring 90</a:t>
            </a:r>
            <a:r>
              <a:rPr lang="en-US" altLang="en-US" sz="2000" baseline="60000" dirty="0">
                <a:solidFill>
                  <a:srgbClr val="00583D"/>
                </a:solidFill>
                <a:latin typeface="Montserrat" pitchFamily="2" charset="0"/>
                <a:cs typeface="Arial" panose="020B0604020202020204" pitchFamily="34" charset="0"/>
              </a:rPr>
              <a:t>0</a:t>
            </a:r>
            <a:r>
              <a:rPr lang="en-US" altLang="en-US" sz="2000" dirty="0">
                <a:solidFill>
                  <a:srgbClr val="00583D"/>
                </a:solidFill>
                <a:latin typeface="Montserrat" pitchFamily="2" charset="0"/>
                <a:cs typeface="Arial" panose="020B0604020202020204" pitchFamily="34" charset="0"/>
              </a:rPr>
              <a:t> Square Corner Intersections</a:t>
            </a:r>
          </a:p>
          <a:p>
            <a:endParaRPr lang="en-US" altLang="en-US" sz="2000" b="1" i="1" dirty="0">
              <a:solidFill>
                <a:srgbClr val="00583D"/>
              </a:solidFill>
              <a:latin typeface="Montserrat" pitchFamily="2" charset="0"/>
              <a:cs typeface="Arial" panose="020B0604020202020204" pitchFamily="34" charset="0"/>
            </a:endParaRPr>
          </a:p>
          <a:p>
            <a:pPr marL="285750" indent="-285750">
              <a:buFont typeface="Wingdings" panose="05000000000000000000" pitchFamily="2" charset="2"/>
              <a:buChar char="Ø"/>
            </a:pPr>
            <a:r>
              <a:rPr lang="en-US" altLang="en-US" sz="2000" dirty="0">
                <a:solidFill>
                  <a:srgbClr val="00583D"/>
                </a:solidFill>
                <a:latin typeface="Montserrat" pitchFamily="2" charset="0"/>
                <a:cs typeface="Arial" panose="020B0604020202020204" pitchFamily="34" charset="0"/>
              </a:rPr>
              <a:t>STACK ARRANGEMENTS: Parallel, Perpendicular &amp; Remote. </a:t>
            </a:r>
            <a:endParaRPr lang="en-US" sz="2000" dirty="0">
              <a:solidFill>
                <a:srgbClr val="00583D"/>
              </a:solidFill>
              <a:latin typeface="Montserrat" pitchFamily="2" charset="0"/>
              <a:cs typeface="Arial" panose="020B0604020202020204" pitchFamily="34" charset="0"/>
            </a:endParaRPr>
          </a:p>
        </p:txBody>
      </p:sp>
      <p:sp>
        <p:nvSpPr>
          <p:cNvPr id="3" name="TextBox 2">
            <a:extLst>
              <a:ext uri="{FF2B5EF4-FFF2-40B4-BE49-F238E27FC236}">
                <a16:creationId xmlns:a16="http://schemas.microsoft.com/office/drawing/2014/main" id="{C0EE2049-349C-723A-1EBF-D611DE5357A4}"/>
              </a:ext>
            </a:extLst>
          </p:cNvPr>
          <p:cNvSpPr txBox="1"/>
          <p:nvPr/>
        </p:nvSpPr>
        <p:spPr>
          <a:xfrm>
            <a:off x="6096000" y="1210227"/>
            <a:ext cx="3390900" cy="646331"/>
          </a:xfrm>
          <a:prstGeom prst="rect">
            <a:avLst/>
          </a:prstGeom>
          <a:noFill/>
        </p:spPr>
        <p:txBody>
          <a:bodyPr wrap="square" rtlCol="0">
            <a:spAutoFit/>
          </a:bodyPr>
          <a:lstStyle/>
          <a:p>
            <a:pPr algn="ctr"/>
            <a:r>
              <a:rPr lang="en-US" dirty="0">
                <a:solidFill>
                  <a:srgbClr val="00583D"/>
                </a:solidFill>
                <a:latin typeface="Montserrat" pitchFamily="2" charset="0"/>
              </a:rPr>
              <a:t>MULTI-DIRECTIONAL TRACK SYSTEM</a:t>
            </a:r>
          </a:p>
        </p:txBody>
      </p:sp>
    </p:spTree>
    <p:extLst>
      <p:ext uri="{BB962C8B-B14F-4D97-AF65-F5344CB8AC3E}">
        <p14:creationId xmlns:p14="http://schemas.microsoft.com/office/powerpoint/2010/main" val="342278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par>
                          <p:cTn id="11" fill="hold">
                            <p:stCondLst>
                              <p:cond delay="2500"/>
                            </p:stCondLst>
                            <p:childTnLst>
                              <p:par>
                                <p:cTn id="12" presetID="1" presetClass="mediacall" presetSubtype="0" fill="hold" nodeType="afterEffect">
                                  <p:stCondLst>
                                    <p:cond delay="0"/>
                                  </p:stCondLst>
                                  <p:childTnLst>
                                    <p:cmd type="call" cmd="playFrom(0.0)">
                                      <p:cBhvr>
                                        <p:cTn id="13" dur="8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repeatCount="indefinite" fill="hold" display="0">
                  <p:stCondLst>
                    <p:cond delay="indefinite"/>
                  </p:stCondLst>
                </p:cTn>
                <p:tgtEl>
                  <p:spTgt spid="6"/>
                </p:tgtEl>
              </p:cMediaNode>
            </p:video>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dividual Panel Curve &amp; Diverter .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943600" y="-154021"/>
            <a:ext cx="4572000" cy="665018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1"/>
            <a:ext cx="9144000" cy="1362363"/>
          </a:xfrm>
          <a:prstGeom prst="rect">
            <a:avLst/>
          </a:prstGeom>
        </p:spPr>
      </p:pic>
      <p:sp>
        <p:nvSpPr>
          <p:cNvPr id="7" name="Title 6"/>
          <p:cNvSpPr>
            <a:spLocks noGrp="1"/>
          </p:cNvSpPr>
          <p:nvPr>
            <p:ph type="title"/>
          </p:nvPr>
        </p:nvSpPr>
        <p:spPr>
          <a:xfrm>
            <a:off x="1524000" y="304800"/>
            <a:ext cx="8458200" cy="1143000"/>
          </a:xfrm>
        </p:spPr>
        <p:txBody>
          <a:bodyPr>
            <a:normAutofit/>
          </a:bodyPr>
          <a:lstStyle/>
          <a:p>
            <a:pPr algn="l"/>
            <a:r>
              <a:rPr lang="en-US" sz="2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ontserrat" pitchFamily="2" charset="0"/>
              </a:rPr>
              <a:t>Operable Partition Systems</a:t>
            </a:r>
          </a:p>
        </p:txBody>
      </p:sp>
      <p:pic>
        <p:nvPicPr>
          <p:cNvPr id="5" name="Content Placeholder 4"/>
          <p:cNvPicPr>
            <a:picLocks noGrp="1" noChangeAspect="1" noChangeArrowheads="1"/>
          </p:cNvPicPr>
          <p:nvPr>
            <p:ph sz="half" idx="2"/>
          </p:nvPr>
        </p:nvPicPr>
        <p:blipFill>
          <a:blip r:embed="rId6" cstate="print">
            <a:extLst>
              <a:ext uri="{28A0092B-C50C-407E-A947-70E740481C1C}">
                <a14:useLocalDpi xmlns:a14="http://schemas.microsoft.com/office/drawing/2010/main" val="0"/>
              </a:ext>
            </a:extLst>
          </a:blip>
          <a:stretch>
            <a:fillRect/>
          </a:stretch>
        </p:blipFill>
        <p:spPr>
          <a:xfrm>
            <a:off x="1702340" y="2209801"/>
            <a:ext cx="4419600" cy="2944585"/>
          </a:xfrm>
          <a:noFill/>
          <a:extLst>
            <a:ext uri="{91240B29-F687-4F45-9708-019B960494DF}">
              <a14:hiddenLine xmlns:a14="http://schemas.microsoft.com/office/drawing/2010/main" w="9525" algn="ctr">
                <a:solidFill>
                  <a:srgbClr val="000000"/>
                </a:solidFill>
                <a:miter lim="800000"/>
                <a:headEnd/>
                <a:tailEnd/>
              </a14:hiddenLine>
            </a:ext>
          </a:extLst>
        </p:spPr>
      </p:pic>
      <p:sp>
        <p:nvSpPr>
          <p:cNvPr id="2" name="Rectangle 1"/>
          <p:cNvSpPr/>
          <p:nvPr/>
        </p:nvSpPr>
        <p:spPr>
          <a:xfrm>
            <a:off x="914400" y="5496272"/>
            <a:ext cx="11125200" cy="840230"/>
          </a:xfrm>
          <a:prstGeom prst="rect">
            <a:avLst/>
          </a:prstGeom>
        </p:spPr>
        <p:txBody>
          <a:bodyPr wrap="square">
            <a:spAutoFit/>
          </a:bodyPr>
          <a:lstStyle/>
          <a:p>
            <a:pPr marL="342900" indent="-342900">
              <a:lnSpc>
                <a:spcPct val="90000"/>
              </a:lnSpc>
              <a:buFont typeface="Wingdings" panose="05000000000000000000" pitchFamily="2" charset="2"/>
              <a:buChar char="Ø"/>
            </a:pPr>
            <a:r>
              <a:rPr lang="en-US" altLang="en-US" dirty="0">
                <a:solidFill>
                  <a:srgbClr val="00583D"/>
                </a:solidFill>
                <a:latin typeface="Montserrat" pitchFamily="2" charset="0"/>
                <a:cs typeface="Arial" panose="020B0604020202020204" pitchFamily="34" charset="0"/>
              </a:rPr>
              <a:t>TRACK SYSTEM: Curve &amp; Diverter Featuring Pre-Programmed Radius Intersections</a:t>
            </a:r>
          </a:p>
          <a:p>
            <a:pPr>
              <a:lnSpc>
                <a:spcPct val="90000"/>
              </a:lnSpc>
            </a:pPr>
            <a:endParaRPr lang="en-US" altLang="en-US" dirty="0">
              <a:solidFill>
                <a:srgbClr val="00583D"/>
              </a:solidFill>
              <a:latin typeface="Montserrat" pitchFamily="2" charset="0"/>
              <a:cs typeface="Arial" panose="020B0604020202020204" pitchFamily="34" charset="0"/>
            </a:endParaRPr>
          </a:p>
          <a:p>
            <a:pPr marL="342900" indent="-342900">
              <a:lnSpc>
                <a:spcPct val="90000"/>
              </a:lnSpc>
              <a:buFont typeface="Wingdings" panose="05000000000000000000" pitchFamily="2" charset="2"/>
              <a:buChar char="Ø"/>
            </a:pPr>
            <a:r>
              <a:rPr lang="en-US" altLang="en-US" dirty="0">
                <a:solidFill>
                  <a:srgbClr val="00583D"/>
                </a:solidFill>
                <a:latin typeface="Montserrat" pitchFamily="2" charset="0"/>
                <a:cs typeface="Arial" panose="020B0604020202020204" pitchFamily="34" charset="0"/>
              </a:rPr>
              <a:t>STACK ARRANGEMENTS: Parallel, Perpendicular &amp; Remote. </a:t>
            </a:r>
          </a:p>
        </p:txBody>
      </p:sp>
      <p:sp>
        <p:nvSpPr>
          <p:cNvPr id="3" name="TextBox 2">
            <a:extLst>
              <a:ext uri="{FF2B5EF4-FFF2-40B4-BE49-F238E27FC236}">
                <a16:creationId xmlns:a16="http://schemas.microsoft.com/office/drawing/2014/main" id="{CBE1A00A-8D5A-FDE6-F626-9B0883FFE089}"/>
              </a:ext>
            </a:extLst>
          </p:cNvPr>
          <p:cNvSpPr txBox="1"/>
          <p:nvPr/>
        </p:nvSpPr>
        <p:spPr>
          <a:xfrm>
            <a:off x="2038350" y="1524000"/>
            <a:ext cx="3390900" cy="646331"/>
          </a:xfrm>
          <a:prstGeom prst="rect">
            <a:avLst/>
          </a:prstGeom>
          <a:noFill/>
        </p:spPr>
        <p:txBody>
          <a:bodyPr wrap="square" rtlCol="0">
            <a:spAutoFit/>
          </a:bodyPr>
          <a:lstStyle/>
          <a:p>
            <a:pPr algn="ctr"/>
            <a:r>
              <a:rPr lang="en-US" dirty="0">
                <a:solidFill>
                  <a:srgbClr val="00583D"/>
                </a:solidFill>
                <a:latin typeface="Montserrat" pitchFamily="2" charset="0"/>
              </a:rPr>
              <a:t>MULTI-DIRECTIONAL TRACK SYSTEM</a:t>
            </a:r>
          </a:p>
        </p:txBody>
      </p:sp>
    </p:spTree>
    <p:extLst>
      <p:ext uri="{BB962C8B-B14F-4D97-AF65-F5344CB8AC3E}">
        <p14:creationId xmlns:p14="http://schemas.microsoft.com/office/powerpoint/2010/main" val="383394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42" presetClass="entr" presetSubtype="0" fill="hold" grpId="0" nodeType="withEffect">
                                  <p:stCondLst>
                                    <p:cond delay="1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par>
                          <p:cTn id="13" fill="hold">
                            <p:stCondLst>
                              <p:cond delay="3500"/>
                            </p:stCondLst>
                            <p:childTnLst>
                              <p:par>
                                <p:cTn id="14" presetID="1" presetClass="mediacall" presetSubtype="0" fill="hold" nodeType="afterEffect">
                                  <p:stCondLst>
                                    <p:cond delay="0"/>
                                  </p:stCondLst>
                                  <p:childTnLst>
                                    <p:cmd type="call" cmd="playFrom(0.0)">
                                      <p:cBhvr>
                                        <p:cTn id="15" dur="7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inged Pair.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85899" y="147987"/>
            <a:ext cx="4191000" cy="60960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1"/>
            <a:ext cx="9144000" cy="1362363"/>
          </a:xfrm>
          <a:prstGeom prst="rect">
            <a:avLst/>
          </a:prstGeom>
        </p:spPr>
      </p:pic>
      <p:sp>
        <p:nvSpPr>
          <p:cNvPr id="2" name="Title 1"/>
          <p:cNvSpPr>
            <a:spLocks noGrp="1"/>
          </p:cNvSpPr>
          <p:nvPr>
            <p:ph type="title"/>
          </p:nvPr>
        </p:nvSpPr>
        <p:spPr>
          <a:xfrm>
            <a:off x="1524000" y="304800"/>
            <a:ext cx="8458200" cy="1143000"/>
          </a:xfrm>
        </p:spPr>
        <p:txBody>
          <a:bodyPr>
            <a:normAutofit/>
          </a:bodyPr>
          <a:lstStyle/>
          <a:p>
            <a:pPr algn="l"/>
            <a:r>
              <a:rPr lang="en-US" sz="2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ontserrat" pitchFamily="2" charset="0"/>
              </a:rPr>
              <a:t>Operable Partition Systems</a:t>
            </a:r>
          </a:p>
        </p:txBody>
      </p:sp>
      <p:pic>
        <p:nvPicPr>
          <p:cNvPr id="8" name="Picture 4" descr="P:\Dropbox\Public\EC Beth Hatikvah 4.jpg"/>
          <p:cNvPicPr>
            <a:picLocks noGrp="1" noChangeAspect="1" noChangeArrowheads="1"/>
          </p:cNvPicPr>
          <p:nvPr>
            <p:ph sz="quarter" idx="4"/>
          </p:nvPr>
        </p:nvPicPr>
        <p:blipFill>
          <a:blip r:embed="rId6" cstate="print">
            <a:extLst>
              <a:ext uri="{28A0092B-C50C-407E-A947-70E740481C1C}">
                <a14:useLocalDpi xmlns:a14="http://schemas.microsoft.com/office/drawing/2010/main" val="0"/>
              </a:ext>
            </a:extLst>
          </a:blip>
          <a:stretch>
            <a:fillRect/>
          </a:stretch>
        </p:blipFill>
        <p:spPr bwMode="auto">
          <a:xfrm>
            <a:off x="6096000" y="1865633"/>
            <a:ext cx="4038599" cy="331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841500" y="5320657"/>
            <a:ext cx="8839200" cy="923330"/>
          </a:xfrm>
          <a:prstGeom prst="rect">
            <a:avLst/>
          </a:prstGeom>
        </p:spPr>
        <p:txBody>
          <a:bodyPr wrap="square">
            <a:spAutoFit/>
          </a:bodyPr>
          <a:lstStyle/>
          <a:p>
            <a:pPr marL="342900" indent="-342900">
              <a:buFont typeface="Wingdings" panose="05000000000000000000" pitchFamily="2" charset="2"/>
              <a:buChar char="Ø"/>
            </a:pPr>
            <a:r>
              <a:rPr lang="en-US" altLang="en-US" dirty="0">
                <a:solidFill>
                  <a:srgbClr val="00583D"/>
                </a:solidFill>
                <a:latin typeface="Montserrat" pitchFamily="2" charset="0"/>
                <a:cs typeface="Arial" panose="020B0604020202020204" pitchFamily="34" charset="0"/>
              </a:rPr>
              <a:t>TRACK SYSTEM: Straight run.</a:t>
            </a:r>
          </a:p>
          <a:p>
            <a:r>
              <a:rPr lang="en-US" altLang="en-US" dirty="0">
                <a:solidFill>
                  <a:srgbClr val="00583D"/>
                </a:solidFill>
                <a:latin typeface="Montserrat" pitchFamily="2" charset="0"/>
                <a:cs typeface="Arial" panose="020B0604020202020204" pitchFamily="34" charset="0"/>
              </a:rPr>
              <a:t> </a:t>
            </a:r>
            <a:r>
              <a:rPr lang="en-US" altLang="en-US" b="1" i="1" dirty="0">
                <a:solidFill>
                  <a:srgbClr val="00583D"/>
                </a:solidFill>
                <a:latin typeface="Montserrat" pitchFamily="2" charset="0"/>
                <a:cs typeface="Arial" panose="020B0604020202020204" pitchFamily="34" charset="0"/>
              </a:rPr>
              <a:t>				</a:t>
            </a:r>
          </a:p>
          <a:p>
            <a:pPr marL="342900" indent="-342900">
              <a:buFont typeface="Wingdings" panose="05000000000000000000" pitchFamily="2" charset="2"/>
              <a:buChar char="Ø"/>
            </a:pPr>
            <a:r>
              <a:rPr lang="en-US" altLang="en-US" dirty="0">
                <a:solidFill>
                  <a:srgbClr val="00583D"/>
                </a:solidFill>
                <a:latin typeface="Montserrat" pitchFamily="2" charset="0"/>
                <a:cs typeface="Arial" panose="020B0604020202020204" pitchFamily="34" charset="0"/>
              </a:rPr>
              <a:t>STACK ARRANGEMENT: Centered at one or both ends.</a:t>
            </a:r>
          </a:p>
        </p:txBody>
      </p:sp>
      <p:sp>
        <p:nvSpPr>
          <p:cNvPr id="4" name="TextBox 3">
            <a:extLst>
              <a:ext uri="{FF2B5EF4-FFF2-40B4-BE49-F238E27FC236}">
                <a16:creationId xmlns:a16="http://schemas.microsoft.com/office/drawing/2014/main" id="{36732E69-494D-0CBA-24C4-3A9384519C09}"/>
              </a:ext>
            </a:extLst>
          </p:cNvPr>
          <p:cNvSpPr txBox="1"/>
          <p:nvPr/>
        </p:nvSpPr>
        <p:spPr>
          <a:xfrm>
            <a:off x="6553202" y="1152179"/>
            <a:ext cx="3390900" cy="646331"/>
          </a:xfrm>
          <a:prstGeom prst="rect">
            <a:avLst/>
          </a:prstGeom>
          <a:noFill/>
        </p:spPr>
        <p:txBody>
          <a:bodyPr wrap="square" rtlCol="0">
            <a:spAutoFit/>
          </a:bodyPr>
          <a:lstStyle/>
          <a:p>
            <a:pPr algn="ctr"/>
            <a:r>
              <a:rPr lang="en-US" dirty="0">
                <a:solidFill>
                  <a:srgbClr val="00583D"/>
                </a:solidFill>
                <a:latin typeface="Montserrat" pitchFamily="2" charset="0"/>
              </a:rPr>
              <a:t>HINGED-PAIRED PANELS</a:t>
            </a:r>
          </a:p>
          <a:p>
            <a:pPr algn="ctr"/>
            <a:r>
              <a:rPr lang="en-US" dirty="0">
                <a:solidFill>
                  <a:srgbClr val="00583D"/>
                </a:solidFill>
                <a:latin typeface="Montserrat" pitchFamily="2" charset="0"/>
              </a:rPr>
              <a:t>CENTERLINE STACKING</a:t>
            </a:r>
          </a:p>
        </p:txBody>
      </p:sp>
    </p:spTree>
    <p:extLst>
      <p:ext uri="{BB962C8B-B14F-4D97-AF65-F5344CB8AC3E}">
        <p14:creationId xmlns:p14="http://schemas.microsoft.com/office/powerpoint/2010/main" val="33228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42" presetClass="entr" presetSubtype="0" fill="hold" grpId="0" nodeType="withEffect">
                                  <p:stCondLst>
                                    <p:cond delay="1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par>
                          <p:cTn id="13" fill="hold">
                            <p:stCondLst>
                              <p:cond delay="2500"/>
                            </p:stCondLst>
                            <p:childTnLst>
                              <p:par>
                                <p:cTn id="14" presetID="1" presetClass="mediacall" presetSubtype="0" fill="hold" nodeType="afterEffect">
                                  <p:stCondLst>
                                    <p:cond delay="0"/>
                                  </p:stCondLst>
                                  <p:childTnLst>
                                    <p:cmd type="call" cmd="playFrom(0.0)">
                                      <p:cBhvr>
                                        <p:cTn id="15" dur="6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
            <a:ext cx="9144000" cy="1362363"/>
          </a:xfrm>
          <a:prstGeom prst="rect">
            <a:avLst/>
          </a:prstGeom>
        </p:spPr>
      </p:pic>
      <p:sp>
        <p:nvSpPr>
          <p:cNvPr id="2" name="Title 1"/>
          <p:cNvSpPr>
            <a:spLocks noGrp="1"/>
          </p:cNvSpPr>
          <p:nvPr>
            <p:ph type="title"/>
          </p:nvPr>
        </p:nvSpPr>
        <p:spPr>
          <a:xfrm>
            <a:off x="1524000" y="304800"/>
            <a:ext cx="8458200" cy="1143000"/>
          </a:xfrm>
        </p:spPr>
        <p:txBody>
          <a:bodyPr>
            <a:normAutofit/>
          </a:bodyPr>
          <a:lstStyle/>
          <a:p>
            <a:pPr algn="l"/>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ontserrat" pitchFamily="2" charset="0"/>
              </a:rPr>
              <a:t>Operable Partition Systems</a:t>
            </a:r>
          </a:p>
        </p:txBody>
      </p:sp>
      <p:pic>
        <p:nvPicPr>
          <p:cNvPr id="8" name="Picture 8"/>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tretch>
            <a:fillRect/>
          </a:stretch>
        </p:blipFill>
        <p:spPr>
          <a:xfrm>
            <a:off x="3886200" y="2667000"/>
            <a:ext cx="3111504" cy="3951288"/>
          </a:xfrm>
        </p:spPr>
      </p:pic>
      <p:sp>
        <p:nvSpPr>
          <p:cNvPr id="3" name="TextBox 2">
            <a:extLst>
              <a:ext uri="{FF2B5EF4-FFF2-40B4-BE49-F238E27FC236}">
                <a16:creationId xmlns:a16="http://schemas.microsoft.com/office/drawing/2014/main" id="{70D4FCA2-F15F-AF8E-C4AC-9022385DCD46}"/>
              </a:ext>
            </a:extLst>
          </p:cNvPr>
          <p:cNvSpPr txBox="1"/>
          <p:nvPr/>
        </p:nvSpPr>
        <p:spPr>
          <a:xfrm>
            <a:off x="4057650" y="1752599"/>
            <a:ext cx="3390900" cy="646331"/>
          </a:xfrm>
          <a:prstGeom prst="rect">
            <a:avLst/>
          </a:prstGeom>
          <a:noFill/>
        </p:spPr>
        <p:txBody>
          <a:bodyPr wrap="square" rtlCol="0">
            <a:spAutoFit/>
          </a:bodyPr>
          <a:lstStyle/>
          <a:p>
            <a:pPr algn="ctr"/>
            <a:r>
              <a:rPr lang="en-US" dirty="0">
                <a:solidFill>
                  <a:srgbClr val="00583D"/>
                </a:solidFill>
                <a:latin typeface="Montserrat" pitchFamily="2" charset="0"/>
              </a:rPr>
              <a:t>CONTINUOUSLY-HINGED ELECTRIC</a:t>
            </a:r>
          </a:p>
        </p:txBody>
      </p:sp>
    </p:spTree>
    <p:extLst>
      <p:ext uri="{BB962C8B-B14F-4D97-AF65-F5344CB8AC3E}">
        <p14:creationId xmlns:p14="http://schemas.microsoft.com/office/powerpoint/2010/main" val="406800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
            <a:ext cx="9144000" cy="1362363"/>
          </a:xfrm>
          <a:prstGeom prst="rect">
            <a:avLst/>
          </a:prstGeom>
        </p:spPr>
      </p:pic>
      <p:sp>
        <p:nvSpPr>
          <p:cNvPr id="2" name="Title 1"/>
          <p:cNvSpPr>
            <a:spLocks noGrp="1"/>
          </p:cNvSpPr>
          <p:nvPr>
            <p:ph type="title"/>
          </p:nvPr>
        </p:nvSpPr>
        <p:spPr>
          <a:xfrm>
            <a:off x="1516743" y="644896"/>
            <a:ext cx="4078289" cy="850900"/>
          </a:xfrm>
        </p:spPr>
        <p:txBody>
          <a:bodyPr>
            <a:noAutofit/>
          </a:bodyPr>
          <a:lstStyle/>
          <a:p>
            <a:r>
              <a:rPr lang="en-US" sz="2000" b="0" cap="none"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ontserrat" pitchFamily="2" charset="0"/>
                <a:sym typeface="Symbol"/>
              </a:rPr>
              <a:t>Kwik-Wall Co. 2023</a:t>
            </a:r>
            <a:endParaRPr lang="en-US" sz="2000" b="0" cap="none"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ontserrat" pitchFamily="2" charset="0"/>
            </a:endParaRPr>
          </a:p>
        </p:txBody>
      </p:sp>
      <p:sp>
        <p:nvSpPr>
          <p:cNvPr id="3" name="Text Placeholder 2"/>
          <p:cNvSpPr>
            <a:spLocks noGrp="1"/>
          </p:cNvSpPr>
          <p:nvPr>
            <p:ph type="body" idx="1"/>
          </p:nvPr>
        </p:nvSpPr>
        <p:spPr>
          <a:xfrm>
            <a:off x="2971800" y="2514600"/>
            <a:ext cx="5678487" cy="2209800"/>
          </a:xfrm>
        </p:spPr>
        <p:txBody>
          <a:bodyPr>
            <a:normAutofit fontScale="92500" lnSpcReduction="10000"/>
          </a:bodyPr>
          <a:lstStyle/>
          <a:p>
            <a:r>
              <a:rPr lang="en-US" sz="1600" dirty="0">
                <a:latin typeface="Montserrat" pitchFamily="2" charset="0"/>
                <a:cs typeface="Arial" panose="020B0604020202020204" pitchFamily="34" charset="0"/>
              </a:rPr>
              <a:t>Copyright Materials</a:t>
            </a:r>
          </a:p>
          <a:p>
            <a:r>
              <a:rPr lang="en-US" sz="1600" i="1" dirty="0">
                <a:solidFill>
                  <a:srgbClr val="595959"/>
                </a:solidFill>
                <a:latin typeface="Montserrat" pitchFamily="2" charset="0"/>
                <a:cs typeface="Arial" panose="020B0604020202020204" pitchFamily="34" charset="0"/>
              </a:rPr>
              <a:t>This presentation is protected by US and International Copyright laws.  </a:t>
            </a:r>
          </a:p>
          <a:p>
            <a:endParaRPr lang="en-US" sz="1600" i="1" dirty="0">
              <a:solidFill>
                <a:srgbClr val="595959"/>
              </a:solidFill>
              <a:latin typeface="Montserrat" pitchFamily="2" charset="0"/>
              <a:cs typeface="Arial" panose="020B0604020202020204" pitchFamily="34" charset="0"/>
            </a:endParaRPr>
          </a:p>
          <a:p>
            <a:r>
              <a:rPr lang="en-US" sz="1600" i="1" dirty="0">
                <a:solidFill>
                  <a:srgbClr val="595959"/>
                </a:solidFill>
                <a:latin typeface="Montserrat" pitchFamily="2" charset="0"/>
                <a:cs typeface="Arial" panose="020B0604020202020204" pitchFamily="34" charset="0"/>
              </a:rPr>
              <a:t>Reproduction, distribution, display and use of the presentation without written permission of the speaker is prohibited.</a:t>
            </a:r>
          </a:p>
          <a:p>
            <a:endParaRPr lang="en-US" sz="1600" i="1" dirty="0">
              <a:solidFill>
                <a:srgbClr val="595959"/>
              </a:solidFill>
              <a:latin typeface="Montserrat" pitchFamily="2" charset="0"/>
              <a:cs typeface="Arial" panose="020B0604020202020204" pitchFamily="34" charset="0"/>
            </a:endParaRPr>
          </a:p>
          <a:p>
            <a:r>
              <a:rPr lang="en-US" sz="1600" i="1" dirty="0">
                <a:solidFill>
                  <a:srgbClr val="595959"/>
                </a:solidFill>
                <a:latin typeface="Montserrat" pitchFamily="2" charset="0"/>
                <a:cs typeface="Arial" panose="020B0604020202020204" pitchFamily="34" charset="0"/>
              </a:rPr>
              <a:t>© 2023</a:t>
            </a:r>
          </a:p>
          <a:p>
            <a:endParaRPr lang="en-US" sz="1200" dirty="0">
              <a:latin typeface="Montserrat" pitchFamily="2" charset="0"/>
            </a:endParaRPr>
          </a:p>
        </p:txBody>
      </p:sp>
      <p:pic>
        <p:nvPicPr>
          <p:cNvPr id="9" name="Picture 8" descr="A logo with green letters&#10;&#10;AI-generated content may be incorrect.">
            <a:extLst>
              <a:ext uri="{FF2B5EF4-FFF2-40B4-BE49-F238E27FC236}">
                <a16:creationId xmlns:a16="http://schemas.microsoft.com/office/drawing/2014/main" id="{5C202E5A-D665-BAE7-CAEC-49C9D359FD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228600"/>
            <a:ext cx="2360545" cy="1348744"/>
          </a:xfrm>
          <a:prstGeom prst="rect">
            <a:avLst/>
          </a:prstGeom>
        </p:spPr>
      </p:pic>
    </p:spTree>
    <p:extLst>
      <p:ext uri="{BB962C8B-B14F-4D97-AF65-F5344CB8AC3E}">
        <p14:creationId xmlns:p14="http://schemas.microsoft.com/office/powerpoint/2010/main" val="1586648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5421" r="12430"/>
          <a:stretch/>
        </p:blipFill>
        <p:spPr>
          <a:xfrm>
            <a:off x="6798740" y="1075373"/>
            <a:ext cx="4572508" cy="422502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
            <a:ext cx="9144000" cy="1362363"/>
          </a:xfrm>
          <a:prstGeom prst="rect">
            <a:avLst/>
          </a:prstGeom>
        </p:spPr>
      </p:pic>
      <p:sp>
        <p:nvSpPr>
          <p:cNvPr id="2" name="Title 1"/>
          <p:cNvSpPr>
            <a:spLocks noGrp="1"/>
          </p:cNvSpPr>
          <p:nvPr>
            <p:ph type="title"/>
          </p:nvPr>
        </p:nvSpPr>
        <p:spPr>
          <a:xfrm>
            <a:off x="1524000" y="274638"/>
            <a:ext cx="11049000" cy="1143000"/>
          </a:xfrm>
        </p:spPr>
        <p:txBody>
          <a:bodyPr>
            <a:normAutofit/>
          </a:bodyPr>
          <a:lstStyle/>
          <a:p>
            <a:pPr algn="l"/>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ontserrat" pitchFamily="2" charset="0"/>
              </a:rPr>
              <a:t>What’s on the inside?</a:t>
            </a:r>
          </a:p>
        </p:txBody>
      </p:sp>
      <p:sp>
        <p:nvSpPr>
          <p:cNvPr id="5" name="TextBox 4">
            <a:extLst>
              <a:ext uri="{FF2B5EF4-FFF2-40B4-BE49-F238E27FC236}">
                <a16:creationId xmlns:a16="http://schemas.microsoft.com/office/drawing/2014/main" id="{4CEFA233-016A-1973-7F01-5BFF1C1E856F}"/>
              </a:ext>
            </a:extLst>
          </p:cNvPr>
          <p:cNvSpPr txBox="1"/>
          <p:nvPr/>
        </p:nvSpPr>
        <p:spPr>
          <a:xfrm>
            <a:off x="-152400" y="2362200"/>
            <a:ext cx="5523432" cy="369332"/>
          </a:xfrm>
          <a:prstGeom prst="rect">
            <a:avLst/>
          </a:prstGeom>
          <a:noFill/>
        </p:spPr>
        <p:txBody>
          <a:bodyPr wrap="square" rtlCol="0">
            <a:spAutoFit/>
          </a:bodyPr>
          <a:lstStyle/>
          <a:p>
            <a:pPr algn="ctr"/>
            <a:r>
              <a:rPr lang="en-US" dirty="0">
                <a:solidFill>
                  <a:srgbClr val="00583D"/>
                </a:solidFill>
                <a:latin typeface="Montserrat" pitchFamily="2" charset="0"/>
              </a:rPr>
              <a:t>WELDED STEEL FRAMES</a:t>
            </a:r>
          </a:p>
        </p:txBody>
      </p:sp>
      <p:sp>
        <p:nvSpPr>
          <p:cNvPr id="10" name="TextBox 9">
            <a:extLst>
              <a:ext uri="{FF2B5EF4-FFF2-40B4-BE49-F238E27FC236}">
                <a16:creationId xmlns:a16="http://schemas.microsoft.com/office/drawing/2014/main" id="{0C516165-81D2-E46B-F89C-955E32A9F6ED}"/>
              </a:ext>
            </a:extLst>
          </p:cNvPr>
          <p:cNvSpPr txBox="1"/>
          <p:nvPr/>
        </p:nvSpPr>
        <p:spPr>
          <a:xfrm>
            <a:off x="-152400" y="2939842"/>
            <a:ext cx="5523432" cy="369332"/>
          </a:xfrm>
          <a:prstGeom prst="rect">
            <a:avLst/>
          </a:prstGeom>
          <a:noFill/>
        </p:spPr>
        <p:txBody>
          <a:bodyPr wrap="square" rtlCol="0">
            <a:spAutoFit/>
          </a:bodyPr>
          <a:lstStyle/>
          <a:p>
            <a:pPr algn="ctr"/>
            <a:r>
              <a:rPr lang="en-US" dirty="0">
                <a:solidFill>
                  <a:srgbClr val="00583D"/>
                </a:solidFill>
                <a:latin typeface="Montserrat" pitchFamily="2" charset="0"/>
              </a:rPr>
              <a:t>STEEL CORNER GUSSETS</a:t>
            </a:r>
          </a:p>
        </p:txBody>
      </p:sp>
      <p:sp>
        <p:nvSpPr>
          <p:cNvPr id="11" name="TextBox 10">
            <a:extLst>
              <a:ext uri="{FF2B5EF4-FFF2-40B4-BE49-F238E27FC236}">
                <a16:creationId xmlns:a16="http://schemas.microsoft.com/office/drawing/2014/main" id="{50E00DD6-BAFB-CDE4-F6F2-4A7FFB93FB4A}"/>
              </a:ext>
            </a:extLst>
          </p:cNvPr>
          <p:cNvSpPr txBox="1"/>
          <p:nvPr/>
        </p:nvSpPr>
        <p:spPr>
          <a:xfrm>
            <a:off x="457200" y="3506046"/>
            <a:ext cx="5523432" cy="369332"/>
          </a:xfrm>
          <a:prstGeom prst="rect">
            <a:avLst/>
          </a:prstGeom>
          <a:noFill/>
        </p:spPr>
        <p:txBody>
          <a:bodyPr wrap="square" rtlCol="0">
            <a:spAutoFit/>
          </a:bodyPr>
          <a:lstStyle/>
          <a:p>
            <a:pPr algn="ctr"/>
            <a:r>
              <a:rPr lang="en-US" dirty="0">
                <a:solidFill>
                  <a:srgbClr val="00583D"/>
                </a:solidFill>
                <a:latin typeface="Montserrat" pitchFamily="2" charset="0"/>
              </a:rPr>
              <a:t>STEEL SKIN / ACOUSTIC SUBSTRATE</a:t>
            </a:r>
          </a:p>
        </p:txBody>
      </p:sp>
      <p:sp>
        <p:nvSpPr>
          <p:cNvPr id="12" name="TextBox 11">
            <a:extLst>
              <a:ext uri="{FF2B5EF4-FFF2-40B4-BE49-F238E27FC236}">
                <a16:creationId xmlns:a16="http://schemas.microsoft.com/office/drawing/2014/main" id="{B2B2982D-7065-9E34-BB7A-562880AC2A85}"/>
              </a:ext>
            </a:extLst>
          </p:cNvPr>
          <p:cNvSpPr txBox="1"/>
          <p:nvPr/>
        </p:nvSpPr>
        <p:spPr>
          <a:xfrm>
            <a:off x="76200" y="4122351"/>
            <a:ext cx="5523432" cy="369332"/>
          </a:xfrm>
          <a:prstGeom prst="rect">
            <a:avLst/>
          </a:prstGeom>
          <a:noFill/>
        </p:spPr>
        <p:txBody>
          <a:bodyPr wrap="square" rtlCol="0">
            <a:spAutoFit/>
          </a:bodyPr>
          <a:lstStyle/>
          <a:p>
            <a:pPr algn="ctr"/>
            <a:r>
              <a:rPr lang="en-US" dirty="0">
                <a:solidFill>
                  <a:srgbClr val="00583D"/>
                </a:solidFill>
                <a:latin typeface="Montserrat" pitchFamily="2" charset="0"/>
              </a:rPr>
              <a:t>PANEL WIDTH </a:t>
            </a:r>
            <a:r>
              <a:rPr lang="en-US" u="sng" dirty="0">
                <a:solidFill>
                  <a:srgbClr val="00583D"/>
                </a:solidFill>
                <a:latin typeface="Montserrat" pitchFamily="2" charset="0"/>
              </a:rPr>
              <a:t>&lt;</a:t>
            </a:r>
            <a:r>
              <a:rPr lang="en-US" dirty="0">
                <a:solidFill>
                  <a:srgbClr val="00583D"/>
                </a:solidFill>
                <a:latin typeface="Montserrat" pitchFamily="2" charset="0"/>
              </a:rPr>
              <a:t> </a:t>
            </a:r>
            <a:r>
              <a:rPr lang="en-US" b="1" dirty="0">
                <a:solidFill>
                  <a:srgbClr val="00583D"/>
                </a:solidFill>
                <a:latin typeface="Montserrat" pitchFamily="2" charset="0"/>
              </a:rPr>
              <a:t>4’-0” </a:t>
            </a:r>
            <a:r>
              <a:rPr lang="en-US" dirty="0">
                <a:solidFill>
                  <a:srgbClr val="00583D"/>
                </a:solidFill>
                <a:latin typeface="Montserrat" pitchFamily="2" charset="0"/>
              </a:rPr>
              <a:t>[1.22 M]</a:t>
            </a:r>
            <a:endParaRPr lang="en-US" u="sng" dirty="0">
              <a:solidFill>
                <a:srgbClr val="00583D"/>
              </a:solidFill>
              <a:latin typeface="Montserrat" pitchFamily="2" charset="0"/>
            </a:endParaRPr>
          </a:p>
        </p:txBody>
      </p:sp>
      <p:sp>
        <p:nvSpPr>
          <p:cNvPr id="13" name="TextBox 12">
            <a:extLst>
              <a:ext uri="{FF2B5EF4-FFF2-40B4-BE49-F238E27FC236}">
                <a16:creationId xmlns:a16="http://schemas.microsoft.com/office/drawing/2014/main" id="{8CFB0659-BAB5-9216-F76C-B45075548225}"/>
              </a:ext>
            </a:extLst>
          </p:cNvPr>
          <p:cNvSpPr txBox="1"/>
          <p:nvPr/>
        </p:nvSpPr>
        <p:spPr>
          <a:xfrm>
            <a:off x="820752" y="4742099"/>
            <a:ext cx="6342048" cy="369332"/>
          </a:xfrm>
          <a:prstGeom prst="rect">
            <a:avLst/>
          </a:prstGeom>
          <a:noFill/>
        </p:spPr>
        <p:txBody>
          <a:bodyPr wrap="square" rtlCol="0">
            <a:spAutoFit/>
          </a:bodyPr>
          <a:lstStyle/>
          <a:p>
            <a:pPr algn="ctr"/>
            <a:r>
              <a:rPr lang="en-US" dirty="0">
                <a:solidFill>
                  <a:srgbClr val="00583D"/>
                </a:solidFill>
                <a:latin typeface="Montserrat" pitchFamily="2" charset="0"/>
              </a:rPr>
              <a:t>PANEL THICKNESS  </a:t>
            </a:r>
            <a:r>
              <a:rPr lang="en-US" b="1" dirty="0">
                <a:solidFill>
                  <a:srgbClr val="00583D"/>
                </a:solidFill>
                <a:latin typeface="Montserrat" pitchFamily="2" charset="0"/>
              </a:rPr>
              <a:t>3”  </a:t>
            </a:r>
            <a:r>
              <a:rPr lang="en-US" dirty="0">
                <a:solidFill>
                  <a:srgbClr val="00583D"/>
                </a:solidFill>
                <a:latin typeface="Montserrat" pitchFamily="2" charset="0"/>
              </a:rPr>
              <a:t>OR </a:t>
            </a:r>
            <a:r>
              <a:rPr lang="en-US" b="1" dirty="0">
                <a:solidFill>
                  <a:srgbClr val="00583D"/>
                </a:solidFill>
                <a:latin typeface="Montserrat" pitchFamily="2" charset="0"/>
              </a:rPr>
              <a:t>4” </a:t>
            </a:r>
            <a:r>
              <a:rPr lang="en-US" dirty="0">
                <a:solidFill>
                  <a:srgbClr val="00583D"/>
                </a:solidFill>
                <a:latin typeface="Montserrat" pitchFamily="2" charset="0"/>
              </a:rPr>
              <a:t>[76.2 MM – 102 MM] </a:t>
            </a:r>
            <a:endParaRPr lang="en-US" u="sng" dirty="0">
              <a:solidFill>
                <a:srgbClr val="00583D"/>
              </a:solidFill>
              <a:latin typeface="Montserrat" pitchFamily="2" charset="0"/>
            </a:endParaRPr>
          </a:p>
        </p:txBody>
      </p:sp>
    </p:spTree>
    <p:extLst>
      <p:ext uri="{BB962C8B-B14F-4D97-AF65-F5344CB8AC3E}">
        <p14:creationId xmlns:p14="http://schemas.microsoft.com/office/powerpoint/2010/main" val="32126770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
            <a:ext cx="9144000" cy="1362363"/>
          </a:xfrm>
          <a:prstGeom prst="rect">
            <a:avLst/>
          </a:prstGeom>
        </p:spPr>
      </p:pic>
      <p:sp>
        <p:nvSpPr>
          <p:cNvPr id="2" name="Title 1"/>
          <p:cNvSpPr>
            <a:spLocks noGrp="1"/>
          </p:cNvSpPr>
          <p:nvPr>
            <p:ph type="title"/>
          </p:nvPr>
        </p:nvSpPr>
        <p:spPr>
          <a:xfrm>
            <a:off x="1524000" y="274638"/>
            <a:ext cx="11049000" cy="1143000"/>
          </a:xfrm>
        </p:spPr>
        <p:txBody>
          <a:bodyPr>
            <a:normAutofit/>
          </a:bodyPr>
          <a:lstStyle/>
          <a:p>
            <a:pPr algn="l"/>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ontserrat" pitchFamily="2" charset="0"/>
              </a:rPr>
              <a:t>Acoustical Ratings</a:t>
            </a:r>
          </a:p>
        </p:txBody>
      </p:sp>
      <p:sp>
        <p:nvSpPr>
          <p:cNvPr id="8" name="TextBox 7"/>
          <p:cNvSpPr txBox="1"/>
          <p:nvPr/>
        </p:nvSpPr>
        <p:spPr>
          <a:xfrm>
            <a:off x="5791201" y="1600200"/>
            <a:ext cx="5105399" cy="1949893"/>
          </a:xfrm>
          <a:prstGeom prst="rect">
            <a:avLst/>
          </a:prstGeom>
          <a:noFill/>
        </p:spPr>
        <p:txBody>
          <a:bodyPr wrap="square" rtlCol="0">
            <a:spAutoFit/>
          </a:bodyPr>
          <a:lstStyle/>
          <a:p>
            <a:pPr marL="285750" indent="-285750">
              <a:lnSpc>
                <a:spcPct val="150000"/>
              </a:lnSpc>
              <a:buClr>
                <a:srgbClr val="00583D"/>
              </a:buClr>
              <a:buFont typeface="Wingdings" panose="05000000000000000000" pitchFamily="2" charset="2"/>
              <a:buChar char="Ø"/>
            </a:pPr>
            <a:r>
              <a:rPr lang="en-US" dirty="0">
                <a:solidFill>
                  <a:srgbClr val="00583D"/>
                </a:solidFill>
                <a:latin typeface="Montserrat" pitchFamily="2" charset="0"/>
                <a:cs typeface="Arial" panose="020B0604020202020204" pitchFamily="34" charset="0"/>
              </a:rPr>
              <a:t>Steel frame with steel face has STC ratings ranging from </a:t>
            </a:r>
            <a:r>
              <a:rPr lang="en-US" b="1" dirty="0">
                <a:solidFill>
                  <a:srgbClr val="00583D"/>
                </a:solidFill>
                <a:latin typeface="Montserrat" pitchFamily="2" charset="0"/>
                <a:cs typeface="Arial" panose="020B0604020202020204" pitchFamily="34" charset="0"/>
              </a:rPr>
              <a:t>46 </a:t>
            </a:r>
            <a:r>
              <a:rPr lang="en-US" dirty="0">
                <a:solidFill>
                  <a:srgbClr val="00583D"/>
                </a:solidFill>
                <a:latin typeface="Montserrat" pitchFamily="2" charset="0"/>
                <a:cs typeface="Arial" panose="020B0604020202020204" pitchFamily="34" charset="0"/>
              </a:rPr>
              <a:t>to</a:t>
            </a:r>
            <a:r>
              <a:rPr lang="en-US" b="1" dirty="0">
                <a:solidFill>
                  <a:srgbClr val="00583D"/>
                </a:solidFill>
                <a:latin typeface="Montserrat" pitchFamily="2" charset="0"/>
                <a:cs typeface="Arial" panose="020B0604020202020204" pitchFamily="34" charset="0"/>
              </a:rPr>
              <a:t> 56</a:t>
            </a:r>
            <a:r>
              <a:rPr lang="en-US" dirty="0">
                <a:solidFill>
                  <a:srgbClr val="00583D"/>
                </a:solidFill>
                <a:latin typeface="Montserrat" pitchFamily="2" charset="0"/>
                <a:cs typeface="Arial" panose="020B0604020202020204" pitchFamily="34" charset="0"/>
              </a:rPr>
              <a:t>.</a:t>
            </a:r>
          </a:p>
          <a:p>
            <a:pPr>
              <a:lnSpc>
                <a:spcPct val="150000"/>
              </a:lnSpc>
              <a:buClr>
                <a:srgbClr val="00583D"/>
              </a:buClr>
            </a:pPr>
            <a:endParaRPr lang="en-US" sz="800" dirty="0">
              <a:solidFill>
                <a:srgbClr val="00583D"/>
              </a:solidFill>
              <a:latin typeface="Montserrat" pitchFamily="2" charset="0"/>
              <a:cs typeface="Arial" panose="020B0604020202020204" pitchFamily="34" charset="0"/>
            </a:endParaRPr>
          </a:p>
          <a:p>
            <a:pPr marL="285750" indent="-285750">
              <a:lnSpc>
                <a:spcPct val="150000"/>
              </a:lnSpc>
              <a:buClr>
                <a:srgbClr val="00583D"/>
              </a:buClr>
              <a:buFont typeface="Wingdings" panose="05000000000000000000" pitchFamily="2" charset="2"/>
              <a:buChar char="Ø"/>
            </a:pPr>
            <a:r>
              <a:rPr lang="en-US" dirty="0">
                <a:solidFill>
                  <a:srgbClr val="00583D"/>
                </a:solidFill>
                <a:latin typeface="Montserrat" pitchFamily="2" charset="0"/>
                <a:cs typeface="Arial" panose="020B0604020202020204" pitchFamily="34" charset="0"/>
              </a:rPr>
              <a:t>Steel frame with acoustical face has STC ratings ranging from </a:t>
            </a:r>
            <a:r>
              <a:rPr lang="en-US" b="1" dirty="0">
                <a:solidFill>
                  <a:srgbClr val="00583D"/>
                </a:solidFill>
                <a:latin typeface="Montserrat" pitchFamily="2" charset="0"/>
                <a:cs typeface="Arial" panose="020B0604020202020204" pitchFamily="34" charset="0"/>
              </a:rPr>
              <a:t>43 </a:t>
            </a:r>
            <a:r>
              <a:rPr lang="en-US" dirty="0">
                <a:solidFill>
                  <a:srgbClr val="00583D"/>
                </a:solidFill>
                <a:latin typeface="Montserrat" pitchFamily="2" charset="0"/>
                <a:cs typeface="Arial" panose="020B0604020202020204" pitchFamily="34" charset="0"/>
              </a:rPr>
              <a:t>to </a:t>
            </a:r>
            <a:r>
              <a:rPr lang="en-US" b="1" dirty="0">
                <a:solidFill>
                  <a:srgbClr val="00583D"/>
                </a:solidFill>
                <a:latin typeface="Montserrat" pitchFamily="2" charset="0"/>
                <a:cs typeface="Arial" panose="020B0604020202020204" pitchFamily="34" charset="0"/>
              </a:rPr>
              <a:t>50</a:t>
            </a:r>
            <a:r>
              <a:rPr lang="en-US" dirty="0">
                <a:solidFill>
                  <a:srgbClr val="00583D"/>
                </a:solidFill>
                <a:latin typeface="Montserrat" pitchFamily="2" charset="0"/>
              </a:rPr>
              <a:t>.</a:t>
            </a:r>
            <a:r>
              <a:rPr lang="en-US" b="1" dirty="0">
                <a:solidFill>
                  <a:srgbClr val="00583D"/>
                </a:solidFill>
                <a:latin typeface="Montserrat" pitchFamily="2" charset="0"/>
              </a:rPr>
              <a:t> </a:t>
            </a:r>
          </a:p>
        </p:txBody>
      </p:sp>
      <p:sp>
        <p:nvSpPr>
          <p:cNvPr id="9" name="TextBox 8"/>
          <p:cNvSpPr txBox="1"/>
          <p:nvPr/>
        </p:nvSpPr>
        <p:spPr>
          <a:xfrm>
            <a:off x="5791199" y="4267200"/>
            <a:ext cx="5105399" cy="1949893"/>
          </a:xfrm>
          <a:prstGeom prst="rect">
            <a:avLst/>
          </a:prstGeom>
          <a:noFill/>
        </p:spPr>
        <p:txBody>
          <a:bodyPr wrap="square" rtlCol="0">
            <a:spAutoFit/>
          </a:bodyPr>
          <a:lstStyle/>
          <a:p>
            <a:pPr marL="285750" indent="-285750">
              <a:lnSpc>
                <a:spcPct val="150000"/>
              </a:lnSpc>
              <a:buClr>
                <a:srgbClr val="00583D"/>
              </a:buClr>
              <a:buFont typeface="Wingdings" panose="05000000000000000000" pitchFamily="2" charset="2"/>
              <a:buChar char="Ø"/>
            </a:pPr>
            <a:r>
              <a:rPr lang="en-US" dirty="0">
                <a:solidFill>
                  <a:srgbClr val="00583D"/>
                </a:solidFill>
                <a:latin typeface="Montserrat" pitchFamily="2" charset="0"/>
                <a:cs typeface="Arial" panose="020B0604020202020204" pitchFamily="34" charset="0"/>
              </a:rPr>
              <a:t>Steel frame with steel face has STC ratings ranging from </a:t>
            </a:r>
            <a:r>
              <a:rPr lang="en-US" b="1" dirty="0">
                <a:solidFill>
                  <a:srgbClr val="00583D"/>
                </a:solidFill>
                <a:latin typeface="Montserrat" pitchFamily="2" charset="0"/>
                <a:cs typeface="Arial" panose="020B0604020202020204" pitchFamily="34" charset="0"/>
              </a:rPr>
              <a:t>49 </a:t>
            </a:r>
            <a:r>
              <a:rPr lang="en-US" dirty="0">
                <a:solidFill>
                  <a:srgbClr val="00583D"/>
                </a:solidFill>
                <a:latin typeface="Montserrat" pitchFamily="2" charset="0"/>
                <a:cs typeface="Arial" panose="020B0604020202020204" pitchFamily="34" charset="0"/>
              </a:rPr>
              <a:t>to</a:t>
            </a:r>
            <a:r>
              <a:rPr lang="en-US" b="1" dirty="0">
                <a:solidFill>
                  <a:srgbClr val="00583D"/>
                </a:solidFill>
                <a:latin typeface="Montserrat" pitchFamily="2" charset="0"/>
                <a:cs typeface="Arial" panose="020B0604020202020204" pitchFamily="34" charset="0"/>
              </a:rPr>
              <a:t> 51</a:t>
            </a:r>
            <a:r>
              <a:rPr lang="en-US" dirty="0">
                <a:solidFill>
                  <a:srgbClr val="00583D"/>
                </a:solidFill>
                <a:latin typeface="Montserrat" pitchFamily="2" charset="0"/>
                <a:cs typeface="Arial" panose="020B0604020202020204" pitchFamily="34" charset="0"/>
              </a:rPr>
              <a:t>.</a:t>
            </a:r>
          </a:p>
          <a:p>
            <a:pPr>
              <a:lnSpc>
                <a:spcPct val="150000"/>
              </a:lnSpc>
              <a:buClr>
                <a:srgbClr val="00583D"/>
              </a:buClr>
            </a:pPr>
            <a:endParaRPr lang="en-US" sz="800" dirty="0">
              <a:solidFill>
                <a:srgbClr val="00583D"/>
              </a:solidFill>
              <a:latin typeface="Montserrat" pitchFamily="2" charset="0"/>
              <a:cs typeface="Arial" panose="020B0604020202020204" pitchFamily="34" charset="0"/>
            </a:endParaRPr>
          </a:p>
          <a:p>
            <a:pPr marL="285750" indent="-285750">
              <a:lnSpc>
                <a:spcPct val="150000"/>
              </a:lnSpc>
              <a:buClr>
                <a:srgbClr val="00583D"/>
              </a:buClr>
              <a:buFont typeface="Wingdings" panose="05000000000000000000" pitchFamily="2" charset="2"/>
              <a:buChar char="Ø"/>
            </a:pPr>
            <a:r>
              <a:rPr lang="en-US" dirty="0">
                <a:solidFill>
                  <a:srgbClr val="00583D"/>
                </a:solidFill>
                <a:latin typeface="Montserrat" pitchFamily="2" charset="0"/>
                <a:cs typeface="Arial" panose="020B0604020202020204" pitchFamily="34" charset="0"/>
              </a:rPr>
              <a:t>Steel frame with acoustical face has STC ratings ranging from </a:t>
            </a:r>
            <a:r>
              <a:rPr lang="en-US" b="1" dirty="0">
                <a:solidFill>
                  <a:srgbClr val="00583D"/>
                </a:solidFill>
                <a:latin typeface="Montserrat" pitchFamily="2" charset="0"/>
                <a:cs typeface="Arial" panose="020B0604020202020204" pitchFamily="34" charset="0"/>
              </a:rPr>
              <a:t>42 </a:t>
            </a:r>
            <a:r>
              <a:rPr lang="en-US" dirty="0">
                <a:solidFill>
                  <a:srgbClr val="00583D"/>
                </a:solidFill>
                <a:latin typeface="Montserrat" pitchFamily="2" charset="0"/>
                <a:cs typeface="Arial" panose="020B0604020202020204" pitchFamily="34" charset="0"/>
              </a:rPr>
              <a:t>to</a:t>
            </a:r>
            <a:r>
              <a:rPr lang="en-US" b="1" dirty="0">
                <a:solidFill>
                  <a:srgbClr val="00583D"/>
                </a:solidFill>
                <a:latin typeface="Montserrat" pitchFamily="2" charset="0"/>
                <a:cs typeface="Arial" panose="020B0604020202020204" pitchFamily="34" charset="0"/>
              </a:rPr>
              <a:t> 50</a:t>
            </a:r>
            <a:r>
              <a:rPr lang="en-US" dirty="0">
                <a:solidFill>
                  <a:srgbClr val="00583D"/>
                </a:solidFill>
                <a:latin typeface="Montserrat" pitchFamily="2" charset="0"/>
                <a:cs typeface="Arial" panose="020B0604020202020204" pitchFamily="34" charset="0"/>
              </a:rPr>
              <a:t>. </a:t>
            </a: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5421" r="12430"/>
          <a:stretch/>
        </p:blipFill>
        <p:spPr>
          <a:xfrm>
            <a:off x="1200544" y="1600200"/>
            <a:ext cx="4040878" cy="3733800"/>
          </a:xfrm>
          <a:prstGeom prst="rect">
            <a:avLst/>
          </a:prstGeom>
        </p:spPr>
      </p:pic>
      <p:sp>
        <p:nvSpPr>
          <p:cNvPr id="3" name="TextBox 2">
            <a:extLst>
              <a:ext uri="{FF2B5EF4-FFF2-40B4-BE49-F238E27FC236}">
                <a16:creationId xmlns:a16="http://schemas.microsoft.com/office/drawing/2014/main" id="{49AE5A89-D173-8D02-2FBB-5AFC836FED4D}"/>
              </a:ext>
            </a:extLst>
          </p:cNvPr>
          <p:cNvSpPr txBox="1"/>
          <p:nvPr/>
        </p:nvSpPr>
        <p:spPr>
          <a:xfrm>
            <a:off x="5029200" y="1215798"/>
            <a:ext cx="5523432" cy="369332"/>
          </a:xfrm>
          <a:prstGeom prst="rect">
            <a:avLst/>
          </a:prstGeom>
          <a:noFill/>
        </p:spPr>
        <p:txBody>
          <a:bodyPr wrap="square" rtlCol="0">
            <a:spAutoFit/>
          </a:bodyPr>
          <a:lstStyle/>
          <a:p>
            <a:pPr algn="ctr"/>
            <a:r>
              <a:rPr lang="en-US" b="1" u="sng" dirty="0">
                <a:solidFill>
                  <a:srgbClr val="00583D"/>
                </a:solidFill>
                <a:latin typeface="Montserrat" pitchFamily="2" charset="0"/>
              </a:rPr>
              <a:t>4” </a:t>
            </a:r>
            <a:r>
              <a:rPr lang="en-US" u="sng" dirty="0">
                <a:solidFill>
                  <a:srgbClr val="00583D"/>
                </a:solidFill>
                <a:latin typeface="Montserrat" pitchFamily="2" charset="0"/>
              </a:rPr>
              <a:t>THICK FRAMES</a:t>
            </a:r>
          </a:p>
        </p:txBody>
      </p:sp>
      <p:sp>
        <p:nvSpPr>
          <p:cNvPr id="5" name="TextBox 4">
            <a:extLst>
              <a:ext uri="{FF2B5EF4-FFF2-40B4-BE49-F238E27FC236}">
                <a16:creationId xmlns:a16="http://schemas.microsoft.com/office/drawing/2014/main" id="{C7F04F12-F182-45A2-68F0-4E4B589D897E}"/>
              </a:ext>
            </a:extLst>
          </p:cNvPr>
          <p:cNvSpPr txBox="1"/>
          <p:nvPr/>
        </p:nvSpPr>
        <p:spPr>
          <a:xfrm>
            <a:off x="5144568" y="3868656"/>
            <a:ext cx="5523432" cy="369332"/>
          </a:xfrm>
          <a:prstGeom prst="rect">
            <a:avLst/>
          </a:prstGeom>
          <a:noFill/>
        </p:spPr>
        <p:txBody>
          <a:bodyPr wrap="square" rtlCol="0">
            <a:spAutoFit/>
          </a:bodyPr>
          <a:lstStyle/>
          <a:p>
            <a:pPr algn="ctr"/>
            <a:r>
              <a:rPr lang="en-US" b="1" u="sng" dirty="0">
                <a:solidFill>
                  <a:srgbClr val="00583D"/>
                </a:solidFill>
                <a:latin typeface="Montserrat" pitchFamily="2" charset="0"/>
              </a:rPr>
              <a:t>3” </a:t>
            </a:r>
            <a:r>
              <a:rPr lang="en-US" u="sng" dirty="0">
                <a:solidFill>
                  <a:srgbClr val="00583D"/>
                </a:solidFill>
                <a:latin typeface="Montserrat" pitchFamily="2" charset="0"/>
              </a:rPr>
              <a:t>THICK FRAMES</a:t>
            </a:r>
          </a:p>
        </p:txBody>
      </p:sp>
    </p:spTree>
    <p:extLst>
      <p:ext uri="{BB962C8B-B14F-4D97-AF65-F5344CB8AC3E}">
        <p14:creationId xmlns:p14="http://schemas.microsoft.com/office/powerpoint/2010/main" val="386241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9"/>
                                        </p:tgtEl>
                                      </p:cBhvr>
                                    </p:animEffect>
                                    <p:animScale>
                                      <p:cBhvr>
                                        <p:cTn id="10"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
            <a:ext cx="9144000" cy="1362363"/>
          </a:xfrm>
          <a:prstGeom prst="rect">
            <a:avLst/>
          </a:prstGeom>
        </p:spPr>
      </p:pic>
      <p:sp>
        <p:nvSpPr>
          <p:cNvPr id="4" name="Title 3"/>
          <p:cNvSpPr>
            <a:spLocks noGrp="1"/>
          </p:cNvSpPr>
          <p:nvPr>
            <p:ph type="title"/>
          </p:nvPr>
        </p:nvSpPr>
        <p:spPr>
          <a:xfrm>
            <a:off x="1524000" y="304800"/>
            <a:ext cx="3657601" cy="704850"/>
          </a:xfrm>
        </p:spPr>
        <p:txBody>
          <a:bodyPr>
            <a:noAutofit/>
          </a:bodyPr>
          <a:lstStyle/>
          <a:p>
            <a:r>
              <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ontserrat" pitchFamily="2" charset="0"/>
              </a:rPr>
              <a:t>Support System</a:t>
            </a:r>
            <a:endParaRPr lang="en-US" dirty="0">
              <a:latin typeface="Montserrat" pitchFamily="2" charset="0"/>
            </a:endParaRPr>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705600" y="1337438"/>
            <a:ext cx="2739012" cy="4572000"/>
          </a:xfrm>
        </p:spPr>
      </p:pic>
      <p:sp>
        <p:nvSpPr>
          <p:cNvPr id="9" name="Content Placeholder 2"/>
          <p:cNvSpPr txBox="1">
            <a:spLocks/>
          </p:cNvSpPr>
          <p:nvPr/>
        </p:nvSpPr>
        <p:spPr>
          <a:xfrm>
            <a:off x="2133600" y="1752602"/>
            <a:ext cx="4724400" cy="4038599"/>
          </a:xfrm>
          <a:prstGeom prst="rect">
            <a:avLst/>
          </a:prstGeom>
          <a:ln>
            <a:no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rgbClr val="00583D"/>
              </a:buClr>
              <a:buNone/>
            </a:pPr>
            <a:r>
              <a:rPr lang="en-US" sz="2400" dirty="0">
                <a:solidFill>
                  <a:srgbClr val="00583D"/>
                </a:solidFill>
                <a:latin typeface="Montserrat" pitchFamily="2" charset="0"/>
                <a:cs typeface="Arial" panose="020B0604020202020204" pitchFamily="34" charset="0"/>
              </a:rPr>
              <a:t>Direct Mount </a:t>
            </a:r>
            <a:r>
              <a:rPr lang="en-US" sz="1800" i="1" dirty="0">
                <a:solidFill>
                  <a:srgbClr val="00583D"/>
                </a:solidFill>
                <a:latin typeface="Montserrat" pitchFamily="2" charset="0"/>
                <a:cs typeface="Arial" panose="020B0604020202020204" pitchFamily="34" charset="0"/>
              </a:rPr>
              <a:t>(not shown)</a:t>
            </a:r>
          </a:p>
          <a:p>
            <a:pPr lvl="1">
              <a:lnSpc>
                <a:spcPct val="150000"/>
              </a:lnSpc>
              <a:buClr>
                <a:srgbClr val="00583D"/>
              </a:buClr>
              <a:buFont typeface="Wingdings" panose="05000000000000000000" pitchFamily="2" charset="2"/>
              <a:buChar char="Ø"/>
            </a:pPr>
            <a:r>
              <a:rPr lang="en-US" sz="2000" dirty="0">
                <a:solidFill>
                  <a:srgbClr val="00583D"/>
                </a:solidFill>
                <a:latin typeface="Montserrat" pitchFamily="2" charset="0"/>
                <a:cs typeface="Arial" panose="020B0604020202020204" pitchFamily="34" charset="0"/>
              </a:rPr>
              <a:t>Wood header </a:t>
            </a:r>
          </a:p>
          <a:p>
            <a:pPr lvl="1">
              <a:lnSpc>
                <a:spcPct val="150000"/>
              </a:lnSpc>
              <a:buClr>
                <a:srgbClr val="00583D"/>
              </a:buClr>
              <a:buFont typeface="Wingdings" panose="05000000000000000000" pitchFamily="2" charset="2"/>
              <a:buChar char="Ø"/>
            </a:pPr>
            <a:r>
              <a:rPr lang="en-US" sz="2000" dirty="0">
                <a:solidFill>
                  <a:srgbClr val="00583D"/>
                </a:solidFill>
                <a:latin typeface="Montserrat" pitchFamily="2" charset="0"/>
                <a:cs typeface="Arial" panose="020B0604020202020204" pitchFamily="34" charset="0"/>
              </a:rPr>
              <a:t>Lag screw with flat washer</a:t>
            </a:r>
          </a:p>
          <a:p>
            <a:pPr marL="0" indent="0">
              <a:buClr>
                <a:srgbClr val="00583D"/>
              </a:buClr>
              <a:buNone/>
            </a:pPr>
            <a:endParaRPr lang="en-US" sz="2400" dirty="0">
              <a:solidFill>
                <a:srgbClr val="00583D"/>
              </a:solidFill>
              <a:latin typeface="Montserrat" pitchFamily="2" charset="0"/>
              <a:cs typeface="Arial" panose="020B0604020202020204" pitchFamily="34" charset="0"/>
            </a:endParaRPr>
          </a:p>
          <a:p>
            <a:pPr marL="0" indent="0">
              <a:buClr>
                <a:srgbClr val="00583D"/>
              </a:buClr>
              <a:buNone/>
            </a:pPr>
            <a:r>
              <a:rPr lang="en-US" sz="2400" dirty="0">
                <a:solidFill>
                  <a:srgbClr val="00583D"/>
                </a:solidFill>
                <a:latin typeface="Montserrat" pitchFamily="2" charset="0"/>
                <a:cs typeface="Arial" panose="020B0604020202020204" pitchFamily="34" charset="0"/>
              </a:rPr>
              <a:t>Drop Rod </a:t>
            </a:r>
          </a:p>
          <a:p>
            <a:pPr lvl="1">
              <a:lnSpc>
                <a:spcPct val="150000"/>
              </a:lnSpc>
              <a:buClr>
                <a:srgbClr val="00583D"/>
              </a:buClr>
              <a:buFont typeface="Wingdings" panose="05000000000000000000" pitchFamily="2" charset="2"/>
              <a:buChar char="Ø"/>
            </a:pPr>
            <a:r>
              <a:rPr lang="en-US" sz="2000" dirty="0">
                <a:solidFill>
                  <a:srgbClr val="00583D"/>
                </a:solidFill>
                <a:latin typeface="Montserrat" pitchFamily="2" charset="0"/>
                <a:cs typeface="Arial" panose="020B0604020202020204" pitchFamily="34" charset="0"/>
              </a:rPr>
              <a:t>Structural support </a:t>
            </a:r>
          </a:p>
          <a:p>
            <a:pPr lvl="1">
              <a:lnSpc>
                <a:spcPct val="150000"/>
              </a:lnSpc>
              <a:buClr>
                <a:srgbClr val="00583D"/>
              </a:buClr>
              <a:buFont typeface="Wingdings" panose="05000000000000000000" pitchFamily="2" charset="2"/>
              <a:buChar char="Ø"/>
            </a:pPr>
            <a:r>
              <a:rPr lang="en-US" sz="2000" dirty="0">
                <a:solidFill>
                  <a:srgbClr val="00583D"/>
                </a:solidFill>
                <a:latin typeface="Montserrat" pitchFamily="2" charset="0"/>
                <a:cs typeface="Arial" panose="020B0604020202020204" pitchFamily="34" charset="0"/>
              </a:rPr>
              <a:t>3/8” all  thread hanger rods </a:t>
            </a:r>
          </a:p>
          <a:p>
            <a:pPr lvl="1">
              <a:lnSpc>
                <a:spcPct val="150000"/>
              </a:lnSpc>
              <a:buClr>
                <a:srgbClr val="00583D"/>
              </a:buClr>
              <a:buFont typeface="Wingdings" panose="05000000000000000000" pitchFamily="2" charset="2"/>
              <a:buChar char="Ø"/>
            </a:pPr>
            <a:r>
              <a:rPr lang="en-US" sz="2000" dirty="0">
                <a:solidFill>
                  <a:srgbClr val="00583D"/>
                </a:solidFill>
                <a:latin typeface="Montserrat" pitchFamily="2" charset="0"/>
                <a:cs typeface="Arial" panose="020B0604020202020204" pitchFamily="34" charset="0"/>
              </a:rPr>
              <a:t>Drop rod track bracket </a:t>
            </a:r>
          </a:p>
          <a:p>
            <a:pPr marL="457200" lvl="1" indent="0">
              <a:buClr>
                <a:srgbClr val="00583D"/>
              </a:buClr>
              <a:buNone/>
            </a:pPr>
            <a:endParaRPr lang="en-US" sz="2000" dirty="0">
              <a:solidFill>
                <a:srgbClr val="00583D"/>
              </a:solidFill>
              <a:latin typeface="Montserrat" pitchFamily="2" charset="0"/>
            </a:endParaRPr>
          </a:p>
        </p:txBody>
      </p:sp>
    </p:spTree>
    <p:extLst>
      <p:ext uri="{BB962C8B-B14F-4D97-AF65-F5344CB8AC3E}">
        <p14:creationId xmlns:p14="http://schemas.microsoft.com/office/powerpoint/2010/main" val="33047536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
            <a:ext cx="9144000" cy="1362363"/>
          </a:xfrm>
          <a:prstGeom prst="rect">
            <a:avLst/>
          </a:prstGeom>
        </p:spPr>
      </p:pic>
      <p:sp>
        <p:nvSpPr>
          <p:cNvPr id="2" name="Title 1"/>
          <p:cNvSpPr>
            <a:spLocks noGrp="1"/>
          </p:cNvSpPr>
          <p:nvPr>
            <p:ph type="title"/>
          </p:nvPr>
        </p:nvSpPr>
        <p:spPr>
          <a:xfrm>
            <a:off x="1524000" y="274638"/>
            <a:ext cx="4038600" cy="1143000"/>
          </a:xfrm>
        </p:spPr>
        <p:txBody>
          <a:bodyPr>
            <a:normAutofit/>
          </a:bodyPr>
          <a:lstStyle/>
          <a:p>
            <a:pPr algn="l"/>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ontserrat" pitchFamily="2" charset="0"/>
              </a:rPr>
              <a:t>Top Seals</a:t>
            </a:r>
          </a:p>
        </p:txBody>
      </p:sp>
      <p:pic>
        <p:nvPicPr>
          <p:cNvPr id="5" name="Picture 1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057400" y="2475988"/>
            <a:ext cx="4038600" cy="369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descr="425 HP Track Operable Seal"/>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248400" y="2480224"/>
            <a:ext cx="4038600" cy="3687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a:off x="3886200" y="3200400"/>
            <a:ext cx="1447800" cy="838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153400" y="3390544"/>
            <a:ext cx="1447800" cy="838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2302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
            <a:ext cx="9144000" cy="1362363"/>
          </a:xfrm>
          <a:prstGeom prst="rect">
            <a:avLst/>
          </a:prstGeom>
        </p:spPr>
      </p:pic>
      <p:sp>
        <p:nvSpPr>
          <p:cNvPr id="2" name="Title 1"/>
          <p:cNvSpPr>
            <a:spLocks noGrp="1"/>
          </p:cNvSpPr>
          <p:nvPr>
            <p:ph type="title"/>
          </p:nvPr>
        </p:nvSpPr>
        <p:spPr>
          <a:xfrm>
            <a:off x="1524000" y="274638"/>
            <a:ext cx="11582400" cy="1143000"/>
          </a:xfrm>
        </p:spPr>
        <p:txBody>
          <a:bodyPr>
            <a:normAutofit/>
          </a:bodyPr>
          <a:lstStyle/>
          <a:p>
            <a:pPr algn="l"/>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ontserrat" pitchFamily="2" charset="0"/>
              </a:rPr>
              <a:t>Bottom Seals</a:t>
            </a:r>
          </a:p>
        </p:txBody>
      </p:sp>
      <p:sp>
        <p:nvSpPr>
          <p:cNvPr id="10" name="TextBox 9"/>
          <p:cNvSpPr txBox="1"/>
          <p:nvPr/>
        </p:nvSpPr>
        <p:spPr>
          <a:xfrm>
            <a:off x="1593316" y="2397572"/>
            <a:ext cx="4038600" cy="738664"/>
          </a:xfrm>
          <a:prstGeom prst="rect">
            <a:avLst/>
          </a:prstGeom>
          <a:noFill/>
        </p:spPr>
        <p:txBody>
          <a:bodyPr wrap="square" rtlCol="0">
            <a:spAutoFit/>
          </a:bodyPr>
          <a:lstStyle/>
          <a:p>
            <a:r>
              <a:rPr lang="en-US" sz="1400" dirty="0">
                <a:solidFill>
                  <a:srgbClr val="00583D"/>
                </a:solidFill>
                <a:latin typeface="Montserrat" pitchFamily="2" charset="0"/>
                <a:cs typeface="Arial" panose="020B0604020202020204" pitchFamily="34" charset="0"/>
              </a:rPr>
              <a:t>An edge activated seal using a removable wrench. Seal provides 2”[50.8] of nominal travel. </a:t>
            </a:r>
          </a:p>
        </p:txBody>
      </p:sp>
      <p:sp>
        <p:nvSpPr>
          <p:cNvPr id="11" name="TextBox 10"/>
          <p:cNvSpPr txBox="1"/>
          <p:nvPr/>
        </p:nvSpPr>
        <p:spPr>
          <a:xfrm>
            <a:off x="1600200" y="4061936"/>
            <a:ext cx="4114800" cy="738664"/>
          </a:xfrm>
          <a:prstGeom prst="rect">
            <a:avLst/>
          </a:prstGeom>
          <a:noFill/>
        </p:spPr>
        <p:txBody>
          <a:bodyPr wrap="square" rtlCol="0">
            <a:spAutoFit/>
          </a:bodyPr>
          <a:lstStyle/>
          <a:p>
            <a:r>
              <a:rPr lang="en-US" sz="1400" dirty="0">
                <a:solidFill>
                  <a:srgbClr val="00583D"/>
                </a:solidFill>
                <a:latin typeface="Montserrat" pitchFamily="2" charset="0"/>
                <a:cs typeface="Arial" panose="020B0604020202020204" pitchFamily="34" charset="0"/>
              </a:rPr>
              <a:t>Consists of field adjustable continuous-contact vinyl sweep seals with 2” [50.8] nominal height and ¾ [19] of adjustment.</a:t>
            </a:r>
          </a:p>
        </p:txBody>
      </p:sp>
      <p:sp>
        <p:nvSpPr>
          <p:cNvPr id="12" name="TextBox 11"/>
          <p:cNvSpPr txBox="1"/>
          <p:nvPr/>
        </p:nvSpPr>
        <p:spPr>
          <a:xfrm>
            <a:off x="1593316" y="5751215"/>
            <a:ext cx="4038600" cy="523220"/>
          </a:xfrm>
          <a:prstGeom prst="rect">
            <a:avLst/>
          </a:prstGeom>
          <a:noFill/>
        </p:spPr>
        <p:txBody>
          <a:bodyPr wrap="square" rtlCol="0">
            <a:spAutoFit/>
          </a:bodyPr>
          <a:lstStyle/>
          <a:p>
            <a:r>
              <a:rPr lang="en-US" sz="1400" dirty="0">
                <a:solidFill>
                  <a:srgbClr val="00583D"/>
                </a:solidFill>
                <a:latin typeface="Montserrat" pitchFamily="2" charset="0"/>
                <a:cs typeface="Arial" panose="020B0604020202020204" pitchFamily="34" charset="0"/>
              </a:rPr>
              <a:t>Self-activated seals that provide 2” [50.8] of nominal travel</a:t>
            </a:r>
            <a:r>
              <a:rPr lang="en-US" sz="1400" dirty="0">
                <a:solidFill>
                  <a:srgbClr val="00583D"/>
                </a:solidFill>
                <a:latin typeface="Montserrat" pitchFamily="2" charset="0"/>
              </a:rPr>
              <a:t>.</a:t>
            </a:r>
          </a:p>
        </p:txBody>
      </p:sp>
      <p:pic>
        <p:nvPicPr>
          <p:cNvPr id="13" name="Picture 7"/>
          <p:cNvPicPr>
            <a:picLocks noGrp="1" noChangeAspect="1" noChangeArrowheads="1"/>
          </p:cNvPicPr>
          <p:nvPr>
            <p:ph sz="half" idx="2"/>
          </p:nvPr>
        </p:nvPicPr>
        <p:blipFill>
          <a:blip r:embed="rId4"/>
          <a:srcRect/>
          <a:stretch>
            <a:fillRect/>
          </a:stretch>
        </p:blipFill>
        <p:spPr>
          <a:xfrm>
            <a:off x="6070060" y="1302831"/>
            <a:ext cx="4919980" cy="5213410"/>
          </a:xfrm>
        </p:spPr>
      </p:pic>
      <p:sp>
        <p:nvSpPr>
          <p:cNvPr id="3" name="TextBox 2">
            <a:extLst>
              <a:ext uri="{FF2B5EF4-FFF2-40B4-BE49-F238E27FC236}">
                <a16:creationId xmlns:a16="http://schemas.microsoft.com/office/drawing/2014/main" id="{90D659FB-8286-3976-09BA-AAEF76840220}"/>
              </a:ext>
            </a:extLst>
          </p:cNvPr>
          <p:cNvSpPr txBox="1"/>
          <p:nvPr/>
        </p:nvSpPr>
        <p:spPr>
          <a:xfrm>
            <a:off x="1574800" y="1857474"/>
            <a:ext cx="1923516" cy="461665"/>
          </a:xfrm>
          <a:prstGeom prst="rect">
            <a:avLst/>
          </a:prstGeom>
          <a:noFill/>
        </p:spPr>
        <p:txBody>
          <a:bodyPr wrap="square" rtlCol="0">
            <a:spAutoFit/>
          </a:bodyPr>
          <a:lstStyle/>
          <a:p>
            <a:pPr algn="ctr"/>
            <a:r>
              <a:rPr lang="en-US" sz="2400" dirty="0">
                <a:solidFill>
                  <a:srgbClr val="00583D"/>
                </a:solidFill>
                <a:latin typeface="Montserrat" pitchFamily="2" charset="0"/>
              </a:rPr>
              <a:t>OPERABLE</a:t>
            </a:r>
            <a:endParaRPr lang="en-US" sz="2400" u="sng" dirty="0">
              <a:solidFill>
                <a:srgbClr val="00583D"/>
              </a:solidFill>
              <a:latin typeface="Montserrat" pitchFamily="2" charset="0"/>
            </a:endParaRPr>
          </a:p>
        </p:txBody>
      </p:sp>
      <p:sp>
        <p:nvSpPr>
          <p:cNvPr id="4" name="TextBox 3">
            <a:extLst>
              <a:ext uri="{FF2B5EF4-FFF2-40B4-BE49-F238E27FC236}">
                <a16:creationId xmlns:a16="http://schemas.microsoft.com/office/drawing/2014/main" id="{F4EC725C-2A2F-2271-FEE2-5A83A39B45B8}"/>
              </a:ext>
            </a:extLst>
          </p:cNvPr>
          <p:cNvSpPr txBox="1"/>
          <p:nvPr/>
        </p:nvSpPr>
        <p:spPr>
          <a:xfrm>
            <a:off x="1286142" y="3602504"/>
            <a:ext cx="2819400" cy="461665"/>
          </a:xfrm>
          <a:prstGeom prst="rect">
            <a:avLst/>
          </a:prstGeom>
          <a:noFill/>
        </p:spPr>
        <p:txBody>
          <a:bodyPr wrap="square" rtlCol="0">
            <a:spAutoFit/>
          </a:bodyPr>
          <a:lstStyle/>
          <a:p>
            <a:pPr algn="ctr"/>
            <a:r>
              <a:rPr lang="en-US" sz="2400" dirty="0">
                <a:solidFill>
                  <a:srgbClr val="00583D"/>
                </a:solidFill>
                <a:latin typeface="Montserrat" pitchFamily="2" charset="0"/>
              </a:rPr>
              <a:t>ADJUSTABLE</a:t>
            </a:r>
            <a:endParaRPr lang="en-US" sz="2400" u="sng" dirty="0">
              <a:solidFill>
                <a:srgbClr val="00583D"/>
              </a:solidFill>
              <a:latin typeface="Montserrat" pitchFamily="2" charset="0"/>
            </a:endParaRPr>
          </a:p>
        </p:txBody>
      </p:sp>
      <p:sp>
        <p:nvSpPr>
          <p:cNvPr id="6" name="TextBox 5">
            <a:extLst>
              <a:ext uri="{FF2B5EF4-FFF2-40B4-BE49-F238E27FC236}">
                <a16:creationId xmlns:a16="http://schemas.microsoft.com/office/drawing/2014/main" id="{6A17A153-4741-BC8E-CCF9-359C070264B2}"/>
              </a:ext>
            </a:extLst>
          </p:cNvPr>
          <p:cNvSpPr txBox="1"/>
          <p:nvPr/>
        </p:nvSpPr>
        <p:spPr>
          <a:xfrm>
            <a:off x="1574800" y="5264635"/>
            <a:ext cx="2075916" cy="461665"/>
          </a:xfrm>
          <a:prstGeom prst="rect">
            <a:avLst/>
          </a:prstGeom>
          <a:noFill/>
        </p:spPr>
        <p:txBody>
          <a:bodyPr wrap="square" rtlCol="0">
            <a:spAutoFit/>
          </a:bodyPr>
          <a:lstStyle/>
          <a:p>
            <a:pPr algn="ctr"/>
            <a:r>
              <a:rPr lang="en-US" sz="2400" dirty="0">
                <a:solidFill>
                  <a:srgbClr val="00583D"/>
                </a:solidFill>
                <a:latin typeface="Montserrat" pitchFamily="2" charset="0"/>
              </a:rPr>
              <a:t>AUTOMATIC</a:t>
            </a:r>
            <a:endParaRPr lang="en-US" sz="2400" u="sng" dirty="0">
              <a:solidFill>
                <a:srgbClr val="00583D"/>
              </a:solidFill>
              <a:latin typeface="Montserrat" pitchFamily="2" charset="0"/>
            </a:endParaRPr>
          </a:p>
        </p:txBody>
      </p:sp>
    </p:spTree>
    <p:extLst>
      <p:ext uri="{BB962C8B-B14F-4D97-AF65-F5344CB8AC3E}">
        <p14:creationId xmlns:p14="http://schemas.microsoft.com/office/powerpoint/2010/main" val="150342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1000"/>
                                        <p:tgtEl>
                                          <p:spTgt spid="1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977995"/>
            <a:ext cx="2855098" cy="2362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
            <a:ext cx="9144000" cy="1362363"/>
          </a:xfrm>
          <a:prstGeom prst="rect">
            <a:avLst/>
          </a:prstGeom>
        </p:spPr>
      </p:pic>
      <p:pic>
        <p:nvPicPr>
          <p:cNvPr id="4"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3072" y="2977994"/>
            <a:ext cx="2714528" cy="2283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5760" y="3131187"/>
            <a:ext cx="2749841" cy="2209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1524000" y="618837"/>
            <a:ext cx="5105400" cy="752763"/>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ontserrat" pitchFamily="2" charset="0"/>
              </a:rPr>
              <a:t>Initial Closures</a:t>
            </a:r>
          </a:p>
        </p:txBody>
      </p:sp>
      <p:sp>
        <p:nvSpPr>
          <p:cNvPr id="10" name="TextBox 9">
            <a:extLst>
              <a:ext uri="{FF2B5EF4-FFF2-40B4-BE49-F238E27FC236}">
                <a16:creationId xmlns:a16="http://schemas.microsoft.com/office/drawing/2014/main" id="{21E4DC5F-53A5-C176-E842-A0C364087F22}"/>
              </a:ext>
            </a:extLst>
          </p:cNvPr>
          <p:cNvSpPr txBox="1"/>
          <p:nvPr/>
        </p:nvSpPr>
        <p:spPr>
          <a:xfrm>
            <a:off x="1524000" y="2209801"/>
            <a:ext cx="2075916" cy="369332"/>
          </a:xfrm>
          <a:prstGeom prst="rect">
            <a:avLst/>
          </a:prstGeom>
          <a:noFill/>
        </p:spPr>
        <p:txBody>
          <a:bodyPr wrap="square" rtlCol="0">
            <a:spAutoFit/>
          </a:bodyPr>
          <a:lstStyle/>
          <a:p>
            <a:pPr algn="ctr"/>
            <a:r>
              <a:rPr lang="en-US" dirty="0">
                <a:solidFill>
                  <a:srgbClr val="00583D"/>
                </a:solidFill>
                <a:latin typeface="Montserrat" pitchFamily="2" charset="0"/>
              </a:rPr>
              <a:t>BULB SEAL</a:t>
            </a:r>
            <a:endParaRPr lang="en-US" u="sng" dirty="0">
              <a:solidFill>
                <a:srgbClr val="00583D"/>
              </a:solidFill>
              <a:latin typeface="Montserrat" pitchFamily="2" charset="0"/>
            </a:endParaRPr>
          </a:p>
        </p:txBody>
      </p:sp>
      <p:sp>
        <p:nvSpPr>
          <p:cNvPr id="11" name="TextBox 10">
            <a:extLst>
              <a:ext uri="{FF2B5EF4-FFF2-40B4-BE49-F238E27FC236}">
                <a16:creationId xmlns:a16="http://schemas.microsoft.com/office/drawing/2014/main" id="{2E89FFB6-237F-BDF9-B5C4-5928B4E8511A}"/>
              </a:ext>
            </a:extLst>
          </p:cNvPr>
          <p:cNvSpPr txBox="1"/>
          <p:nvPr/>
        </p:nvSpPr>
        <p:spPr>
          <a:xfrm>
            <a:off x="4731406" y="2209801"/>
            <a:ext cx="2075916" cy="646331"/>
          </a:xfrm>
          <a:prstGeom prst="rect">
            <a:avLst/>
          </a:prstGeom>
          <a:noFill/>
        </p:spPr>
        <p:txBody>
          <a:bodyPr wrap="square" rtlCol="0">
            <a:spAutoFit/>
          </a:bodyPr>
          <a:lstStyle/>
          <a:p>
            <a:pPr algn="ctr"/>
            <a:r>
              <a:rPr lang="en-US" dirty="0">
                <a:solidFill>
                  <a:srgbClr val="00583D"/>
                </a:solidFill>
                <a:latin typeface="Montserrat" pitchFamily="2" charset="0"/>
              </a:rPr>
              <a:t>FIXED STARTER JAMB</a:t>
            </a:r>
            <a:endParaRPr lang="en-US" u="sng" dirty="0">
              <a:solidFill>
                <a:srgbClr val="00583D"/>
              </a:solidFill>
              <a:latin typeface="Montserrat" pitchFamily="2" charset="0"/>
            </a:endParaRPr>
          </a:p>
        </p:txBody>
      </p:sp>
      <p:sp>
        <p:nvSpPr>
          <p:cNvPr id="12" name="TextBox 11">
            <a:extLst>
              <a:ext uri="{FF2B5EF4-FFF2-40B4-BE49-F238E27FC236}">
                <a16:creationId xmlns:a16="http://schemas.microsoft.com/office/drawing/2014/main" id="{3903AC89-9A13-DA4D-A064-C19B7747B512}"/>
              </a:ext>
            </a:extLst>
          </p:cNvPr>
          <p:cNvSpPr txBox="1"/>
          <p:nvPr/>
        </p:nvSpPr>
        <p:spPr>
          <a:xfrm>
            <a:off x="7926112" y="2209800"/>
            <a:ext cx="2075916" cy="646331"/>
          </a:xfrm>
          <a:prstGeom prst="rect">
            <a:avLst/>
          </a:prstGeom>
          <a:noFill/>
        </p:spPr>
        <p:txBody>
          <a:bodyPr wrap="square" rtlCol="0">
            <a:spAutoFit/>
          </a:bodyPr>
          <a:lstStyle/>
          <a:p>
            <a:pPr algn="ctr"/>
            <a:r>
              <a:rPr lang="en-US" dirty="0">
                <a:solidFill>
                  <a:srgbClr val="00583D"/>
                </a:solidFill>
                <a:latin typeface="Montserrat" pitchFamily="2" charset="0"/>
              </a:rPr>
              <a:t>ADJUSTABLE  STARTER JAMB</a:t>
            </a:r>
            <a:endParaRPr lang="en-US" u="sng" dirty="0">
              <a:solidFill>
                <a:srgbClr val="00583D"/>
              </a:solidFill>
              <a:latin typeface="Montserrat" pitchFamily="2" charset="0"/>
            </a:endParaRPr>
          </a:p>
        </p:txBody>
      </p:sp>
    </p:spTree>
    <p:extLst>
      <p:ext uri="{BB962C8B-B14F-4D97-AF65-F5344CB8AC3E}">
        <p14:creationId xmlns:p14="http://schemas.microsoft.com/office/powerpoint/2010/main" val="38854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
            <a:ext cx="9144000" cy="1362363"/>
          </a:xfrm>
          <a:prstGeom prst="rect">
            <a:avLst/>
          </a:prstGeom>
        </p:spPr>
      </p:pic>
      <p:sp>
        <p:nvSpPr>
          <p:cNvPr id="3" name="Title 1"/>
          <p:cNvSpPr txBox="1">
            <a:spLocks/>
          </p:cNvSpPr>
          <p:nvPr/>
        </p:nvSpPr>
        <p:spPr>
          <a:xfrm>
            <a:off x="1524000" y="504372"/>
            <a:ext cx="5105400" cy="752763"/>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ontserrat" pitchFamily="2" charset="0"/>
              </a:rPr>
              <a:t>Final Closures</a:t>
            </a:r>
          </a:p>
        </p:txBody>
      </p:sp>
      <p:pic>
        <p:nvPicPr>
          <p:cNvPr id="4" name="Picture 11" descr="Expander Clos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064" y="1362364"/>
            <a:ext cx="5797625" cy="221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Hinged Panel Clos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9986" y="3810000"/>
            <a:ext cx="5699414" cy="2704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3CDB3824-887B-0C22-F79E-87A1BD1B35D6}"/>
              </a:ext>
            </a:extLst>
          </p:cNvPr>
          <p:cNvSpPr txBox="1"/>
          <p:nvPr/>
        </p:nvSpPr>
        <p:spPr>
          <a:xfrm>
            <a:off x="1435101" y="2287217"/>
            <a:ext cx="2679699" cy="369332"/>
          </a:xfrm>
          <a:prstGeom prst="rect">
            <a:avLst/>
          </a:prstGeom>
          <a:noFill/>
        </p:spPr>
        <p:txBody>
          <a:bodyPr wrap="square" rtlCol="0">
            <a:spAutoFit/>
          </a:bodyPr>
          <a:lstStyle/>
          <a:p>
            <a:pPr algn="ctr"/>
            <a:r>
              <a:rPr lang="en-US" dirty="0">
                <a:solidFill>
                  <a:srgbClr val="00583D"/>
                </a:solidFill>
                <a:latin typeface="Montserrat" pitchFamily="2" charset="0"/>
              </a:rPr>
              <a:t>EXPANDER PANEL</a:t>
            </a:r>
            <a:endParaRPr lang="en-US" u="sng" dirty="0">
              <a:solidFill>
                <a:srgbClr val="00583D"/>
              </a:solidFill>
              <a:latin typeface="Montserrat" pitchFamily="2" charset="0"/>
            </a:endParaRPr>
          </a:p>
        </p:txBody>
      </p:sp>
      <p:sp>
        <p:nvSpPr>
          <p:cNvPr id="9" name="TextBox 8">
            <a:extLst>
              <a:ext uri="{FF2B5EF4-FFF2-40B4-BE49-F238E27FC236}">
                <a16:creationId xmlns:a16="http://schemas.microsoft.com/office/drawing/2014/main" id="{676EA7E1-B8F8-1E4C-242B-952411C713E5}"/>
              </a:ext>
            </a:extLst>
          </p:cNvPr>
          <p:cNvSpPr txBox="1"/>
          <p:nvPr/>
        </p:nvSpPr>
        <p:spPr>
          <a:xfrm>
            <a:off x="1435101" y="4800600"/>
            <a:ext cx="2679700" cy="369332"/>
          </a:xfrm>
          <a:prstGeom prst="rect">
            <a:avLst/>
          </a:prstGeom>
          <a:noFill/>
        </p:spPr>
        <p:txBody>
          <a:bodyPr wrap="square" rtlCol="0">
            <a:spAutoFit/>
          </a:bodyPr>
          <a:lstStyle/>
          <a:p>
            <a:pPr algn="ctr"/>
            <a:r>
              <a:rPr lang="en-US" dirty="0">
                <a:solidFill>
                  <a:srgbClr val="00583D"/>
                </a:solidFill>
                <a:latin typeface="Montserrat" pitchFamily="2" charset="0"/>
              </a:rPr>
              <a:t>HINGED PANEL</a:t>
            </a:r>
            <a:endParaRPr lang="en-US" u="sng" dirty="0">
              <a:solidFill>
                <a:srgbClr val="00583D"/>
              </a:solidFill>
              <a:latin typeface="Montserrat" pitchFamily="2" charset="0"/>
            </a:endParaRPr>
          </a:p>
        </p:txBody>
      </p:sp>
    </p:spTree>
    <p:extLst>
      <p:ext uri="{BB962C8B-B14F-4D97-AF65-F5344CB8AC3E}">
        <p14:creationId xmlns:p14="http://schemas.microsoft.com/office/powerpoint/2010/main" val="304016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
            <a:ext cx="9144000" cy="1362363"/>
          </a:xfrm>
          <a:prstGeom prst="rect">
            <a:avLst/>
          </a:prstGeom>
        </p:spPr>
      </p:pic>
      <p:sp>
        <p:nvSpPr>
          <p:cNvPr id="2" name="Title 1"/>
          <p:cNvSpPr>
            <a:spLocks noGrp="1"/>
          </p:cNvSpPr>
          <p:nvPr>
            <p:ph type="title"/>
          </p:nvPr>
        </p:nvSpPr>
        <p:spPr>
          <a:xfrm>
            <a:off x="1524000" y="274638"/>
            <a:ext cx="3962400" cy="1143000"/>
          </a:xfrm>
        </p:spPr>
        <p:txBody>
          <a:bodyPr>
            <a:noAutofit/>
          </a:bodyPr>
          <a:lstStyle/>
          <a:p>
            <a:pPr algn="l"/>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ontserrat" pitchFamily="2" charset="0"/>
              </a:rPr>
              <a:t>Pocket Doors</a:t>
            </a:r>
          </a:p>
        </p:txBody>
      </p:sp>
      <p:pic>
        <p:nvPicPr>
          <p:cNvPr id="9" name="Content Placeholder 8">
            <a:extLst>
              <a:ext uri="{FF2B5EF4-FFF2-40B4-BE49-F238E27FC236}">
                <a16:creationId xmlns:a16="http://schemas.microsoft.com/office/drawing/2014/main" id="{248C7DD1-E474-0F9E-63FA-2F7D5F2107AA}"/>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rcRect t="6161"/>
          <a:stretch/>
        </p:blipFill>
        <p:spPr>
          <a:xfrm>
            <a:off x="7725608" y="1557442"/>
            <a:ext cx="2866192" cy="4783446"/>
          </a:xfrm>
        </p:spPr>
      </p:pic>
      <p:pic>
        <p:nvPicPr>
          <p:cNvPr id="4" name="Picture 3" descr="A room with tables and chairs&#10;&#10;AI-generated content may be incorrect.">
            <a:extLst>
              <a:ext uri="{FF2B5EF4-FFF2-40B4-BE49-F238E27FC236}">
                <a16:creationId xmlns:a16="http://schemas.microsoft.com/office/drawing/2014/main" id="{C00DCCFB-2E98-A023-A644-688418926AF3}"/>
              </a:ext>
            </a:extLst>
          </p:cNvPr>
          <p:cNvPicPr>
            <a:picLocks noChangeAspect="1"/>
          </p:cNvPicPr>
          <p:nvPr/>
        </p:nvPicPr>
        <p:blipFill>
          <a:blip r:embed="rId5" cstate="print">
            <a:extLst>
              <a:ext uri="{28A0092B-C50C-407E-A947-70E740481C1C}">
                <a14:useLocalDpi xmlns:a14="http://schemas.microsoft.com/office/drawing/2010/main" val="0"/>
              </a:ext>
            </a:extLst>
          </a:blip>
          <a:srcRect l="29108" t="26897" r="32422" b="29205"/>
          <a:stretch>
            <a:fillRect/>
          </a:stretch>
        </p:blipFill>
        <p:spPr>
          <a:xfrm>
            <a:off x="933087" y="1692275"/>
            <a:ext cx="6109606" cy="4648613"/>
          </a:xfrm>
          <a:prstGeom prst="rect">
            <a:avLst/>
          </a:prstGeom>
          <a:ln>
            <a:solidFill>
              <a:schemeClr val="bg1">
                <a:lumMod val="75000"/>
              </a:schemeClr>
            </a:solidFill>
          </a:ln>
        </p:spPr>
      </p:pic>
    </p:spTree>
    <p:extLst>
      <p:ext uri="{BB962C8B-B14F-4D97-AF65-F5344CB8AC3E}">
        <p14:creationId xmlns:p14="http://schemas.microsoft.com/office/powerpoint/2010/main" val="22033584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
            <a:ext cx="9144000" cy="1362363"/>
          </a:xfrm>
          <a:prstGeom prst="rect">
            <a:avLst/>
          </a:prstGeom>
        </p:spPr>
      </p:pic>
      <p:sp>
        <p:nvSpPr>
          <p:cNvPr id="3" name="Title 1"/>
          <p:cNvSpPr txBox="1">
            <a:spLocks/>
          </p:cNvSpPr>
          <p:nvPr/>
        </p:nvSpPr>
        <p:spPr>
          <a:xfrm>
            <a:off x="1538591" y="616174"/>
            <a:ext cx="3962400" cy="8683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ontserrat" pitchFamily="2" charset="0"/>
              </a:rPr>
              <a:t>Finish Materials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2131443"/>
            <a:ext cx="2743200" cy="182858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2135758"/>
            <a:ext cx="2743200" cy="1826431"/>
          </a:xfrm>
          <a:prstGeom prst="rect">
            <a:avLst/>
          </a:prstGeom>
        </p:spPr>
      </p:pic>
      <p:pic>
        <p:nvPicPr>
          <p:cNvPr id="2457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758" b="4758"/>
          <a:stretch/>
        </p:blipFill>
        <p:spPr bwMode="auto">
          <a:xfrm>
            <a:off x="7620000" y="2133600"/>
            <a:ext cx="2743200" cy="1828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6600" y="4461344"/>
            <a:ext cx="2743200" cy="1828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1"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84096" y="4461174"/>
            <a:ext cx="2748397"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371487" y="1612537"/>
            <a:ext cx="1923925" cy="400110"/>
          </a:xfrm>
          <a:prstGeom prst="rect">
            <a:avLst/>
          </a:prstGeom>
          <a:noFill/>
        </p:spPr>
        <p:txBody>
          <a:bodyPr wrap="none" rtlCol="0">
            <a:spAutoFit/>
          </a:bodyPr>
          <a:lstStyle/>
          <a:p>
            <a:r>
              <a:rPr lang="en-US" sz="2000" dirty="0">
                <a:solidFill>
                  <a:srgbClr val="00583D"/>
                </a:solidFill>
                <a:latin typeface="Montserrat" pitchFamily="2" charset="0"/>
              </a:rPr>
              <a:t>Wood Veneer</a:t>
            </a:r>
          </a:p>
        </p:txBody>
      </p:sp>
      <p:sp>
        <p:nvSpPr>
          <p:cNvPr id="12" name="TextBox 11"/>
          <p:cNvSpPr txBox="1"/>
          <p:nvPr/>
        </p:nvSpPr>
        <p:spPr>
          <a:xfrm>
            <a:off x="5418571" y="1610379"/>
            <a:ext cx="1518364" cy="400110"/>
          </a:xfrm>
          <a:prstGeom prst="rect">
            <a:avLst/>
          </a:prstGeom>
          <a:noFill/>
        </p:spPr>
        <p:txBody>
          <a:bodyPr wrap="none" rtlCol="0">
            <a:spAutoFit/>
          </a:bodyPr>
          <a:lstStyle/>
          <a:p>
            <a:r>
              <a:rPr lang="en-US" sz="2000" dirty="0">
                <a:solidFill>
                  <a:srgbClr val="00583D"/>
                </a:solidFill>
                <a:latin typeface="Montserrat" pitchFamily="2" charset="0"/>
              </a:rPr>
              <a:t>LCS Board</a:t>
            </a:r>
          </a:p>
        </p:txBody>
      </p:sp>
      <p:sp>
        <p:nvSpPr>
          <p:cNvPr id="13" name="TextBox 12"/>
          <p:cNvSpPr txBox="1"/>
          <p:nvPr/>
        </p:nvSpPr>
        <p:spPr>
          <a:xfrm>
            <a:off x="8634772" y="1612537"/>
            <a:ext cx="808235" cy="400110"/>
          </a:xfrm>
          <a:prstGeom prst="rect">
            <a:avLst/>
          </a:prstGeom>
          <a:noFill/>
        </p:spPr>
        <p:txBody>
          <a:bodyPr wrap="none" rtlCol="0">
            <a:spAutoFit/>
          </a:bodyPr>
          <a:lstStyle/>
          <a:p>
            <a:r>
              <a:rPr lang="en-US" sz="2000" dirty="0">
                <a:solidFill>
                  <a:srgbClr val="00583D"/>
                </a:solidFill>
                <a:latin typeface="Montserrat" pitchFamily="2" charset="0"/>
              </a:rPr>
              <a:t>Vinyl</a:t>
            </a:r>
          </a:p>
        </p:txBody>
      </p:sp>
      <p:sp>
        <p:nvSpPr>
          <p:cNvPr id="14" name="TextBox 13"/>
          <p:cNvSpPr txBox="1"/>
          <p:nvPr/>
        </p:nvSpPr>
        <p:spPr>
          <a:xfrm>
            <a:off x="4201604" y="4095690"/>
            <a:ext cx="979755" cy="400110"/>
          </a:xfrm>
          <a:prstGeom prst="rect">
            <a:avLst/>
          </a:prstGeom>
          <a:noFill/>
        </p:spPr>
        <p:txBody>
          <a:bodyPr wrap="none" rtlCol="0">
            <a:spAutoFit/>
          </a:bodyPr>
          <a:lstStyle/>
          <a:p>
            <a:r>
              <a:rPr lang="en-US" sz="2000" dirty="0">
                <a:solidFill>
                  <a:srgbClr val="00583D"/>
                </a:solidFill>
                <a:latin typeface="Montserrat" pitchFamily="2" charset="0"/>
              </a:rPr>
              <a:t>Fabric</a:t>
            </a:r>
          </a:p>
        </p:txBody>
      </p:sp>
      <p:sp>
        <p:nvSpPr>
          <p:cNvPr id="15" name="TextBox 14"/>
          <p:cNvSpPr txBox="1"/>
          <p:nvPr/>
        </p:nvSpPr>
        <p:spPr>
          <a:xfrm>
            <a:off x="7068350" y="4095520"/>
            <a:ext cx="1051891" cy="400110"/>
          </a:xfrm>
          <a:prstGeom prst="rect">
            <a:avLst/>
          </a:prstGeom>
          <a:noFill/>
        </p:spPr>
        <p:txBody>
          <a:bodyPr wrap="none" rtlCol="0">
            <a:spAutoFit/>
          </a:bodyPr>
          <a:lstStyle/>
          <a:p>
            <a:r>
              <a:rPr lang="en-US" sz="2000" dirty="0">
                <a:solidFill>
                  <a:srgbClr val="00583D"/>
                </a:solidFill>
                <a:latin typeface="Montserrat" pitchFamily="2" charset="0"/>
              </a:rPr>
              <a:t>Carpet</a:t>
            </a:r>
          </a:p>
        </p:txBody>
      </p:sp>
    </p:spTree>
    <p:extLst>
      <p:ext uri="{BB962C8B-B14F-4D97-AF65-F5344CB8AC3E}">
        <p14:creationId xmlns:p14="http://schemas.microsoft.com/office/powerpoint/2010/main" val="40903960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
            <a:ext cx="9144000" cy="1362363"/>
          </a:xfrm>
          <a:prstGeom prst="rect">
            <a:avLst/>
          </a:prstGeom>
        </p:spPr>
      </p:pic>
      <p:sp>
        <p:nvSpPr>
          <p:cNvPr id="6" name="TextBox 5"/>
          <p:cNvSpPr txBox="1"/>
          <p:nvPr/>
        </p:nvSpPr>
        <p:spPr>
          <a:xfrm>
            <a:off x="1447800" y="1752601"/>
            <a:ext cx="9144000" cy="2810256"/>
          </a:xfrm>
          <a:prstGeom prst="rect">
            <a:avLst/>
          </a:prstGeom>
          <a:noFill/>
        </p:spPr>
        <p:txBody>
          <a:bodyPr wrap="square" rtlCol="0">
            <a:spAutoFit/>
          </a:bodyPr>
          <a:lstStyle/>
          <a:p>
            <a:pPr>
              <a:lnSpc>
                <a:spcPct val="150000"/>
              </a:lnSpc>
            </a:pPr>
            <a:r>
              <a:rPr lang="en-US" altLang="en-US" sz="2000" dirty="0">
                <a:solidFill>
                  <a:srgbClr val="00583D"/>
                </a:solidFill>
                <a:latin typeface="Montserrat" pitchFamily="2" charset="0"/>
                <a:cs typeface="Arial" panose="020B0604020202020204" pitchFamily="34" charset="0"/>
              </a:rPr>
              <a:t>N.R.C. – </a:t>
            </a:r>
            <a:r>
              <a:rPr lang="en-US" altLang="en-US" sz="2000" i="1" u="sng" dirty="0">
                <a:solidFill>
                  <a:srgbClr val="00583D"/>
                </a:solidFill>
                <a:latin typeface="Montserrat" pitchFamily="2" charset="0"/>
                <a:cs typeface="Arial" panose="020B0604020202020204" pitchFamily="34" charset="0"/>
              </a:rPr>
              <a:t>Noise Reduction Coefficient</a:t>
            </a:r>
            <a:r>
              <a:rPr lang="en-US" altLang="en-US" sz="2000" dirty="0">
                <a:solidFill>
                  <a:srgbClr val="00583D"/>
                </a:solidFill>
                <a:latin typeface="Montserrat" pitchFamily="2" charset="0"/>
                <a:cs typeface="Arial" panose="020B0604020202020204" pitchFamily="34" charset="0"/>
              </a:rPr>
              <a:t>. </a:t>
            </a:r>
          </a:p>
          <a:p>
            <a:pPr>
              <a:lnSpc>
                <a:spcPct val="150000"/>
              </a:lnSpc>
            </a:pPr>
            <a:endParaRPr lang="en-US" altLang="en-US" sz="2000" dirty="0">
              <a:solidFill>
                <a:srgbClr val="00583D"/>
              </a:solidFill>
              <a:latin typeface="Montserrat" pitchFamily="2" charset="0"/>
              <a:cs typeface="Arial" panose="020B0604020202020204" pitchFamily="34" charset="0"/>
            </a:endParaRPr>
          </a:p>
          <a:p>
            <a:pPr>
              <a:lnSpc>
                <a:spcPct val="150000"/>
              </a:lnSpc>
            </a:pPr>
            <a:r>
              <a:rPr lang="en-US" altLang="en-US" sz="2000" dirty="0">
                <a:solidFill>
                  <a:srgbClr val="00583D"/>
                </a:solidFill>
                <a:latin typeface="Montserrat" pitchFamily="2" charset="0"/>
                <a:cs typeface="Arial" panose="020B0604020202020204" pitchFamily="34" charset="0"/>
              </a:rPr>
              <a:t>Arithmetic average of the sound absorption coefficients in the octave bands centered at 250 Hz, 500 Hz, 1000 Hz, and 2000 Hz.  (Refer to ASTM C 423. The “Standard Test Method for Sound Absorption and Sound Absorption Coefficients by the Reverberation Room Method”.)</a:t>
            </a:r>
          </a:p>
        </p:txBody>
      </p:sp>
      <p:sp>
        <p:nvSpPr>
          <p:cNvPr id="4" name="Title 1">
            <a:extLst>
              <a:ext uri="{FF2B5EF4-FFF2-40B4-BE49-F238E27FC236}">
                <a16:creationId xmlns:a16="http://schemas.microsoft.com/office/drawing/2014/main" id="{BB1B20C0-8262-3844-602C-5E80A6EF0020}"/>
              </a:ext>
            </a:extLst>
          </p:cNvPr>
          <p:cNvSpPr txBox="1">
            <a:spLocks/>
          </p:cNvSpPr>
          <p:nvPr/>
        </p:nvSpPr>
        <p:spPr>
          <a:xfrm>
            <a:off x="1538591" y="616174"/>
            <a:ext cx="3962400" cy="8683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ontserrat" pitchFamily="2" charset="0"/>
              </a:rPr>
              <a:t>Finish Materials</a:t>
            </a:r>
          </a:p>
        </p:txBody>
      </p:sp>
      <p:pic>
        <p:nvPicPr>
          <p:cNvPr id="3" name="Picture 6" descr="Image result for speaker png">
            <a:extLst>
              <a:ext uri="{FF2B5EF4-FFF2-40B4-BE49-F238E27FC236}">
                <a16:creationId xmlns:a16="http://schemas.microsoft.com/office/drawing/2014/main" id="{4AA8C1D1-F212-19EA-C113-142B5DBFBB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558827" y="312739"/>
            <a:ext cx="1261573" cy="1318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785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
            <a:ext cx="9144000" cy="1362363"/>
          </a:xfrm>
          <a:prstGeom prst="rect">
            <a:avLst/>
          </a:prstGeom>
        </p:spPr>
      </p:pic>
      <p:sp>
        <p:nvSpPr>
          <p:cNvPr id="2" name="Title 1"/>
          <p:cNvSpPr>
            <a:spLocks noGrp="1"/>
          </p:cNvSpPr>
          <p:nvPr>
            <p:ph type="title"/>
          </p:nvPr>
        </p:nvSpPr>
        <p:spPr>
          <a:xfrm>
            <a:off x="1524000" y="274638"/>
            <a:ext cx="9906000" cy="1143000"/>
          </a:xfrm>
        </p:spPr>
        <p:txBody>
          <a:bodyPr>
            <a:normAutofit/>
          </a:bodyPr>
          <a:lstStyle/>
          <a:p>
            <a:pPr algn="l"/>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ontserrat" pitchFamily="2" charset="0"/>
              </a:rPr>
              <a:t>Course Objectives</a:t>
            </a:r>
            <a:endParaRPr lang="en-US" sz="2000" dirty="0">
              <a:latin typeface="Montserrat" pitchFamily="2" charset="0"/>
            </a:endParaRPr>
          </a:p>
        </p:txBody>
      </p:sp>
      <p:sp>
        <p:nvSpPr>
          <p:cNvPr id="3" name="Content Placeholder 2"/>
          <p:cNvSpPr>
            <a:spLocks noGrp="1"/>
          </p:cNvSpPr>
          <p:nvPr>
            <p:ph idx="1"/>
          </p:nvPr>
        </p:nvSpPr>
        <p:spPr>
          <a:xfrm>
            <a:off x="3124200" y="1579723"/>
            <a:ext cx="7389828" cy="990600"/>
          </a:xfrm>
          <a:ln>
            <a:noFill/>
          </a:ln>
        </p:spPr>
        <p:txBody>
          <a:bodyPr>
            <a:noAutofit/>
          </a:bodyPr>
          <a:lstStyle/>
          <a:p>
            <a:pPr marL="0" indent="0">
              <a:buClr>
                <a:srgbClr val="00583D"/>
              </a:buClr>
              <a:buNone/>
            </a:pPr>
            <a:r>
              <a:rPr lang="en-US" sz="2400" dirty="0">
                <a:solidFill>
                  <a:srgbClr val="00583D"/>
                </a:solidFill>
                <a:latin typeface="Montserrat" pitchFamily="2" charset="0"/>
                <a:cs typeface="Arial" panose="020B0604020202020204" pitchFamily="34" charset="0"/>
              </a:rPr>
              <a:t>Terminology: Codes and Specifications, such as ADA, ASTM</a:t>
            </a:r>
          </a:p>
        </p:txBody>
      </p:sp>
      <p:sp>
        <p:nvSpPr>
          <p:cNvPr id="9" name="Content Placeholder 2"/>
          <p:cNvSpPr txBox="1">
            <a:spLocks/>
          </p:cNvSpPr>
          <p:nvPr/>
        </p:nvSpPr>
        <p:spPr>
          <a:xfrm>
            <a:off x="3124200" y="2951323"/>
            <a:ext cx="5730744" cy="609600"/>
          </a:xfrm>
          <a:prstGeom prst="rect">
            <a:avLst/>
          </a:prstGeom>
          <a:ln>
            <a:no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rgbClr val="00583D"/>
              </a:buClr>
              <a:buNone/>
            </a:pPr>
            <a:r>
              <a:rPr lang="en-US" sz="2400" dirty="0">
                <a:solidFill>
                  <a:srgbClr val="00583D"/>
                </a:solidFill>
                <a:latin typeface="Montserrat" pitchFamily="2" charset="0"/>
                <a:cs typeface="Arial" panose="020B0604020202020204" pitchFamily="34" charset="0"/>
              </a:rPr>
              <a:t>Acoustics and Applications</a:t>
            </a:r>
          </a:p>
        </p:txBody>
      </p:sp>
      <p:sp>
        <p:nvSpPr>
          <p:cNvPr id="10" name="Content Placeholder 2"/>
          <p:cNvSpPr txBox="1">
            <a:spLocks/>
          </p:cNvSpPr>
          <p:nvPr/>
        </p:nvSpPr>
        <p:spPr>
          <a:xfrm>
            <a:off x="3124200" y="3888742"/>
            <a:ext cx="6934200" cy="1348581"/>
          </a:xfrm>
          <a:prstGeom prst="rect">
            <a:avLst/>
          </a:prstGeom>
          <a:ln>
            <a:no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rgbClr val="00583D"/>
              </a:buClr>
              <a:buNone/>
            </a:pPr>
            <a:r>
              <a:rPr lang="en-US" sz="2400" dirty="0">
                <a:solidFill>
                  <a:srgbClr val="00583D"/>
                </a:solidFill>
                <a:latin typeface="Montserrat" pitchFamily="2" charset="0"/>
                <a:cs typeface="Arial" panose="020B0604020202020204" pitchFamily="34" charset="0"/>
              </a:rPr>
              <a:t>Types of Movable Wall Systems –LEED and WELLv2 and how they relate to movable wall systems</a:t>
            </a:r>
          </a:p>
          <a:p>
            <a:pPr marL="0" indent="0">
              <a:buClr>
                <a:srgbClr val="00583D"/>
              </a:buClr>
              <a:buNone/>
            </a:pPr>
            <a:endParaRPr lang="en-US" sz="2400" dirty="0">
              <a:solidFill>
                <a:srgbClr val="00583D"/>
              </a:solidFill>
              <a:latin typeface="Montserrat" pitchFamily="2"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5133" y="1782763"/>
            <a:ext cx="466302" cy="466302"/>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5133" y="2976283"/>
            <a:ext cx="457200" cy="448235"/>
          </a:xfrm>
          <a:prstGeom prst="rect">
            <a:avLst/>
          </a:prstGeom>
        </p:spPr>
      </p:pic>
      <p:sp>
        <p:nvSpPr>
          <p:cNvPr id="12" name="Oval 11"/>
          <p:cNvSpPr/>
          <p:nvPr/>
        </p:nvSpPr>
        <p:spPr>
          <a:xfrm>
            <a:off x="1778873" y="1579723"/>
            <a:ext cx="858836" cy="872383"/>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ontserrat" pitchFamily="2" charset="0"/>
            </a:endParaRPr>
          </a:p>
        </p:txBody>
      </p:sp>
      <p:sp>
        <p:nvSpPr>
          <p:cNvPr id="13" name="Oval 12"/>
          <p:cNvSpPr/>
          <p:nvPr/>
        </p:nvSpPr>
        <p:spPr>
          <a:xfrm>
            <a:off x="1774315" y="2764209"/>
            <a:ext cx="858836" cy="872383"/>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ontserrat" pitchFamily="2" charset="0"/>
            </a:endParaRPr>
          </a:p>
        </p:txBody>
      </p:sp>
      <p:grpSp>
        <p:nvGrpSpPr>
          <p:cNvPr id="15" name="Group 14"/>
          <p:cNvGrpSpPr/>
          <p:nvPr/>
        </p:nvGrpSpPr>
        <p:grpSpPr>
          <a:xfrm>
            <a:off x="1764052" y="4038600"/>
            <a:ext cx="916478" cy="914400"/>
            <a:chOff x="1674322" y="4694237"/>
            <a:chExt cx="916478" cy="91440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4322" y="4694237"/>
              <a:ext cx="916478" cy="914400"/>
            </a:xfrm>
            <a:prstGeom prst="rect">
              <a:avLst/>
            </a:prstGeom>
          </p:spPr>
        </p:pic>
        <p:sp>
          <p:nvSpPr>
            <p:cNvPr id="14" name="Oval 13"/>
            <p:cNvSpPr/>
            <p:nvPr/>
          </p:nvSpPr>
          <p:spPr>
            <a:xfrm>
              <a:off x="1696771" y="4714098"/>
              <a:ext cx="871579" cy="872383"/>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ontserrat" pitchFamily="2" charset="0"/>
              </a:endParaRPr>
            </a:p>
          </p:txBody>
        </p:sp>
      </p:grpSp>
      <p:grpSp>
        <p:nvGrpSpPr>
          <p:cNvPr id="5" name="Group 4">
            <a:extLst>
              <a:ext uri="{FF2B5EF4-FFF2-40B4-BE49-F238E27FC236}">
                <a16:creationId xmlns:a16="http://schemas.microsoft.com/office/drawing/2014/main" id="{E5A2FE03-6167-1186-13F5-A413CA9154FF}"/>
              </a:ext>
            </a:extLst>
          </p:cNvPr>
          <p:cNvGrpSpPr/>
          <p:nvPr/>
        </p:nvGrpSpPr>
        <p:grpSpPr>
          <a:xfrm>
            <a:off x="1752600" y="5443628"/>
            <a:ext cx="916478" cy="914400"/>
            <a:chOff x="1674322" y="4694237"/>
            <a:chExt cx="916478" cy="914400"/>
          </a:xfrm>
        </p:grpSpPr>
        <p:pic>
          <p:nvPicPr>
            <p:cNvPr id="7" name="Picture 6">
              <a:extLst>
                <a:ext uri="{FF2B5EF4-FFF2-40B4-BE49-F238E27FC236}">
                  <a16:creationId xmlns:a16="http://schemas.microsoft.com/office/drawing/2014/main" id="{8E3915EF-7E5A-EC66-09F4-68D12CA69D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4322" y="4694237"/>
              <a:ext cx="916478" cy="914400"/>
            </a:xfrm>
            <a:prstGeom prst="rect">
              <a:avLst/>
            </a:prstGeom>
          </p:spPr>
        </p:pic>
        <p:sp>
          <p:nvSpPr>
            <p:cNvPr id="16" name="Oval 15">
              <a:extLst>
                <a:ext uri="{FF2B5EF4-FFF2-40B4-BE49-F238E27FC236}">
                  <a16:creationId xmlns:a16="http://schemas.microsoft.com/office/drawing/2014/main" id="{B0148C18-6063-09DB-A684-7B04A653A37F}"/>
                </a:ext>
              </a:extLst>
            </p:cNvPr>
            <p:cNvSpPr/>
            <p:nvPr/>
          </p:nvSpPr>
          <p:spPr>
            <a:xfrm>
              <a:off x="1696771" y="4714098"/>
              <a:ext cx="871579" cy="872383"/>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ontserrat" pitchFamily="2" charset="0"/>
              </a:endParaRPr>
            </a:p>
          </p:txBody>
        </p:sp>
      </p:grpSp>
      <p:sp>
        <p:nvSpPr>
          <p:cNvPr id="18" name="TextBox 17">
            <a:extLst>
              <a:ext uri="{FF2B5EF4-FFF2-40B4-BE49-F238E27FC236}">
                <a16:creationId xmlns:a16="http://schemas.microsoft.com/office/drawing/2014/main" id="{3493ED59-1856-AEE1-1CDC-9683A32B5F57}"/>
              </a:ext>
            </a:extLst>
          </p:cNvPr>
          <p:cNvSpPr txBox="1"/>
          <p:nvPr/>
        </p:nvSpPr>
        <p:spPr>
          <a:xfrm>
            <a:off x="3124200" y="5565142"/>
            <a:ext cx="6096000" cy="461665"/>
          </a:xfrm>
          <a:prstGeom prst="rect">
            <a:avLst/>
          </a:prstGeom>
          <a:noFill/>
        </p:spPr>
        <p:txBody>
          <a:bodyPr wrap="square">
            <a:spAutoFit/>
          </a:bodyPr>
          <a:lstStyle/>
          <a:p>
            <a:pPr marL="0" indent="0">
              <a:buClr>
                <a:srgbClr val="00583D"/>
              </a:buClr>
              <a:buNone/>
            </a:pPr>
            <a:r>
              <a:rPr lang="en-US" sz="2400" dirty="0">
                <a:solidFill>
                  <a:srgbClr val="00583D"/>
                </a:solidFill>
                <a:latin typeface="Montserrat" pitchFamily="2" charset="0"/>
                <a:cs typeface="Arial" panose="020B0604020202020204" pitchFamily="34" charset="0"/>
              </a:rPr>
              <a:t>Case Studies</a:t>
            </a:r>
          </a:p>
        </p:txBody>
      </p:sp>
    </p:spTree>
    <p:extLst>
      <p:ext uri="{BB962C8B-B14F-4D97-AF65-F5344CB8AC3E}">
        <p14:creationId xmlns:p14="http://schemas.microsoft.com/office/powerpoint/2010/main" val="57761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
            <a:ext cx="9144000" cy="1362363"/>
          </a:xfrm>
          <a:prstGeom prst="rect">
            <a:avLst/>
          </a:prstGeom>
        </p:spPr>
      </p:pic>
      <p:sp>
        <p:nvSpPr>
          <p:cNvPr id="2" name="Title 1"/>
          <p:cNvSpPr>
            <a:spLocks noGrp="1"/>
          </p:cNvSpPr>
          <p:nvPr>
            <p:ph type="title"/>
          </p:nvPr>
        </p:nvSpPr>
        <p:spPr>
          <a:xfrm>
            <a:off x="1524000" y="274638"/>
            <a:ext cx="11734800" cy="1143000"/>
          </a:xfrm>
        </p:spPr>
        <p:txBody>
          <a:bodyPr>
            <a:normAutofit/>
          </a:bodyPr>
          <a:lstStyle/>
          <a:p>
            <a:pPr algn="l"/>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ontserrat" pitchFamily="2" charset="0"/>
              </a:rPr>
              <a:t>Smoke &amp; Flame</a:t>
            </a:r>
          </a:p>
        </p:txBody>
      </p:sp>
      <p:sp>
        <p:nvSpPr>
          <p:cNvPr id="3" name="Content Placeholder 2"/>
          <p:cNvSpPr>
            <a:spLocks noGrp="1"/>
          </p:cNvSpPr>
          <p:nvPr>
            <p:ph idx="1"/>
          </p:nvPr>
        </p:nvSpPr>
        <p:spPr>
          <a:xfrm>
            <a:off x="1981200" y="1798638"/>
            <a:ext cx="8229600" cy="1752600"/>
          </a:xfrm>
        </p:spPr>
        <p:txBody>
          <a:bodyPr>
            <a:normAutofit/>
          </a:bodyPr>
          <a:lstStyle/>
          <a:p>
            <a:pPr marL="0" indent="0">
              <a:buNone/>
            </a:pPr>
            <a:r>
              <a:rPr lang="en-US" sz="2400" dirty="0">
                <a:solidFill>
                  <a:srgbClr val="00583D"/>
                </a:solidFill>
                <a:latin typeface="Montserrat" pitchFamily="2" charset="0"/>
              </a:rPr>
              <a:t>ASTM E 84 – Standard Test Method for surface burning characteristics of building materials.</a:t>
            </a:r>
          </a:p>
        </p:txBody>
      </p:sp>
      <p:pic>
        <p:nvPicPr>
          <p:cNvPr id="25602" name="Picture 2" descr="Image result for fi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6150" y="3162370"/>
            <a:ext cx="2152650" cy="21526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B62CE16-4AC0-C800-BC92-799EC562145B}"/>
              </a:ext>
            </a:extLst>
          </p:cNvPr>
          <p:cNvSpPr txBox="1"/>
          <p:nvPr/>
        </p:nvSpPr>
        <p:spPr>
          <a:xfrm>
            <a:off x="5600700" y="3424406"/>
            <a:ext cx="3581400" cy="1015663"/>
          </a:xfrm>
          <a:prstGeom prst="rect">
            <a:avLst/>
          </a:prstGeom>
          <a:noFill/>
        </p:spPr>
        <p:txBody>
          <a:bodyPr wrap="square" rtlCol="0">
            <a:spAutoFit/>
          </a:bodyPr>
          <a:lstStyle/>
          <a:p>
            <a:pPr algn="ctr"/>
            <a:r>
              <a:rPr lang="en-US" sz="2000" dirty="0">
                <a:solidFill>
                  <a:srgbClr val="00583D"/>
                </a:solidFill>
                <a:latin typeface="Montserrat" pitchFamily="2" charset="0"/>
              </a:rPr>
              <a:t>FIRE RATING = 0 TO 25</a:t>
            </a:r>
          </a:p>
          <a:p>
            <a:pPr algn="ctr"/>
            <a:r>
              <a:rPr lang="en-US" sz="2000" dirty="0">
                <a:solidFill>
                  <a:srgbClr val="00583D"/>
                </a:solidFill>
                <a:latin typeface="Montserrat" pitchFamily="2" charset="0"/>
              </a:rPr>
              <a:t>(CLASS A FLAME SPREAD RATING)</a:t>
            </a:r>
          </a:p>
        </p:txBody>
      </p:sp>
      <p:sp>
        <p:nvSpPr>
          <p:cNvPr id="9" name="TextBox 8">
            <a:extLst>
              <a:ext uri="{FF2B5EF4-FFF2-40B4-BE49-F238E27FC236}">
                <a16:creationId xmlns:a16="http://schemas.microsoft.com/office/drawing/2014/main" id="{4A901CF6-A9CC-213A-6FEF-4E27B76454E4}"/>
              </a:ext>
            </a:extLst>
          </p:cNvPr>
          <p:cNvSpPr txBox="1"/>
          <p:nvPr/>
        </p:nvSpPr>
        <p:spPr>
          <a:xfrm>
            <a:off x="5035549" y="4976951"/>
            <a:ext cx="4940301" cy="400110"/>
          </a:xfrm>
          <a:prstGeom prst="rect">
            <a:avLst/>
          </a:prstGeom>
          <a:noFill/>
        </p:spPr>
        <p:txBody>
          <a:bodyPr wrap="square" rtlCol="0">
            <a:spAutoFit/>
          </a:bodyPr>
          <a:lstStyle/>
          <a:p>
            <a:pPr algn="ctr"/>
            <a:r>
              <a:rPr lang="en-US" sz="2000" dirty="0">
                <a:solidFill>
                  <a:srgbClr val="00583D"/>
                </a:solidFill>
                <a:latin typeface="Montserrat" pitchFamily="2" charset="0"/>
              </a:rPr>
              <a:t>SMOKE DEVELOPMENT = 0 TO 50</a:t>
            </a:r>
          </a:p>
        </p:txBody>
      </p:sp>
    </p:spTree>
    <p:extLst>
      <p:ext uri="{BB962C8B-B14F-4D97-AF65-F5344CB8AC3E}">
        <p14:creationId xmlns:p14="http://schemas.microsoft.com/office/powerpoint/2010/main" val="20020015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
            <a:ext cx="9144000" cy="1362363"/>
          </a:xfrm>
          <a:prstGeom prst="rect">
            <a:avLst/>
          </a:prstGeom>
        </p:spPr>
      </p:pic>
      <p:sp>
        <p:nvSpPr>
          <p:cNvPr id="2" name="Title 1"/>
          <p:cNvSpPr>
            <a:spLocks noGrp="1"/>
          </p:cNvSpPr>
          <p:nvPr>
            <p:ph type="title"/>
          </p:nvPr>
        </p:nvSpPr>
        <p:spPr>
          <a:xfrm>
            <a:off x="1524000" y="274638"/>
            <a:ext cx="11506200" cy="1143000"/>
          </a:xfrm>
        </p:spPr>
        <p:txBody>
          <a:bodyPr>
            <a:normAutofit/>
          </a:bodyPr>
          <a:lstStyle/>
          <a:p>
            <a:pPr algn="l"/>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ontserrat" pitchFamily="2" charset="0"/>
              </a:rPr>
              <a:t>Additional Options</a:t>
            </a:r>
          </a:p>
        </p:txBody>
      </p:sp>
      <p:pic>
        <p:nvPicPr>
          <p:cNvPr id="4" name="Picture 269" descr="Oper Wall Elev Double Doo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08762" y="1456335"/>
            <a:ext cx="8202038" cy="3083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209800" y="4800600"/>
            <a:ext cx="7924800" cy="1323439"/>
          </a:xfrm>
          <a:prstGeom prst="rect">
            <a:avLst/>
          </a:prstGeom>
          <a:noFill/>
        </p:spPr>
        <p:txBody>
          <a:bodyPr wrap="square" numCol="2" rtlCol="0">
            <a:spAutoFit/>
          </a:bodyPr>
          <a:lstStyle/>
          <a:p>
            <a:pPr marL="342900" indent="-342900">
              <a:buAutoNum type="arabicPeriod"/>
            </a:pPr>
            <a:r>
              <a:rPr lang="en-US" sz="1600" dirty="0">
                <a:solidFill>
                  <a:srgbClr val="00583D"/>
                </a:solidFill>
                <a:latin typeface="Montserrat" pitchFamily="2" charset="0"/>
                <a:cs typeface="Arial" panose="020B0604020202020204" pitchFamily="34" charset="0"/>
              </a:rPr>
              <a:t>Pass Door</a:t>
            </a:r>
          </a:p>
          <a:p>
            <a:pPr marL="342900" indent="-342900">
              <a:buAutoNum type="arabicPeriod"/>
            </a:pPr>
            <a:r>
              <a:rPr lang="en-US" sz="1600" dirty="0">
                <a:solidFill>
                  <a:srgbClr val="00583D"/>
                </a:solidFill>
                <a:latin typeface="Montserrat" pitchFamily="2" charset="0"/>
                <a:cs typeface="Arial" panose="020B0604020202020204" pitchFamily="34" charset="0"/>
              </a:rPr>
              <a:t>Pass Door Vision Lite</a:t>
            </a:r>
          </a:p>
          <a:p>
            <a:pPr marL="342900" indent="-342900">
              <a:buAutoNum type="arabicPeriod"/>
            </a:pPr>
            <a:r>
              <a:rPr lang="en-US" sz="1600" dirty="0">
                <a:solidFill>
                  <a:srgbClr val="00583D"/>
                </a:solidFill>
                <a:latin typeface="Montserrat" pitchFamily="2" charset="0"/>
                <a:cs typeface="Arial" panose="020B0604020202020204" pitchFamily="34" charset="0"/>
              </a:rPr>
              <a:t>Exit Signs</a:t>
            </a:r>
          </a:p>
          <a:p>
            <a:pPr marL="342900" indent="-342900">
              <a:buAutoNum type="arabicPeriod"/>
            </a:pPr>
            <a:r>
              <a:rPr lang="en-US" sz="1600" dirty="0">
                <a:solidFill>
                  <a:srgbClr val="00583D"/>
                </a:solidFill>
                <a:latin typeface="Montserrat" pitchFamily="2" charset="0"/>
                <a:cs typeface="Arial" panose="020B0604020202020204" pitchFamily="34" charset="0"/>
              </a:rPr>
              <a:t>Door Closure</a:t>
            </a:r>
          </a:p>
          <a:p>
            <a:pPr marL="342900" indent="-342900">
              <a:buAutoNum type="arabicPeriod"/>
            </a:pPr>
            <a:r>
              <a:rPr lang="en-US" sz="1600" dirty="0">
                <a:solidFill>
                  <a:srgbClr val="00583D"/>
                </a:solidFill>
                <a:latin typeface="Montserrat" pitchFamily="2" charset="0"/>
                <a:cs typeface="Arial" panose="020B0604020202020204" pitchFamily="34" charset="0"/>
              </a:rPr>
              <a:t>Room Viewer</a:t>
            </a:r>
          </a:p>
          <a:p>
            <a:pPr marL="342900" indent="-342900">
              <a:buAutoNum type="arabicPeriod"/>
            </a:pPr>
            <a:r>
              <a:rPr lang="en-US" sz="1600" dirty="0">
                <a:solidFill>
                  <a:srgbClr val="00583D"/>
                </a:solidFill>
                <a:latin typeface="Montserrat" pitchFamily="2" charset="0"/>
                <a:cs typeface="Arial" panose="020B0604020202020204" pitchFamily="34" charset="0"/>
              </a:rPr>
              <a:t>Writing Surfaces</a:t>
            </a:r>
          </a:p>
          <a:p>
            <a:pPr marL="342900" indent="-342900">
              <a:buAutoNum type="arabicPeriod"/>
            </a:pPr>
            <a:r>
              <a:rPr lang="en-US" sz="1600" dirty="0">
                <a:solidFill>
                  <a:srgbClr val="00583D"/>
                </a:solidFill>
                <a:latin typeface="Montserrat" pitchFamily="2" charset="0"/>
                <a:cs typeface="Arial" panose="020B0604020202020204" pitchFamily="34" charset="0"/>
              </a:rPr>
              <a:t>Chalk Trays</a:t>
            </a:r>
          </a:p>
          <a:p>
            <a:pPr marL="342900" indent="-342900">
              <a:buAutoNum type="arabicPeriod"/>
            </a:pPr>
            <a:r>
              <a:rPr lang="en-US" sz="1600" dirty="0">
                <a:solidFill>
                  <a:srgbClr val="00583D"/>
                </a:solidFill>
                <a:latin typeface="Montserrat" pitchFamily="2" charset="0"/>
                <a:cs typeface="Arial" panose="020B0604020202020204" pitchFamily="34" charset="0"/>
              </a:rPr>
              <a:t>Panel Vision Lite</a:t>
            </a:r>
          </a:p>
          <a:p>
            <a:pPr marL="342900" indent="-342900">
              <a:buAutoNum type="arabicPeriod"/>
            </a:pPr>
            <a:r>
              <a:rPr lang="en-US" sz="1600" dirty="0">
                <a:solidFill>
                  <a:srgbClr val="00583D"/>
                </a:solidFill>
                <a:latin typeface="Montserrat" pitchFamily="2" charset="0"/>
                <a:cs typeface="Arial" panose="020B0604020202020204" pitchFamily="34" charset="0"/>
              </a:rPr>
              <a:t>Tack Board</a:t>
            </a:r>
          </a:p>
          <a:p>
            <a:pPr marL="342900" indent="-342900">
              <a:buAutoNum type="arabicPeriod"/>
            </a:pPr>
            <a:r>
              <a:rPr lang="en-US" sz="1600" dirty="0">
                <a:solidFill>
                  <a:srgbClr val="00583D"/>
                </a:solidFill>
                <a:latin typeface="Montserrat" pitchFamily="2" charset="0"/>
                <a:cs typeface="Arial" panose="020B0604020202020204" pitchFamily="34" charset="0"/>
              </a:rPr>
              <a:t>Double Pass Door(s)</a:t>
            </a:r>
          </a:p>
        </p:txBody>
      </p:sp>
    </p:spTree>
    <p:extLst>
      <p:ext uri="{BB962C8B-B14F-4D97-AF65-F5344CB8AC3E}">
        <p14:creationId xmlns:p14="http://schemas.microsoft.com/office/powerpoint/2010/main" val="35939370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person, window&#10;&#10;Description automatically generated">
            <a:extLst>
              <a:ext uri="{FF2B5EF4-FFF2-40B4-BE49-F238E27FC236}">
                <a16:creationId xmlns:a16="http://schemas.microsoft.com/office/drawing/2014/main" id="{3C0E52FB-FEA2-4695-AB25-157D0F361EFE}"/>
              </a:ext>
            </a:extLst>
          </p:cNvPr>
          <p:cNvPicPr>
            <a:picLocks noGrp="1" noChangeAspect="1"/>
          </p:cNvPicPr>
          <p:nvPr>
            <p:ph type="pic" sz="quarter" idx="10"/>
          </p:nvPr>
        </p:nvPicPr>
        <p:blipFill>
          <a:blip r:embed="rId3"/>
          <a:srcRect t="7808" b="7808"/>
          <a:stretch>
            <a:fillRect/>
          </a:stretch>
        </p:blipFill>
        <p:spPr/>
      </p:pic>
      <p:sp>
        <p:nvSpPr>
          <p:cNvPr id="8" name="Text Placeholder 7">
            <a:extLst>
              <a:ext uri="{FF2B5EF4-FFF2-40B4-BE49-F238E27FC236}">
                <a16:creationId xmlns:a16="http://schemas.microsoft.com/office/drawing/2014/main" id="{2FBB3B2F-9522-488F-AE8F-398F1A4D0E3C}"/>
              </a:ext>
            </a:extLst>
          </p:cNvPr>
          <p:cNvSpPr>
            <a:spLocks noGrp="1"/>
          </p:cNvSpPr>
          <p:nvPr>
            <p:ph type="body" sz="quarter" idx="14"/>
          </p:nvPr>
        </p:nvSpPr>
        <p:spPr>
          <a:xfrm>
            <a:off x="4495800" y="228600"/>
            <a:ext cx="7304526" cy="1137584"/>
          </a:xfrm>
        </p:spPr>
        <p:txBody>
          <a:bodyPr>
            <a:normAutofit/>
          </a:bodyPr>
          <a:lstStyle/>
          <a:p>
            <a:r>
              <a:rPr lang="en-US" sz="2800" b="0" dirty="0">
                <a:latin typeface="Montserrat" pitchFamily="2" charset="0"/>
              </a:rPr>
              <a:t>WELL V2</a:t>
            </a:r>
          </a:p>
        </p:txBody>
      </p:sp>
      <p:sp>
        <p:nvSpPr>
          <p:cNvPr id="2" name="TextBox 1">
            <a:extLst>
              <a:ext uri="{FF2B5EF4-FFF2-40B4-BE49-F238E27FC236}">
                <a16:creationId xmlns:a16="http://schemas.microsoft.com/office/drawing/2014/main" id="{A81676BB-D30B-A654-5790-22B8DF270BAA}"/>
              </a:ext>
            </a:extLst>
          </p:cNvPr>
          <p:cNvSpPr txBox="1"/>
          <p:nvPr/>
        </p:nvSpPr>
        <p:spPr>
          <a:xfrm>
            <a:off x="6716274" y="474226"/>
            <a:ext cx="5475726" cy="646331"/>
          </a:xfrm>
          <a:prstGeom prst="rect">
            <a:avLst/>
          </a:prstGeom>
          <a:noFill/>
        </p:spPr>
        <p:txBody>
          <a:bodyPr wrap="square" rtlCol="0">
            <a:spAutoFit/>
          </a:bodyPr>
          <a:lstStyle/>
          <a:p>
            <a:r>
              <a:rPr lang="en-US" dirty="0">
                <a:solidFill>
                  <a:schemeClr val="bg1"/>
                </a:solidFill>
              </a:rPr>
              <a:t>Air, Water, Nourishment, Light, Movement, Thermal Comfort, Sound, Materials, Mind, and Community</a:t>
            </a:r>
          </a:p>
        </p:txBody>
      </p:sp>
    </p:spTree>
    <p:extLst>
      <p:ext uri="{BB962C8B-B14F-4D97-AF65-F5344CB8AC3E}">
        <p14:creationId xmlns:p14="http://schemas.microsoft.com/office/powerpoint/2010/main" val="5793244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7D91F8-FDEE-425F-8053-A00B64A8CA27}"/>
              </a:ext>
            </a:extLst>
          </p:cNvPr>
          <p:cNvSpPr>
            <a:spLocks noGrp="1"/>
          </p:cNvSpPr>
          <p:nvPr>
            <p:ph type="title"/>
          </p:nvPr>
        </p:nvSpPr>
        <p:spPr/>
        <p:txBody>
          <a:bodyPr>
            <a:normAutofit/>
          </a:bodyPr>
          <a:lstStyle/>
          <a:p>
            <a:r>
              <a:rPr lang="en-US" sz="2800" b="0" dirty="0">
                <a:latin typeface="Montserrat" pitchFamily="2" charset="0"/>
              </a:rPr>
              <a:t>WELL v2 SOUND</a:t>
            </a:r>
          </a:p>
        </p:txBody>
      </p:sp>
      <p:graphicFrame>
        <p:nvGraphicFramePr>
          <p:cNvPr id="6" name="Table 5">
            <a:extLst>
              <a:ext uri="{FF2B5EF4-FFF2-40B4-BE49-F238E27FC236}">
                <a16:creationId xmlns:a16="http://schemas.microsoft.com/office/drawing/2014/main" id="{CFA64679-612C-46AA-82A6-C6EC7693D842}"/>
              </a:ext>
            </a:extLst>
          </p:cNvPr>
          <p:cNvGraphicFramePr>
            <a:graphicFrameLocks noGrp="1"/>
          </p:cNvGraphicFramePr>
          <p:nvPr>
            <p:extLst>
              <p:ext uri="{D42A27DB-BD31-4B8C-83A1-F6EECF244321}">
                <p14:modId xmlns:p14="http://schemas.microsoft.com/office/powerpoint/2010/main" val="3246407199"/>
              </p:ext>
            </p:extLst>
          </p:nvPr>
        </p:nvGraphicFramePr>
        <p:xfrm>
          <a:off x="304800" y="1828800"/>
          <a:ext cx="11582400" cy="4412383"/>
        </p:xfrm>
        <a:graphic>
          <a:graphicData uri="http://schemas.openxmlformats.org/drawingml/2006/table">
            <a:tbl>
              <a:tblPr firstRow="1" firstCol="1" bandRow="1">
                <a:tableStyleId>{5C22544A-7EE6-4342-B048-85BDC9FD1C3A}</a:tableStyleId>
              </a:tblPr>
              <a:tblGrid>
                <a:gridCol w="7818120">
                  <a:extLst>
                    <a:ext uri="{9D8B030D-6E8A-4147-A177-3AD203B41FA5}">
                      <a16:colId xmlns:a16="http://schemas.microsoft.com/office/drawing/2014/main" val="3239152787"/>
                    </a:ext>
                  </a:extLst>
                </a:gridCol>
                <a:gridCol w="3764280">
                  <a:extLst>
                    <a:ext uri="{9D8B030D-6E8A-4147-A177-3AD203B41FA5}">
                      <a16:colId xmlns:a16="http://schemas.microsoft.com/office/drawing/2014/main" val="1647700265"/>
                    </a:ext>
                  </a:extLst>
                </a:gridCol>
              </a:tblGrid>
              <a:tr h="764646">
                <a:tc>
                  <a:txBody>
                    <a:bodyPr/>
                    <a:lstStyle/>
                    <a:p>
                      <a:pPr marL="457200" marR="0">
                        <a:lnSpc>
                          <a:spcPct val="107000"/>
                        </a:lnSpc>
                        <a:spcBef>
                          <a:spcPts val="0"/>
                        </a:spcBef>
                        <a:spcAft>
                          <a:spcPts val="0"/>
                        </a:spcAft>
                      </a:pPr>
                      <a:r>
                        <a:rPr lang="en-US" sz="1800" b="0" dirty="0">
                          <a:effectLst/>
                          <a:latin typeface="Montserrat" pitchFamily="2" charset="0"/>
                        </a:rPr>
                        <a:t>INTERIOR WALL TYPE</a:t>
                      </a:r>
                      <a:endParaRPr lang="en-US" sz="1800" b="0" dirty="0">
                        <a:effectLst/>
                        <a:latin typeface="Montserrat" pitchFamily="2" charset="0"/>
                        <a:ea typeface="Calibri" panose="020F0502020204030204" pitchFamily="34" charset="0"/>
                        <a:cs typeface="Times New Roman" panose="02020603050405020304" pitchFamily="18" charset="0"/>
                      </a:endParaRPr>
                    </a:p>
                  </a:txBody>
                  <a:tcPr marL="9525" marR="9525" marT="9525" marB="9525" anchor="ctr">
                    <a:solidFill>
                      <a:srgbClr val="393939"/>
                    </a:solidFill>
                  </a:tcPr>
                </a:tc>
                <a:tc>
                  <a:txBody>
                    <a:bodyPr/>
                    <a:lstStyle/>
                    <a:p>
                      <a:pPr marL="457200" marR="0">
                        <a:lnSpc>
                          <a:spcPct val="107000"/>
                        </a:lnSpc>
                        <a:spcBef>
                          <a:spcPts val="0"/>
                        </a:spcBef>
                        <a:spcAft>
                          <a:spcPts val="800"/>
                        </a:spcAft>
                      </a:pPr>
                      <a:r>
                        <a:rPr lang="en-US" sz="1800" b="0" dirty="0">
                          <a:effectLst/>
                          <a:latin typeface="Montserrat" pitchFamily="2" charset="0"/>
                        </a:rPr>
                        <a:t>MINIMUM STC OR RW</a:t>
                      </a:r>
                      <a:endParaRPr lang="en-US" sz="1800" b="0" dirty="0">
                        <a:effectLst/>
                        <a:latin typeface="Montserrat" pitchFamily="2" charset="0"/>
                        <a:ea typeface="Calibri" panose="020F0502020204030204" pitchFamily="34" charset="0"/>
                        <a:cs typeface="Times New Roman" panose="02020603050405020304" pitchFamily="18" charset="0"/>
                      </a:endParaRPr>
                    </a:p>
                  </a:txBody>
                  <a:tcPr marL="9525" marR="9525" marT="9525" marB="9525" anchor="ctr">
                    <a:solidFill>
                      <a:srgbClr val="00583D"/>
                    </a:solidFill>
                  </a:tcPr>
                </a:tc>
                <a:extLst>
                  <a:ext uri="{0D108BD9-81ED-4DB2-BD59-A6C34878D82A}">
                    <a16:rowId xmlns:a16="http://schemas.microsoft.com/office/drawing/2014/main" val="1390882291"/>
                  </a:ext>
                </a:extLst>
              </a:tr>
              <a:tr h="764646">
                <a:tc>
                  <a:txBody>
                    <a:bodyPr/>
                    <a:lstStyle/>
                    <a:p>
                      <a:pPr marL="457200" marR="0">
                        <a:lnSpc>
                          <a:spcPct val="107000"/>
                        </a:lnSpc>
                        <a:spcBef>
                          <a:spcPts val="0"/>
                        </a:spcBef>
                        <a:spcAft>
                          <a:spcPts val="0"/>
                        </a:spcAft>
                      </a:pPr>
                      <a:r>
                        <a:rPr lang="en-US" sz="1800" b="0" dirty="0">
                          <a:effectLst/>
                          <a:latin typeface="Montserrat" pitchFamily="2" charset="0"/>
                        </a:rPr>
                        <a:t>Between Loud zones and other occupiable spaces.</a:t>
                      </a:r>
                      <a:endParaRPr lang="en-US" sz="1800" b="0" dirty="0">
                        <a:effectLst/>
                        <a:latin typeface="Montserrat" pitchFamily="2" charset="0"/>
                        <a:ea typeface="Calibri" panose="020F0502020204030204" pitchFamily="34" charset="0"/>
                        <a:cs typeface="Times New Roman" panose="02020603050405020304" pitchFamily="18" charset="0"/>
                      </a:endParaRPr>
                    </a:p>
                  </a:txBody>
                  <a:tcPr marL="9525" marR="9525" marT="9525" marB="9525" anchor="ctr">
                    <a:solidFill>
                      <a:srgbClr val="393939"/>
                    </a:solidFill>
                  </a:tcPr>
                </a:tc>
                <a:tc>
                  <a:txBody>
                    <a:bodyPr/>
                    <a:lstStyle/>
                    <a:p>
                      <a:pPr marL="457200" marR="0">
                        <a:lnSpc>
                          <a:spcPct val="107000"/>
                        </a:lnSpc>
                        <a:spcBef>
                          <a:spcPts val="0"/>
                        </a:spcBef>
                        <a:spcAft>
                          <a:spcPts val="800"/>
                        </a:spcAft>
                      </a:pPr>
                      <a:r>
                        <a:rPr lang="en-US" sz="1800" b="0">
                          <a:solidFill>
                            <a:schemeClr val="bg1"/>
                          </a:solidFill>
                          <a:effectLst/>
                          <a:latin typeface="Montserrat" pitchFamily="2" charset="0"/>
                        </a:rPr>
                        <a:t>60</a:t>
                      </a:r>
                      <a:endParaRPr lang="en-US" sz="1800" b="0">
                        <a:solidFill>
                          <a:schemeClr val="bg1"/>
                        </a:solidFill>
                        <a:effectLst/>
                        <a:latin typeface="Montserrat" pitchFamily="2" charset="0"/>
                        <a:ea typeface="Calibri" panose="020F0502020204030204" pitchFamily="34" charset="0"/>
                        <a:cs typeface="Times New Roman" panose="02020603050405020304" pitchFamily="18" charset="0"/>
                      </a:endParaRPr>
                    </a:p>
                  </a:txBody>
                  <a:tcPr marL="9525" marR="9525" marT="9525" marB="9525" anchor="ctr">
                    <a:solidFill>
                      <a:srgbClr val="00583D"/>
                    </a:solidFill>
                  </a:tcPr>
                </a:tc>
                <a:extLst>
                  <a:ext uri="{0D108BD9-81ED-4DB2-BD59-A6C34878D82A}">
                    <a16:rowId xmlns:a16="http://schemas.microsoft.com/office/drawing/2014/main" val="3159803975"/>
                  </a:ext>
                </a:extLst>
              </a:tr>
              <a:tr h="764646">
                <a:tc>
                  <a:txBody>
                    <a:bodyPr/>
                    <a:lstStyle/>
                    <a:p>
                      <a:pPr marL="457200" marR="0">
                        <a:lnSpc>
                          <a:spcPct val="107000"/>
                        </a:lnSpc>
                        <a:spcBef>
                          <a:spcPts val="0"/>
                        </a:spcBef>
                        <a:spcAft>
                          <a:spcPts val="0"/>
                        </a:spcAft>
                      </a:pPr>
                      <a:r>
                        <a:rPr lang="en-US" sz="1800" b="0" dirty="0">
                          <a:effectLst/>
                          <a:latin typeface="Montserrat" pitchFamily="2" charset="0"/>
                        </a:rPr>
                        <a:t>Between areas for conferencing, learning or sleeping and other regularly occupied spaces.</a:t>
                      </a:r>
                      <a:endParaRPr lang="en-US" sz="1800" b="0" dirty="0">
                        <a:effectLst/>
                        <a:latin typeface="Montserrat" pitchFamily="2" charset="0"/>
                        <a:ea typeface="Calibri" panose="020F0502020204030204" pitchFamily="34" charset="0"/>
                        <a:cs typeface="Times New Roman" panose="02020603050405020304" pitchFamily="18" charset="0"/>
                      </a:endParaRPr>
                    </a:p>
                  </a:txBody>
                  <a:tcPr marL="9525" marR="9525" marT="9525" marB="9525" anchor="ctr">
                    <a:solidFill>
                      <a:srgbClr val="393939"/>
                    </a:solidFill>
                  </a:tcPr>
                </a:tc>
                <a:tc>
                  <a:txBody>
                    <a:bodyPr/>
                    <a:lstStyle/>
                    <a:p>
                      <a:pPr marL="457200" marR="0">
                        <a:lnSpc>
                          <a:spcPct val="107000"/>
                        </a:lnSpc>
                        <a:spcBef>
                          <a:spcPts val="0"/>
                        </a:spcBef>
                        <a:spcAft>
                          <a:spcPts val="800"/>
                        </a:spcAft>
                      </a:pPr>
                      <a:r>
                        <a:rPr lang="en-US" sz="1800" b="0" dirty="0">
                          <a:solidFill>
                            <a:schemeClr val="bg1"/>
                          </a:solidFill>
                          <a:effectLst/>
                          <a:latin typeface="Montserrat" pitchFamily="2" charset="0"/>
                        </a:rPr>
                        <a:t>55</a:t>
                      </a:r>
                      <a:endParaRPr lang="en-US" sz="1800" b="0" dirty="0">
                        <a:solidFill>
                          <a:schemeClr val="bg1"/>
                        </a:solidFill>
                        <a:effectLst/>
                        <a:latin typeface="Montserrat" pitchFamily="2" charset="0"/>
                        <a:ea typeface="Calibri" panose="020F0502020204030204" pitchFamily="34" charset="0"/>
                        <a:cs typeface="Times New Roman" panose="02020603050405020304" pitchFamily="18" charset="0"/>
                      </a:endParaRPr>
                    </a:p>
                  </a:txBody>
                  <a:tcPr marL="9525" marR="9525" marT="9525" marB="9525" anchor="ctr">
                    <a:solidFill>
                      <a:srgbClr val="00583D"/>
                    </a:solidFill>
                  </a:tcPr>
                </a:tc>
                <a:extLst>
                  <a:ext uri="{0D108BD9-81ED-4DB2-BD59-A6C34878D82A}">
                    <a16:rowId xmlns:a16="http://schemas.microsoft.com/office/drawing/2014/main" val="4210845509"/>
                  </a:ext>
                </a:extLst>
              </a:tr>
              <a:tr h="764646">
                <a:tc>
                  <a:txBody>
                    <a:bodyPr/>
                    <a:lstStyle/>
                    <a:p>
                      <a:pPr marL="457200" marR="0">
                        <a:lnSpc>
                          <a:spcPct val="107000"/>
                        </a:lnSpc>
                        <a:spcBef>
                          <a:spcPts val="0"/>
                        </a:spcBef>
                        <a:spcAft>
                          <a:spcPts val="0"/>
                        </a:spcAft>
                      </a:pPr>
                      <a:r>
                        <a:rPr lang="en-US" sz="1800" b="0" dirty="0">
                          <a:effectLst/>
                          <a:latin typeface="Montserrat" pitchFamily="2" charset="0"/>
                        </a:rPr>
                        <a:t>Between adjacent Quiet zones.</a:t>
                      </a:r>
                      <a:endParaRPr lang="en-US" sz="1800" b="0" dirty="0">
                        <a:effectLst/>
                        <a:latin typeface="Montserrat" pitchFamily="2" charset="0"/>
                        <a:ea typeface="Calibri" panose="020F0502020204030204" pitchFamily="34" charset="0"/>
                        <a:cs typeface="Times New Roman" panose="02020603050405020304" pitchFamily="18" charset="0"/>
                      </a:endParaRPr>
                    </a:p>
                  </a:txBody>
                  <a:tcPr marL="9525" marR="9525" marT="9525" marB="9525" anchor="ctr">
                    <a:solidFill>
                      <a:srgbClr val="393939"/>
                    </a:solidFill>
                  </a:tcPr>
                </a:tc>
                <a:tc>
                  <a:txBody>
                    <a:bodyPr/>
                    <a:lstStyle/>
                    <a:p>
                      <a:pPr marL="457200" marR="0">
                        <a:lnSpc>
                          <a:spcPct val="107000"/>
                        </a:lnSpc>
                        <a:spcBef>
                          <a:spcPts val="0"/>
                        </a:spcBef>
                        <a:spcAft>
                          <a:spcPts val="800"/>
                        </a:spcAft>
                      </a:pPr>
                      <a:r>
                        <a:rPr lang="en-US" sz="1800" b="0">
                          <a:solidFill>
                            <a:schemeClr val="bg1"/>
                          </a:solidFill>
                          <a:effectLst/>
                          <a:latin typeface="Montserrat" pitchFamily="2" charset="0"/>
                        </a:rPr>
                        <a:t>50</a:t>
                      </a:r>
                      <a:endParaRPr lang="en-US" sz="1800" b="0">
                        <a:solidFill>
                          <a:schemeClr val="bg1"/>
                        </a:solidFill>
                        <a:effectLst/>
                        <a:latin typeface="Montserrat" pitchFamily="2" charset="0"/>
                        <a:ea typeface="Calibri" panose="020F0502020204030204" pitchFamily="34" charset="0"/>
                        <a:cs typeface="Times New Roman" panose="02020603050405020304" pitchFamily="18" charset="0"/>
                      </a:endParaRPr>
                    </a:p>
                  </a:txBody>
                  <a:tcPr marL="9525" marR="9525" marT="9525" marB="9525" anchor="ctr">
                    <a:solidFill>
                      <a:srgbClr val="00583D"/>
                    </a:solidFill>
                  </a:tcPr>
                </a:tc>
                <a:extLst>
                  <a:ext uri="{0D108BD9-81ED-4DB2-BD59-A6C34878D82A}">
                    <a16:rowId xmlns:a16="http://schemas.microsoft.com/office/drawing/2014/main" val="2002102307"/>
                  </a:ext>
                </a:extLst>
              </a:tr>
              <a:tr h="0">
                <a:tc>
                  <a:txBody>
                    <a:bodyPr/>
                    <a:lstStyle/>
                    <a:p>
                      <a:pPr marL="457200" marR="0">
                        <a:lnSpc>
                          <a:spcPct val="107000"/>
                        </a:lnSpc>
                        <a:spcBef>
                          <a:spcPts val="0"/>
                        </a:spcBef>
                        <a:spcAft>
                          <a:spcPts val="0"/>
                        </a:spcAft>
                      </a:pPr>
                      <a:r>
                        <a:rPr lang="en-US" sz="1800" b="0" dirty="0">
                          <a:effectLst/>
                          <a:latin typeface="Montserrat" pitchFamily="2" charset="0"/>
                        </a:rPr>
                        <a:t>Between rooms for concentration and other regularly occupied spaces.</a:t>
                      </a:r>
                      <a:endParaRPr lang="en-US" sz="1800" b="0" dirty="0">
                        <a:effectLst/>
                        <a:latin typeface="Montserrat" pitchFamily="2" charset="0"/>
                        <a:ea typeface="Calibri" panose="020F0502020204030204" pitchFamily="34" charset="0"/>
                        <a:cs typeface="Times New Roman" panose="02020603050405020304" pitchFamily="18" charset="0"/>
                      </a:endParaRPr>
                    </a:p>
                  </a:txBody>
                  <a:tcPr marL="9525" marR="9525" marT="9525" marB="9525" anchor="ctr">
                    <a:solidFill>
                      <a:srgbClr val="393939"/>
                    </a:solidFill>
                  </a:tcPr>
                </a:tc>
                <a:tc>
                  <a:txBody>
                    <a:bodyPr/>
                    <a:lstStyle/>
                    <a:p>
                      <a:pPr marL="457200" marR="0">
                        <a:lnSpc>
                          <a:spcPct val="107000"/>
                        </a:lnSpc>
                        <a:spcBef>
                          <a:spcPts val="0"/>
                        </a:spcBef>
                        <a:spcAft>
                          <a:spcPts val="800"/>
                        </a:spcAft>
                      </a:pPr>
                      <a:r>
                        <a:rPr lang="en-US" sz="1800" b="0" dirty="0">
                          <a:solidFill>
                            <a:schemeClr val="bg1"/>
                          </a:solidFill>
                          <a:effectLst/>
                          <a:latin typeface="Montserrat" pitchFamily="2" charset="0"/>
                        </a:rPr>
                        <a:t>45</a:t>
                      </a:r>
                      <a:endParaRPr lang="en-US" sz="1800" b="0" dirty="0">
                        <a:solidFill>
                          <a:schemeClr val="bg1"/>
                        </a:solidFill>
                        <a:effectLst/>
                        <a:latin typeface="Montserrat" pitchFamily="2" charset="0"/>
                        <a:ea typeface="Calibri" panose="020F0502020204030204" pitchFamily="34" charset="0"/>
                        <a:cs typeface="Times New Roman" panose="02020603050405020304" pitchFamily="18" charset="0"/>
                      </a:endParaRPr>
                    </a:p>
                  </a:txBody>
                  <a:tcPr marL="9525" marR="9525" marT="9525" marB="9525" anchor="ctr">
                    <a:solidFill>
                      <a:srgbClr val="00583D"/>
                    </a:solidFill>
                  </a:tcPr>
                </a:tc>
                <a:extLst>
                  <a:ext uri="{0D108BD9-81ED-4DB2-BD59-A6C34878D82A}">
                    <a16:rowId xmlns:a16="http://schemas.microsoft.com/office/drawing/2014/main" val="4273864373"/>
                  </a:ext>
                </a:extLst>
              </a:tr>
              <a:tr h="764646">
                <a:tc>
                  <a:txBody>
                    <a:bodyPr/>
                    <a:lstStyle/>
                    <a:p>
                      <a:pPr marL="457200" marR="0">
                        <a:lnSpc>
                          <a:spcPct val="107000"/>
                        </a:lnSpc>
                        <a:spcBef>
                          <a:spcPts val="0"/>
                        </a:spcBef>
                        <a:spcAft>
                          <a:spcPts val="0"/>
                        </a:spcAft>
                      </a:pPr>
                      <a:r>
                        <a:rPr lang="en-US" sz="1800" b="0" dirty="0">
                          <a:effectLst/>
                          <a:latin typeface="Montserrat" pitchFamily="2" charset="0"/>
                        </a:rPr>
                        <a:t>Between Circulation zones and regularly occupied spaces.</a:t>
                      </a:r>
                      <a:endParaRPr lang="en-US" sz="1800" b="0" dirty="0">
                        <a:effectLst/>
                        <a:latin typeface="Montserrat" pitchFamily="2" charset="0"/>
                        <a:ea typeface="Calibri" panose="020F0502020204030204" pitchFamily="34" charset="0"/>
                        <a:cs typeface="Times New Roman" panose="02020603050405020304" pitchFamily="18" charset="0"/>
                      </a:endParaRPr>
                    </a:p>
                  </a:txBody>
                  <a:tcPr marL="9525" marR="9525" marT="9525" marB="9525" anchor="ctr">
                    <a:solidFill>
                      <a:srgbClr val="393939"/>
                    </a:solidFill>
                  </a:tcPr>
                </a:tc>
                <a:tc>
                  <a:txBody>
                    <a:bodyPr/>
                    <a:lstStyle/>
                    <a:p>
                      <a:pPr marL="457200" marR="0">
                        <a:lnSpc>
                          <a:spcPct val="107000"/>
                        </a:lnSpc>
                        <a:spcBef>
                          <a:spcPts val="0"/>
                        </a:spcBef>
                        <a:spcAft>
                          <a:spcPts val="800"/>
                        </a:spcAft>
                      </a:pPr>
                      <a:r>
                        <a:rPr lang="en-US" sz="1800" b="0" dirty="0">
                          <a:solidFill>
                            <a:schemeClr val="bg1"/>
                          </a:solidFill>
                          <a:effectLst/>
                          <a:latin typeface="Montserrat" pitchFamily="2" charset="0"/>
                        </a:rPr>
                        <a:t>40</a:t>
                      </a:r>
                      <a:endParaRPr lang="en-US" sz="1800" b="0" dirty="0">
                        <a:solidFill>
                          <a:schemeClr val="bg1"/>
                        </a:solidFill>
                        <a:effectLst/>
                        <a:latin typeface="Montserrat" pitchFamily="2" charset="0"/>
                        <a:ea typeface="Calibri" panose="020F0502020204030204" pitchFamily="34" charset="0"/>
                        <a:cs typeface="Times New Roman" panose="02020603050405020304" pitchFamily="18" charset="0"/>
                      </a:endParaRPr>
                    </a:p>
                  </a:txBody>
                  <a:tcPr marL="9525" marR="9525" marT="9525" marB="9525" anchor="ctr">
                    <a:solidFill>
                      <a:srgbClr val="00583D"/>
                    </a:solidFill>
                  </a:tcPr>
                </a:tc>
                <a:extLst>
                  <a:ext uri="{0D108BD9-81ED-4DB2-BD59-A6C34878D82A}">
                    <a16:rowId xmlns:a16="http://schemas.microsoft.com/office/drawing/2014/main" val="161550214"/>
                  </a:ext>
                </a:extLst>
              </a:tr>
            </a:tbl>
          </a:graphicData>
        </a:graphic>
      </p:graphicFrame>
    </p:spTree>
    <p:extLst>
      <p:ext uri="{BB962C8B-B14F-4D97-AF65-F5344CB8AC3E}">
        <p14:creationId xmlns:p14="http://schemas.microsoft.com/office/powerpoint/2010/main" val="21858572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44FF0-611F-461B-AA65-F94D6D5BF9FD}"/>
              </a:ext>
            </a:extLst>
          </p:cNvPr>
          <p:cNvSpPr>
            <a:spLocks noGrp="1"/>
          </p:cNvSpPr>
          <p:nvPr>
            <p:ph type="title"/>
          </p:nvPr>
        </p:nvSpPr>
        <p:spPr/>
        <p:txBody>
          <a:bodyPr>
            <a:normAutofit/>
          </a:bodyPr>
          <a:lstStyle/>
          <a:p>
            <a:r>
              <a:rPr lang="en-US" sz="3200" b="0" dirty="0">
                <a:solidFill>
                  <a:srgbClr val="00583D"/>
                </a:solidFill>
                <a:latin typeface="Montserrat" pitchFamily="2" charset="0"/>
              </a:rPr>
              <a:t>WELL v2 LIGHT</a:t>
            </a:r>
          </a:p>
        </p:txBody>
      </p:sp>
      <p:sp>
        <p:nvSpPr>
          <p:cNvPr id="5" name="TextBox 4">
            <a:extLst>
              <a:ext uri="{FF2B5EF4-FFF2-40B4-BE49-F238E27FC236}">
                <a16:creationId xmlns:a16="http://schemas.microsoft.com/office/drawing/2014/main" id="{2098968B-9F70-489C-8D6C-C1C98678C285}"/>
              </a:ext>
            </a:extLst>
          </p:cNvPr>
          <p:cNvSpPr txBox="1"/>
          <p:nvPr/>
        </p:nvSpPr>
        <p:spPr>
          <a:xfrm>
            <a:off x="228600" y="1813560"/>
            <a:ext cx="5943600" cy="4656916"/>
          </a:xfrm>
          <a:prstGeom prst="rect">
            <a:avLst/>
          </a:prstGeom>
          <a:noFill/>
        </p:spPr>
        <p:txBody>
          <a:bodyPr wrap="square">
            <a:spAutoFit/>
          </a:bodyPr>
          <a:lstStyle/>
          <a:p>
            <a:pPr>
              <a:lnSpc>
                <a:spcPct val="150000"/>
              </a:lnSpc>
              <a:defRPr/>
            </a:pPr>
            <a:r>
              <a:rPr kumimoji="0" lang="en-US" sz="1600" b="0" i="0" u="none" strike="noStrike" kern="1200" cap="none" spc="0" normalizeH="0" baseline="0" noProof="0" dirty="0">
                <a:ln>
                  <a:noFill/>
                </a:ln>
                <a:solidFill>
                  <a:srgbClr val="00583D"/>
                </a:solidFill>
                <a:effectLst/>
                <a:uLnTx/>
                <a:uFillTx/>
                <a:latin typeface="Montserrat" pitchFamily="2" charset="0"/>
                <a:ea typeface="Calibri" panose="020F0502020204030204" pitchFamily="34" charset="0"/>
                <a:cs typeface="Arial" panose="020B0604020202020204" pitchFamily="34" charset="0"/>
              </a:rPr>
              <a:t>“</a:t>
            </a:r>
            <a:r>
              <a:rPr kumimoji="0" lang="en-US" sz="2000" b="0" i="0" u="none" strike="noStrike" kern="1200" cap="none" spc="0" normalizeH="0" baseline="0" noProof="0" dirty="0">
                <a:ln>
                  <a:noFill/>
                </a:ln>
                <a:solidFill>
                  <a:srgbClr val="00583D"/>
                </a:solidFill>
                <a:effectLst/>
                <a:uLnTx/>
                <a:uFillTx/>
                <a:latin typeface="Montserrat" pitchFamily="2" charset="0"/>
                <a:ea typeface="Calibri" panose="020F0502020204030204" pitchFamily="34" charset="0"/>
                <a:cs typeface="Arial" panose="020B0604020202020204" pitchFamily="34" charset="0"/>
              </a:rPr>
              <a:t>The lighting environments where humans spend their time impact their visual, circadian and mental health. Currently, lighting conditions in most spaces are designed to meet the visual needs of individuals, but do not take into account circadian rhythms and mental health. This presents an opportunity for projects to provide lighting conditions required by humans for improved health and well-being.”</a:t>
            </a:r>
            <a:endParaRPr kumimoji="0" lang="en-US" sz="1600" b="0" i="0" u="none" strike="noStrike" kern="1200" cap="none" spc="0" normalizeH="0" baseline="0" noProof="0" dirty="0">
              <a:ln>
                <a:noFill/>
              </a:ln>
              <a:solidFill>
                <a:srgbClr val="00583D"/>
              </a:solidFill>
              <a:effectLst/>
              <a:uLnTx/>
              <a:uFillTx/>
              <a:latin typeface="Montserrat" pitchFamily="2" charset="0"/>
              <a:ea typeface="Calibri" panose="020F0502020204030204" pitchFamily="34" charset="0"/>
              <a:cs typeface="Arial" panose="020B0604020202020204" pitchFamily="34" charset="0"/>
            </a:endParaRPr>
          </a:p>
        </p:txBody>
      </p:sp>
      <p:pic>
        <p:nvPicPr>
          <p:cNvPr id="7" name="Picture 6" descr="Two people sitting at a table&#10;&#10;Description automatically generated with medium confidence">
            <a:extLst>
              <a:ext uri="{FF2B5EF4-FFF2-40B4-BE49-F238E27FC236}">
                <a16:creationId xmlns:a16="http://schemas.microsoft.com/office/drawing/2014/main" id="{EB69386E-E54F-4B35-B963-2A394B3401E1}"/>
              </a:ext>
            </a:extLst>
          </p:cNvPr>
          <p:cNvPicPr>
            <a:picLocks noChangeAspect="1"/>
          </p:cNvPicPr>
          <p:nvPr/>
        </p:nvPicPr>
        <p:blipFill rotWithShape="1">
          <a:blip r:embed="rId3"/>
          <a:srcRect l="1293" r="14795"/>
          <a:stretch/>
        </p:blipFill>
        <p:spPr>
          <a:xfrm>
            <a:off x="6553200" y="2000480"/>
            <a:ext cx="5388556" cy="4283075"/>
          </a:xfrm>
          <a:prstGeom prst="rect">
            <a:avLst/>
          </a:prstGeom>
        </p:spPr>
      </p:pic>
    </p:spTree>
    <p:extLst>
      <p:ext uri="{BB962C8B-B14F-4D97-AF65-F5344CB8AC3E}">
        <p14:creationId xmlns:p14="http://schemas.microsoft.com/office/powerpoint/2010/main" val="21781747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091B71-A6D0-4710-800B-0555C3B64FD7}"/>
              </a:ext>
            </a:extLst>
          </p:cNvPr>
          <p:cNvSpPr>
            <a:spLocks noGrp="1"/>
          </p:cNvSpPr>
          <p:nvPr>
            <p:ph type="title"/>
          </p:nvPr>
        </p:nvSpPr>
        <p:spPr>
          <a:xfrm>
            <a:off x="838199" y="1906059"/>
            <a:ext cx="7882467" cy="852381"/>
          </a:xfrm>
        </p:spPr>
        <p:txBody>
          <a:bodyPr/>
          <a:lstStyle/>
          <a:p>
            <a:r>
              <a:rPr lang="en-US" sz="5400" b="0" dirty="0">
                <a:latin typeface="Montserrat" pitchFamily="2" charset="0"/>
              </a:rPr>
              <a:t>CASE STUDIES</a:t>
            </a:r>
          </a:p>
        </p:txBody>
      </p:sp>
    </p:spTree>
    <p:extLst>
      <p:ext uri="{BB962C8B-B14F-4D97-AF65-F5344CB8AC3E}">
        <p14:creationId xmlns:p14="http://schemas.microsoft.com/office/powerpoint/2010/main" val="6738024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F11669-2CAF-477B-BE55-7404E0B9AC08}"/>
              </a:ext>
            </a:extLst>
          </p:cNvPr>
          <p:cNvSpPr>
            <a:spLocks noGrp="1"/>
          </p:cNvSpPr>
          <p:nvPr>
            <p:ph type="title"/>
          </p:nvPr>
        </p:nvSpPr>
        <p:spPr/>
        <p:txBody>
          <a:bodyPr>
            <a:normAutofit/>
          </a:bodyPr>
          <a:lstStyle/>
          <a:p>
            <a:r>
              <a:rPr lang="en-US" sz="3200" b="0" dirty="0">
                <a:solidFill>
                  <a:srgbClr val="00583D"/>
                </a:solidFill>
                <a:latin typeface="Montserrat" pitchFamily="2" charset="0"/>
              </a:rPr>
              <a:t>CASE STUDY 1</a:t>
            </a:r>
          </a:p>
        </p:txBody>
      </p:sp>
      <p:sp>
        <p:nvSpPr>
          <p:cNvPr id="5" name="Text Placeholder 4">
            <a:extLst>
              <a:ext uri="{FF2B5EF4-FFF2-40B4-BE49-F238E27FC236}">
                <a16:creationId xmlns:a16="http://schemas.microsoft.com/office/drawing/2014/main" id="{2029BF2D-2D2A-46EA-B2E4-D1B758A17D13}"/>
              </a:ext>
            </a:extLst>
          </p:cNvPr>
          <p:cNvSpPr>
            <a:spLocks noGrp="1"/>
          </p:cNvSpPr>
          <p:nvPr>
            <p:ph type="body" sz="quarter" idx="11"/>
          </p:nvPr>
        </p:nvSpPr>
        <p:spPr>
          <a:xfrm>
            <a:off x="304800" y="2362287"/>
            <a:ext cx="5118100" cy="3483263"/>
          </a:xfrm>
        </p:spPr>
        <p:txBody>
          <a:bodyPr>
            <a:normAutofit/>
          </a:bodyPr>
          <a:lstStyle/>
          <a:p>
            <a:r>
              <a:rPr lang="en-US" sz="2000" dirty="0">
                <a:solidFill>
                  <a:srgbClr val="00583D"/>
                </a:solidFill>
                <a:latin typeface="Montserrat" pitchFamily="2" charset="0"/>
              </a:rPr>
              <a:t>BACKGROUND</a:t>
            </a:r>
          </a:p>
        </p:txBody>
      </p:sp>
      <p:pic>
        <p:nvPicPr>
          <p:cNvPr id="3" name="Picture 2" descr="A picture containing grass, outdoor, sky, building&#10;&#10;Description automatically generated">
            <a:extLst>
              <a:ext uri="{FF2B5EF4-FFF2-40B4-BE49-F238E27FC236}">
                <a16:creationId xmlns:a16="http://schemas.microsoft.com/office/drawing/2014/main" id="{DE4F98CA-0969-441A-9B06-5F28E4489A8E}"/>
              </a:ext>
            </a:extLst>
          </p:cNvPr>
          <p:cNvPicPr>
            <a:picLocks noChangeAspect="1"/>
          </p:cNvPicPr>
          <p:nvPr/>
        </p:nvPicPr>
        <p:blipFill rotWithShape="1">
          <a:blip r:embed="rId3"/>
          <a:srcRect l="24236" r="12602"/>
          <a:stretch/>
        </p:blipFill>
        <p:spPr>
          <a:xfrm>
            <a:off x="5699760" y="0"/>
            <a:ext cx="6492240" cy="6858000"/>
          </a:xfrm>
          <a:prstGeom prst="rect">
            <a:avLst/>
          </a:prstGeom>
        </p:spPr>
      </p:pic>
      <p:sp>
        <p:nvSpPr>
          <p:cNvPr id="6" name="TextBox 5">
            <a:extLst>
              <a:ext uri="{FF2B5EF4-FFF2-40B4-BE49-F238E27FC236}">
                <a16:creationId xmlns:a16="http://schemas.microsoft.com/office/drawing/2014/main" id="{6579FF5E-6B53-3604-C619-350769740127}"/>
              </a:ext>
            </a:extLst>
          </p:cNvPr>
          <p:cNvSpPr txBox="1"/>
          <p:nvPr/>
        </p:nvSpPr>
        <p:spPr>
          <a:xfrm>
            <a:off x="152400" y="2949756"/>
            <a:ext cx="5410200" cy="3143874"/>
          </a:xfrm>
          <a:prstGeom prst="rect">
            <a:avLst/>
          </a:prstGeom>
          <a:noFill/>
        </p:spPr>
        <p:txBody>
          <a:bodyPr wrap="square">
            <a:sp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lang="en-US" sz="1600" dirty="0">
                <a:solidFill>
                  <a:srgbClr val="00583D"/>
                </a:solidFill>
                <a:effectLst/>
                <a:latin typeface="Montserrat" pitchFamily="2" charset="0"/>
                <a:ea typeface="Calibri" panose="020F0502020204030204" pitchFamily="34" charset="0"/>
                <a:cs typeface="Times New Roman" panose="02020603050405020304" pitchFamily="18" charset="0"/>
              </a:rPr>
              <a:t>Facing the challenges of rapid enrollment growth, aging facilities, concerns about equity, and a desire to develop future-focused educational environments, the Iowa City Community School District commissioned the BLDD/</a:t>
            </a:r>
            <a:r>
              <a:rPr lang="en-US" sz="1600" dirty="0" err="1">
                <a:solidFill>
                  <a:srgbClr val="00583D"/>
                </a:solidFill>
                <a:effectLst/>
                <a:latin typeface="Montserrat" pitchFamily="2" charset="0"/>
                <a:ea typeface="Calibri" panose="020F0502020204030204" pitchFamily="34" charset="0"/>
                <a:cs typeface="Times New Roman" panose="02020603050405020304" pitchFamily="18" charset="0"/>
              </a:rPr>
              <a:t>Unicom•ARC</a:t>
            </a:r>
            <a:r>
              <a:rPr lang="en-US" sz="1600" dirty="0">
                <a:solidFill>
                  <a:srgbClr val="00583D"/>
                </a:solidFill>
                <a:effectLst/>
                <a:latin typeface="Montserrat" pitchFamily="2" charset="0"/>
                <a:ea typeface="Calibri" panose="020F0502020204030204" pitchFamily="34" charset="0"/>
                <a:cs typeface="Times New Roman" panose="02020603050405020304" pitchFamily="18" charset="0"/>
              </a:rPr>
              <a:t> team to develop long-term facilities master plan. The “ONE VISION” facilities master planning process created a 10-year master plan that serves as the district’s roadmap for future facilities decision-making. </a:t>
            </a:r>
          </a:p>
        </p:txBody>
      </p:sp>
    </p:spTree>
    <p:extLst>
      <p:ext uri="{BB962C8B-B14F-4D97-AF65-F5344CB8AC3E}">
        <p14:creationId xmlns:p14="http://schemas.microsoft.com/office/powerpoint/2010/main" val="41946516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6047E-EC83-4FE7-B23C-D9C3901D530A}"/>
              </a:ext>
            </a:extLst>
          </p:cNvPr>
          <p:cNvSpPr>
            <a:spLocks noGrp="1"/>
          </p:cNvSpPr>
          <p:nvPr>
            <p:ph type="title"/>
          </p:nvPr>
        </p:nvSpPr>
        <p:spPr>
          <a:xfrm>
            <a:off x="304800" y="457200"/>
            <a:ext cx="5118100" cy="1342045"/>
          </a:xfrm>
        </p:spPr>
        <p:txBody>
          <a:bodyPr>
            <a:normAutofit/>
          </a:bodyPr>
          <a:lstStyle/>
          <a:p>
            <a:r>
              <a:rPr lang="en-US" sz="3200" b="0" dirty="0">
                <a:solidFill>
                  <a:srgbClr val="00583D"/>
                </a:solidFill>
                <a:latin typeface="Montserrat" pitchFamily="2" charset="0"/>
              </a:rPr>
              <a:t>CASE STUDY 1</a:t>
            </a:r>
          </a:p>
        </p:txBody>
      </p:sp>
      <p:sp>
        <p:nvSpPr>
          <p:cNvPr id="3" name="Text Placeholder 2">
            <a:extLst>
              <a:ext uri="{FF2B5EF4-FFF2-40B4-BE49-F238E27FC236}">
                <a16:creationId xmlns:a16="http://schemas.microsoft.com/office/drawing/2014/main" id="{0E2248C2-B5AC-483E-BB86-D952EDCF6618}"/>
              </a:ext>
            </a:extLst>
          </p:cNvPr>
          <p:cNvSpPr>
            <a:spLocks noGrp="1"/>
          </p:cNvSpPr>
          <p:nvPr>
            <p:ph type="body" sz="quarter" idx="11"/>
          </p:nvPr>
        </p:nvSpPr>
        <p:spPr>
          <a:xfrm>
            <a:off x="304800" y="2020458"/>
            <a:ext cx="5118100" cy="3483263"/>
          </a:xfrm>
        </p:spPr>
        <p:txBody>
          <a:bodyPr>
            <a:normAutofit/>
          </a:bodyPr>
          <a:lstStyle/>
          <a:p>
            <a:r>
              <a:rPr lang="en-US" sz="2000" dirty="0">
                <a:solidFill>
                  <a:srgbClr val="00583D"/>
                </a:solidFill>
                <a:latin typeface="Montserrat" pitchFamily="2" charset="0"/>
              </a:rPr>
              <a:t>CHALLENGE</a:t>
            </a:r>
          </a:p>
        </p:txBody>
      </p:sp>
      <p:pic>
        <p:nvPicPr>
          <p:cNvPr id="5" name="Picture 4" descr="A room with tables and chairs&#10;&#10;Description automatically generated with medium confidence">
            <a:extLst>
              <a:ext uri="{FF2B5EF4-FFF2-40B4-BE49-F238E27FC236}">
                <a16:creationId xmlns:a16="http://schemas.microsoft.com/office/drawing/2014/main" id="{CB009ADA-9377-4A14-A1B4-D599E60A50C9}"/>
              </a:ext>
            </a:extLst>
          </p:cNvPr>
          <p:cNvPicPr>
            <a:picLocks noChangeAspect="1"/>
          </p:cNvPicPr>
          <p:nvPr/>
        </p:nvPicPr>
        <p:blipFill rotWithShape="1">
          <a:blip r:embed="rId3"/>
          <a:srcRect l="20000" r="17037"/>
          <a:stretch/>
        </p:blipFill>
        <p:spPr>
          <a:xfrm>
            <a:off x="5715000" y="0"/>
            <a:ext cx="6477000" cy="6858000"/>
          </a:xfrm>
          <a:prstGeom prst="rect">
            <a:avLst/>
          </a:prstGeom>
        </p:spPr>
      </p:pic>
      <p:sp>
        <p:nvSpPr>
          <p:cNvPr id="6" name="TextBox 5">
            <a:extLst>
              <a:ext uri="{FF2B5EF4-FFF2-40B4-BE49-F238E27FC236}">
                <a16:creationId xmlns:a16="http://schemas.microsoft.com/office/drawing/2014/main" id="{931FC607-668D-8499-8968-3719F1EF3312}"/>
              </a:ext>
            </a:extLst>
          </p:cNvPr>
          <p:cNvSpPr txBox="1"/>
          <p:nvPr/>
        </p:nvSpPr>
        <p:spPr>
          <a:xfrm>
            <a:off x="304800" y="3179017"/>
            <a:ext cx="5118100" cy="2220544"/>
          </a:xfrm>
          <a:prstGeom prst="rect">
            <a:avLst/>
          </a:prstGeom>
          <a:noFill/>
        </p:spPr>
        <p:txBody>
          <a:bodyPr wrap="square">
            <a:sp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lang="en-US" sz="1600" dirty="0">
                <a:solidFill>
                  <a:srgbClr val="00583D"/>
                </a:solidFill>
                <a:effectLst/>
                <a:latin typeface="Montserrat" pitchFamily="2" charset="0"/>
                <a:ea typeface="Calibri" panose="020F0502020204030204" pitchFamily="34" charset="0"/>
                <a:cs typeface="Times New Roman" panose="02020603050405020304" pitchFamily="18" charset="0"/>
              </a:rPr>
              <a:t>Create open classroom spaces that allowed students to move into open spaces for collaboration but could also be closed to use the spaces for a standard classroom. These classrooms also had to use as much natural light as possible while maintaining sound control.</a:t>
            </a:r>
          </a:p>
        </p:txBody>
      </p:sp>
    </p:spTree>
    <p:extLst>
      <p:ext uri="{BB962C8B-B14F-4D97-AF65-F5344CB8AC3E}">
        <p14:creationId xmlns:p14="http://schemas.microsoft.com/office/powerpoint/2010/main" val="41740319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FE9ED-E43F-4E5B-AD62-0F54EF80E6F6}"/>
              </a:ext>
            </a:extLst>
          </p:cNvPr>
          <p:cNvSpPr>
            <a:spLocks noGrp="1"/>
          </p:cNvSpPr>
          <p:nvPr>
            <p:ph type="title"/>
          </p:nvPr>
        </p:nvSpPr>
        <p:spPr>
          <a:xfrm>
            <a:off x="304800" y="457200"/>
            <a:ext cx="5118100" cy="1342045"/>
          </a:xfrm>
        </p:spPr>
        <p:txBody>
          <a:bodyPr>
            <a:normAutofit/>
          </a:bodyPr>
          <a:lstStyle/>
          <a:p>
            <a:r>
              <a:rPr lang="en-US" sz="3600" b="0" dirty="0">
                <a:solidFill>
                  <a:srgbClr val="00583D"/>
                </a:solidFill>
                <a:latin typeface="Montserrat" pitchFamily="2" charset="0"/>
              </a:rPr>
              <a:t>CASE STUDY 1</a:t>
            </a:r>
          </a:p>
        </p:txBody>
      </p:sp>
      <p:sp>
        <p:nvSpPr>
          <p:cNvPr id="3" name="Text Placeholder 2">
            <a:extLst>
              <a:ext uri="{FF2B5EF4-FFF2-40B4-BE49-F238E27FC236}">
                <a16:creationId xmlns:a16="http://schemas.microsoft.com/office/drawing/2014/main" id="{93D3634D-628C-47E8-81D5-E70F08DC57A7}"/>
              </a:ext>
            </a:extLst>
          </p:cNvPr>
          <p:cNvSpPr>
            <a:spLocks noGrp="1"/>
          </p:cNvSpPr>
          <p:nvPr>
            <p:ph type="body" sz="quarter" idx="11"/>
          </p:nvPr>
        </p:nvSpPr>
        <p:spPr>
          <a:xfrm>
            <a:off x="304800" y="1911276"/>
            <a:ext cx="5118100" cy="3483263"/>
          </a:xfrm>
        </p:spPr>
        <p:txBody>
          <a:bodyPr>
            <a:normAutofit/>
          </a:bodyPr>
          <a:lstStyle/>
          <a:p>
            <a:r>
              <a:rPr lang="en-US" sz="2000" dirty="0">
                <a:solidFill>
                  <a:srgbClr val="00583D"/>
                </a:solidFill>
                <a:latin typeface="Montserrat" pitchFamily="2" charset="0"/>
              </a:rPr>
              <a:t>SOLUTION</a:t>
            </a:r>
          </a:p>
        </p:txBody>
      </p:sp>
      <p:pic>
        <p:nvPicPr>
          <p:cNvPr id="5" name="Picture 4" descr="A room with tables and chairs&#10;&#10;Description automatically generated with low confidence">
            <a:extLst>
              <a:ext uri="{FF2B5EF4-FFF2-40B4-BE49-F238E27FC236}">
                <a16:creationId xmlns:a16="http://schemas.microsoft.com/office/drawing/2014/main" id="{4DC53CAF-CB5F-4290-BD05-496F5E34DE6E}"/>
              </a:ext>
            </a:extLst>
          </p:cNvPr>
          <p:cNvPicPr>
            <a:picLocks noChangeAspect="1"/>
          </p:cNvPicPr>
          <p:nvPr/>
        </p:nvPicPr>
        <p:blipFill rotWithShape="1">
          <a:blip r:embed="rId3"/>
          <a:srcRect l="15715" r="20809"/>
          <a:stretch/>
        </p:blipFill>
        <p:spPr>
          <a:xfrm>
            <a:off x="5730239" y="0"/>
            <a:ext cx="6461761" cy="6858000"/>
          </a:xfrm>
          <a:prstGeom prst="rect">
            <a:avLst/>
          </a:prstGeom>
        </p:spPr>
      </p:pic>
      <p:sp>
        <p:nvSpPr>
          <p:cNvPr id="6" name="TextBox 5">
            <a:extLst>
              <a:ext uri="{FF2B5EF4-FFF2-40B4-BE49-F238E27FC236}">
                <a16:creationId xmlns:a16="http://schemas.microsoft.com/office/drawing/2014/main" id="{B3840F50-278C-6B8D-320A-44AA7A23E452}"/>
              </a:ext>
            </a:extLst>
          </p:cNvPr>
          <p:cNvSpPr txBox="1"/>
          <p:nvPr/>
        </p:nvSpPr>
        <p:spPr>
          <a:xfrm>
            <a:off x="228600" y="2881517"/>
            <a:ext cx="5118100" cy="1912768"/>
          </a:xfrm>
          <a:prstGeom prst="rect">
            <a:avLst/>
          </a:prstGeom>
          <a:noFill/>
        </p:spPr>
        <p:txBody>
          <a:bodyPr wrap="square">
            <a:sp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lang="en-US" sz="1600" dirty="0">
                <a:solidFill>
                  <a:srgbClr val="00583D"/>
                </a:solidFill>
                <a:effectLst/>
                <a:latin typeface="Montserrat" pitchFamily="2" charset="0"/>
                <a:ea typeface="Calibri" panose="020F0502020204030204" pitchFamily="34" charset="0"/>
                <a:cs typeface="Times New Roman" panose="02020603050405020304" pitchFamily="18" charset="0"/>
              </a:rPr>
              <a:t>To create the opening into the collaboration area, use acoustically rated glass walls that allowed sunlight into the areas, maintain sound control, and with the use of pass doors, allow access into the rooms when the </a:t>
            </a:r>
            <a:r>
              <a:rPr lang="en-US" sz="1600" dirty="0">
                <a:solidFill>
                  <a:srgbClr val="00583D"/>
                </a:solidFill>
                <a:latin typeface="Montserrat" pitchFamily="2" charset="0"/>
                <a:ea typeface="Calibri" panose="020F0502020204030204" pitchFamily="34" charset="0"/>
                <a:cs typeface="Times New Roman" panose="02020603050405020304" pitchFamily="18" charset="0"/>
              </a:rPr>
              <a:t>m</a:t>
            </a:r>
            <a:r>
              <a:rPr lang="en-US" sz="1600" dirty="0">
                <a:solidFill>
                  <a:srgbClr val="00583D"/>
                </a:solidFill>
                <a:effectLst/>
                <a:latin typeface="Montserrat" pitchFamily="2" charset="0"/>
                <a:ea typeface="Calibri" panose="020F0502020204030204" pitchFamily="34" charset="0"/>
                <a:cs typeface="Times New Roman" panose="02020603050405020304" pitchFamily="18" charset="0"/>
              </a:rPr>
              <a:t>ovable wall was in place. </a:t>
            </a:r>
          </a:p>
        </p:txBody>
      </p:sp>
    </p:spTree>
    <p:extLst>
      <p:ext uri="{BB962C8B-B14F-4D97-AF65-F5344CB8AC3E}">
        <p14:creationId xmlns:p14="http://schemas.microsoft.com/office/powerpoint/2010/main" val="14939905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D48D9-8C1E-40F1-8F7D-C7C82C88674F}"/>
              </a:ext>
            </a:extLst>
          </p:cNvPr>
          <p:cNvSpPr>
            <a:spLocks noGrp="1"/>
          </p:cNvSpPr>
          <p:nvPr>
            <p:ph type="title"/>
          </p:nvPr>
        </p:nvSpPr>
        <p:spPr>
          <a:xfrm>
            <a:off x="304800" y="457200"/>
            <a:ext cx="5118100" cy="1342045"/>
          </a:xfrm>
        </p:spPr>
        <p:txBody>
          <a:bodyPr>
            <a:normAutofit/>
          </a:bodyPr>
          <a:lstStyle/>
          <a:p>
            <a:r>
              <a:rPr lang="en-US" sz="3600" b="0" dirty="0">
                <a:solidFill>
                  <a:srgbClr val="00583D"/>
                </a:solidFill>
                <a:latin typeface="Montserrat" pitchFamily="2" charset="0"/>
              </a:rPr>
              <a:t>CASE STUDY 2</a:t>
            </a:r>
          </a:p>
        </p:txBody>
      </p:sp>
      <p:sp>
        <p:nvSpPr>
          <p:cNvPr id="3" name="Text Placeholder 2">
            <a:extLst>
              <a:ext uri="{FF2B5EF4-FFF2-40B4-BE49-F238E27FC236}">
                <a16:creationId xmlns:a16="http://schemas.microsoft.com/office/drawing/2014/main" id="{FB9CB83A-D6E0-4DD6-9D5D-2679E12444FE}"/>
              </a:ext>
            </a:extLst>
          </p:cNvPr>
          <p:cNvSpPr>
            <a:spLocks noGrp="1"/>
          </p:cNvSpPr>
          <p:nvPr>
            <p:ph type="body" sz="quarter" idx="11"/>
          </p:nvPr>
        </p:nvSpPr>
        <p:spPr>
          <a:xfrm>
            <a:off x="304800" y="1993162"/>
            <a:ext cx="5118100" cy="3483263"/>
          </a:xfrm>
        </p:spPr>
        <p:txBody>
          <a:bodyPr>
            <a:normAutofit/>
          </a:bodyPr>
          <a:lstStyle/>
          <a:p>
            <a:r>
              <a:rPr lang="en-US" sz="2400" dirty="0">
                <a:solidFill>
                  <a:srgbClr val="00583D"/>
                </a:solidFill>
                <a:latin typeface="Montserrat" pitchFamily="2" charset="0"/>
              </a:rPr>
              <a:t>BACKGROUND</a:t>
            </a:r>
          </a:p>
        </p:txBody>
      </p:sp>
      <p:pic>
        <p:nvPicPr>
          <p:cNvPr id="5" name="Picture 4" descr="A picture containing bathroom, indoor, wall, floor&#10;&#10;Description automatically generated">
            <a:extLst>
              <a:ext uri="{FF2B5EF4-FFF2-40B4-BE49-F238E27FC236}">
                <a16:creationId xmlns:a16="http://schemas.microsoft.com/office/drawing/2014/main" id="{CB03439C-7849-4E47-B186-467D89219087}"/>
              </a:ext>
            </a:extLst>
          </p:cNvPr>
          <p:cNvPicPr>
            <a:picLocks noChangeAspect="1"/>
          </p:cNvPicPr>
          <p:nvPr/>
        </p:nvPicPr>
        <p:blipFill rotWithShape="1">
          <a:blip r:embed="rId3"/>
          <a:srcRect l="-1" t="25312" r="-1" b="15363"/>
          <a:stretch/>
        </p:blipFill>
        <p:spPr>
          <a:xfrm>
            <a:off x="5715001" y="0"/>
            <a:ext cx="6477000" cy="6858000"/>
          </a:xfrm>
          <a:prstGeom prst="rect">
            <a:avLst/>
          </a:prstGeom>
        </p:spPr>
      </p:pic>
      <p:sp>
        <p:nvSpPr>
          <p:cNvPr id="6" name="TextBox 5">
            <a:extLst>
              <a:ext uri="{FF2B5EF4-FFF2-40B4-BE49-F238E27FC236}">
                <a16:creationId xmlns:a16="http://schemas.microsoft.com/office/drawing/2014/main" id="{954BFF90-BCE2-7BE4-B4A2-3E26EF4F99AE}"/>
              </a:ext>
            </a:extLst>
          </p:cNvPr>
          <p:cNvSpPr txBox="1"/>
          <p:nvPr/>
        </p:nvSpPr>
        <p:spPr>
          <a:xfrm>
            <a:off x="304800" y="3105834"/>
            <a:ext cx="5118100" cy="681661"/>
          </a:xfrm>
          <a:prstGeom prst="rect">
            <a:avLst/>
          </a:prstGeom>
          <a:noFill/>
        </p:spPr>
        <p:txBody>
          <a:bodyPr wrap="square">
            <a:sp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lang="en-US" sz="1600" dirty="0">
                <a:solidFill>
                  <a:srgbClr val="00583D"/>
                </a:solidFill>
                <a:effectLst/>
                <a:latin typeface="Montserrat" pitchFamily="2" charset="0"/>
                <a:ea typeface="Calibri" panose="020F0502020204030204" pitchFamily="34" charset="0"/>
                <a:cs typeface="Times New Roman" panose="02020603050405020304" pitchFamily="18" charset="0"/>
              </a:rPr>
              <a:t>Ruth’s Chris wanted to create a space that could be used for private dining and entertaining.</a:t>
            </a:r>
          </a:p>
        </p:txBody>
      </p:sp>
    </p:spTree>
    <p:extLst>
      <p:ext uri="{BB962C8B-B14F-4D97-AF65-F5344CB8AC3E}">
        <p14:creationId xmlns:p14="http://schemas.microsoft.com/office/powerpoint/2010/main" val="31887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
            <a:ext cx="9144000" cy="1362363"/>
          </a:xfrm>
          <a:prstGeom prst="rect">
            <a:avLst/>
          </a:prstGeom>
        </p:spPr>
      </p:pic>
      <p:sp>
        <p:nvSpPr>
          <p:cNvPr id="2" name="Title 1"/>
          <p:cNvSpPr>
            <a:spLocks noGrp="1"/>
          </p:cNvSpPr>
          <p:nvPr>
            <p:ph type="title"/>
          </p:nvPr>
        </p:nvSpPr>
        <p:spPr>
          <a:xfrm>
            <a:off x="1524000" y="395514"/>
            <a:ext cx="4038600" cy="914400"/>
          </a:xfrm>
        </p:spPr>
        <p:txBody>
          <a:bodyPr>
            <a:noAutofit/>
          </a:bodyPr>
          <a:lstStyle/>
          <a:p>
            <a:pPr algn="l"/>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ontserrat" pitchFamily="2" charset="0"/>
              </a:rPr>
              <a:t>Three Key Concepts</a:t>
            </a:r>
          </a:p>
        </p:txBody>
      </p:sp>
      <p:sp>
        <p:nvSpPr>
          <p:cNvPr id="3" name="Content Placeholder 2"/>
          <p:cNvSpPr>
            <a:spLocks noGrp="1"/>
          </p:cNvSpPr>
          <p:nvPr>
            <p:ph idx="1"/>
          </p:nvPr>
        </p:nvSpPr>
        <p:spPr>
          <a:xfrm>
            <a:off x="2286000" y="2057400"/>
            <a:ext cx="7543800" cy="3124200"/>
          </a:xfrm>
          <a:ln>
            <a:noFill/>
          </a:ln>
        </p:spPr>
        <p:txBody>
          <a:bodyPr>
            <a:noAutofit/>
          </a:bodyPr>
          <a:lstStyle/>
          <a:p>
            <a:pPr>
              <a:lnSpc>
                <a:spcPct val="200000"/>
              </a:lnSpc>
              <a:buClr>
                <a:srgbClr val="FCB415"/>
              </a:buClr>
              <a:buFont typeface="Wingdings" panose="05000000000000000000" pitchFamily="2" charset="2"/>
              <a:buChar char="Ø"/>
            </a:pPr>
            <a:r>
              <a:rPr lang="en-US" sz="3600" dirty="0">
                <a:solidFill>
                  <a:srgbClr val="00583D"/>
                </a:solidFill>
                <a:latin typeface="Montserrat" pitchFamily="2" charset="0"/>
              </a:rPr>
              <a:t>  </a:t>
            </a:r>
            <a:r>
              <a:rPr lang="en-US" dirty="0">
                <a:solidFill>
                  <a:srgbClr val="00583D"/>
                </a:solidFill>
                <a:latin typeface="Montserrat" pitchFamily="2" charset="0"/>
                <a:cs typeface="Arial" panose="020B0604020202020204" pitchFamily="34" charset="0"/>
              </a:rPr>
              <a:t>Sound Control</a:t>
            </a:r>
          </a:p>
          <a:p>
            <a:pPr>
              <a:lnSpc>
                <a:spcPct val="200000"/>
              </a:lnSpc>
              <a:buClr>
                <a:srgbClr val="FCB415"/>
              </a:buClr>
              <a:buFont typeface="Wingdings" panose="05000000000000000000" pitchFamily="2" charset="2"/>
              <a:buChar char="Ø"/>
            </a:pPr>
            <a:r>
              <a:rPr lang="en-US" dirty="0">
                <a:solidFill>
                  <a:srgbClr val="00583D"/>
                </a:solidFill>
                <a:latin typeface="Montserrat" pitchFamily="2" charset="0"/>
              </a:rPr>
              <a:t>  </a:t>
            </a:r>
            <a:r>
              <a:rPr lang="en-US" dirty="0">
                <a:solidFill>
                  <a:srgbClr val="00583D"/>
                </a:solidFill>
                <a:latin typeface="Montserrat" pitchFamily="2" charset="0"/>
                <a:cs typeface="Arial" panose="020B0604020202020204" pitchFamily="34" charset="0"/>
              </a:rPr>
              <a:t>Flexible Space Management</a:t>
            </a:r>
          </a:p>
          <a:p>
            <a:pPr>
              <a:lnSpc>
                <a:spcPct val="200000"/>
              </a:lnSpc>
              <a:buClr>
                <a:srgbClr val="FCB415"/>
              </a:buClr>
              <a:buFont typeface="Wingdings" panose="05000000000000000000" pitchFamily="2" charset="2"/>
              <a:buChar char="Ø"/>
            </a:pPr>
            <a:r>
              <a:rPr lang="en-US" sz="3600" dirty="0">
                <a:solidFill>
                  <a:srgbClr val="00583D"/>
                </a:solidFill>
                <a:latin typeface="Montserrat" pitchFamily="2" charset="0"/>
              </a:rPr>
              <a:t>  </a:t>
            </a:r>
            <a:r>
              <a:rPr lang="en-US" dirty="0">
                <a:solidFill>
                  <a:srgbClr val="00583D"/>
                </a:solidFill>
                <a:latin typeface="Montserrat" pitchFamily="2" charset="0"/>
                <a:cs typeface="Arial" panose="020B0604020202020204" pitchFamily="34" charset="0"/>
              </a:rPr>
              <a:t>Sight Division</a:t>
            </a:r>
          </a:p>
        </p:txBody>
      </p:sp>
    </p:spTree>
    <p:extLst>
      <p:ext uri="{BB962C8B-B14F-4D97-AF65-F5344CB8AC3E}">
        <p14:creationId xmlns:p14="http://schemas.microsoft.com/office/powerpoint/2010/main" val="3124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800BD-DB0E-4082-BBE8-95AC5B8A66C3}"/>
              </a:ext>
            </a:extLst>
          </p:cNvPr>
          <p:cNvSpPr>
            <a:spLocks noGrp="1"/>
          </p:cNvSpPr>
          <p:nvPr>
            <p:ph type="title"/>
          </p:nvPr>
        </p:nvSpPr>
        <p:spPr>
          <a:xfrm>
            <a:off x="304800" y="457200"/>
            <a:ext cx="5118100" cy="1342045"/>
          </a:xfrm>
        </p:spPr>
        <p:txBody>
          <a:bodyPr>
            <a:normAutofit/>
          </a:bodyPr>
          <a:lstStyle/>
          <a:p>
            <a:r>
              <a:rPr lang="en-US" sz="3600" b="0" dirty="0">
                <a:solidFill>
                  <a:srgbClr val="00583D"/>
                </a:solidFill>
                <a:latin typeface="Montserrat" pitchFamily="2" charset="0"/>
              </a:rPr>
              <a:t>CASE STUDY 2</a:t>
            </a:r>
          </a:p>
        </p:txBody>
      </p:sp>
      <p:sp>
        <p:nvSpPr>
          <p:cNvPr id="3" name="Text Placeholder 2">
            <a:extLst>
              <a:ext uri="{FF2B5EF4-FFF2-40B4-BE49-F238E27FC236}">
                <a16:creationId xmlns:a16="http://schemas.microsoft.com/office/drawing/2014/main" id="{910436EB-7AAD-407A-B2CD-17DE9C97A12E}"/>
              </a:ext>
            </a:extLst>
          </p:cNvPr>
          <p:cNvSpPr>
            <a:spLocks noGrp="1"/>
          </p:cNvSpPr>
          <p:nvPr>
            <p:ph type="body" sz="quarter" idx="11"/>
          </p:nvPr>
        </p:nvSpPr>
        <p:spPr>
          <a:xfrm>
            <a:off x="304800" y="2034106"/>
            <a:ext cx="5118100" cy="3483263"/>
          </a:xfrm>
        </p:spPr>
        <p:txBody>
          <a:bodyPr>
            <a:normAutofit/>
          </a:bodyPr>
          <a:lstStyle/>
          <a:p>
            <a:r>
              <a:rPr lang="en-US" sz="2000" dirty="0">
                <a:solidFill>
                  <a:srgbClr val="00583D"/>
                </a:solidFill>
                <a:latin typeface="Montserrat" pitchFamily="2" charset="0"/>
              </a:rPr>
              <a:t>CHALLENGE</a:t>
            </a:r>
          </a:p>
        </p:txBody>
      </p:sp>
      <p:pic>
        <p:nvPicPr>
          <p:cNvPr id="5" name="Picture 4" descr="A picture containing indoor, table, floor, chair&#10;&#10;Description automatically generated">
            <a:extLst>
              <a:ext uri="{FF2B5EF4-FFF2-40B4-BE49-F238E27FC236}">
                <a16:creationId xmlns:a16="http://schemas.microsoft.com/office/drawing/2014/main" id="{D3E90BBC-9E16-4E78-9DD9-DDD9B06AB7A8}"/>
              </a:ext>
            </a:extLst>
          </p:cNvPr>
          <p:cNvPicPr>
            <a:picLocks noChangeAspect="1"/>
          </p:cNvPicPr>
          <p:nvPr/>
        </p:nvPicPr>
        <p:blipFill rotWithShape="1">
          <a:blip r:embed="rId3"/>
          <a:srcRect l="18797" r="12456"/>
          <a:stretch/>
        </p:blipFill>
        <p:spPr>
          <a:xfrm>
            <a:off x="5715000" y="0"/>
            <a:ext cx="6477000" cy="6858000"/>
          </a:xfrm>
          <a:prstGeom prst="rect">
            <a:avLst/>
          </a:prstGeom>
        </p:spPr>
      </p:pic>
      <p:sp>
        <p:nvSpPr>
          <p:cNvPr id="6" name="TextBox 5">
            <a:extLst>
              <a:ext uri="{FF2B5EF4-FFF2-40B4-BE49-F238E27FC236}">
                <a16:creationId xmlns:a16="http://schemas.microsoft.com/office/drawing/2014/main" id="{A2883C0A-0760-6A11-1B33-61E58129D631}"/>
              </a:ext>
            </a:extLst>
          </p:cNvPr>
          <p:cNvSpPr txBox="1"/>
          <p:nvPr/>
        </p:nvSpPr>
        <p:spPr>
          <a:xfrm>
            <a:off x="307942" y="3431357"/>
            <a:ext cx="5114958" cy="2528321"/>
          </a:xfrm>
          <a:prstGeom prst="rect">
            <a:avLst/>
          </a:prstGeom>
          <a:noFill/>
        </p:spPr>
        <p:txBody>
          <a:bodyPr wrap="square">
            <a:spAutoFit/>
          </a:bodyPr>
          <a:lstStyle/>
          <a:p>
            <a:pPr>
              <a:lnSpc>
                <a:spcPts val="2400"/>
              </a:lnSpc>
            </a:pPr>
            <a:r>
              <a:rPr lang="en-US" sz="1600" dirty="0">
                <a:solidFill>
                  <a:srgbClr val="00583D"/>
                </a:solidFill>
                <a:effectLst/>
                <a:latin typeface="Montserrat" pitchFamily="2" charset="0"/>
                <a:ea typeface="Calibri" panose="020F0502020204030204" pitchFamily="34" charset="0"/>
              </a:rPr>
              <a:t>They need an area needed to create space separation, sound control for the guests outside the private dining area, and sight division. This space also needed to be opened to use as a standard area when not being used as a PDR, and the panels stacked out of the room. The wall had to be of the quality to maintain Ruth’s Chris standards.</a:t>
            </a:r>
            <a:endParaRPr lang="en-US" sz="1600" dirty="0">
              <a:solidFill>
                <a:srgbClr val="00583D"/>
              </a:solidFill>
              <a:latin typeface="Montserrat" pitchFamily="2" charset="0"/>
            </a:endParaRPr>
          </a:p>
        </p:txBody>
      </p:sp>
    </p:spTree>
    <p:extLst>
      <p:ext uri="{BB962C8B-B14F-4D97-AF65-F5344CB8AC3E}">
        <p14:creationId xmlns:p14="http://schemas.microsoft.com/office/powerpoint/2010/main" val="21269835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2089F-5748-45B1-9DBA-45308A27510B}"/>
              </a:ext>
            </a:extLst>
          </p:cNvPr>
          <p:cNvSpPr>
            <a:spLocks noGrp="1"/>
          </p:cNvSpPr>
          <p:nvPr>
            <p:ph type="title"/>
          </p:nvPr>
        </p:nvSpPr>
        <p:spPr>
          <a:xfrm>
            <a:off x="304800" y="457200"/>
            <a:ext cx="5118100" cy="1342045"/>
          </a:xfrm>
        </p:spPr>
        <p:txBody>
          <a:bodyPr>
            <a:normAutofit/>
          </a:bodyPr>
          <a:lstStyle/>
          <a:p>
            <a:r>
              <a:rPr lang="en-US" sz="3600" b="0" dirty="0">
                <a:solidFill>
                  <a:srgbClr val="00583D"/>
                </a:solidFill>
                <a:latin typeface="Montserrat" pitchFamily="2" charset="0"/>
              </a:rPr>
              <a:t>CASE STUDY 2</a:t>
            </a:r>
          </a:p>
        </p:txBody>
      </p:sp>
      <p:sp>
        <p:nvSpPr>
          <p:cNvPr id="3" name="Text Placeholder 2">
            <a:extLst>
              <a:ext uri="{FF2B5EF4-FFF2-40B4-BE49-F238E27FC236}">
                <a16:creationId xmlns:a16="http://schemas.microsoft.com/office/drawing/2014/main" id="{B49D6AE4-DF7F-4B6E-B82F-3A6ABE789475}"/>
              </a:ext>
            </a:extLst>
          </p:cNvPr>
          <p:cNvSpPr>
            <a:spLocks noGrp="1"/>
          </p:cNvSpPr>
          <p:nvPr>
            <p:ph type="body" sz="quarter" idx="11"/>
          </p:nvPr>
        </p:nvSpPr>
        <p:spPr>
          <a:xfrm>
            <a:off x="304800" y="2057400"/>
            <a:ext cx="5118100" cy="402522"/>
          </a:xfrm>
        </p:spPr>
        <p:txBody>
          <a:bodyPr>
            <a:normAutofit/>
          </a:bodyPr>
          <a:lstStyle/>
          <a:p>
            <a:r>
              <a:rPr lang="en-US" sz="2000" dirty="0">
                <a:solidFill>
                  <a:srgbClr val="00583D"/>
                </a:solidFill>
                <a:latin typeface="Montserrat" pitchFamily="2" charset="0"/>
              </a:rPr>
              <a:t>SOLUTION</a:t>
            </a:r>
          </a:p>
        </p:txBody>
      </p:sp>
      <p:pic>
        <p:nvPicPr>
          <p:cNvPr id="5" name="Picture 4" descr="A picture containing table, indoor, floor, ceiling&#10;&#10;Description automatically generated">
            <a:extLst>
              <a:ext uri="{FF2B5EF4-FFF2-40B4-BE49-F238E27FC236}">
                <a16:creationId xmlns:a16="http://schemas.microsoft.com/office/drawing/2014/main" id="{49310021-12D2-417E-9885-A44C421471B0}"/>
              </a:ext>
            </a:extLst>
          </p:cNvPr>
          <p:cNvPicPr>
            <a:picLocks noChangeAspect="1"/>
          </p:cNvPicPr>
          <p:nvPr/>
        </p:nvPicPr>
        <p:blipFill rotWithShape="1">
          <a:blip r:embed="rId3"/>
          <a:srcRect l="29453"/>
          <a:stretch/>
        </p:blipFill>
        <p:spPr>
          <a:xfrm>
            <a:off x="5638800" y="0"/>
            <a:ext cx="6646497" cy="6858000"/>
          </a:xfrm>
          <a:prstGeom prst="rect">
            <a:avLst/>
          </a:prstGeom>
        </p:spPr>
      </p:pic>
      <p:sp>
        <p:nvSpPr>
          <p:cNvPr id="7" name="TextBox 6">
            <a:extLst>
              <a:ext uri="{FF2B5EF4-FFF2-40B4-BE49-F238E27FC236}">
                <a16:creationId xmlns:a16="http://schemas.microsoft.com/office/drawing/2014/main" id="{8ECDC2C2-908C-5BBA-89BC-E5603F8950A7}"/>
              </a:ext>
            </a:extLst>
          </p:cNvPr>
          <p:cNvSpPr txBox="1"/>
          <p:nvPr/>
        </p:nvSpPr>
        <p:spPr>
          <a:xfrm>
            <a:off x="228600" y="2258661"/>
            <a:ext cx="5194300" cy="1881990"/>
          </a:xfrm>
          <a:prstGeom prst="rect">
            <a:avLst/>
          </a:prstGeom>
          <a:noFill/>
        </p:spPr>
        <p:txBody>
          <a:bodyPr wrap="square">
            <a:spAutoFit/>
          </a:bodyPr>
          <a:lstStyle/>
          <a:p>
            <a:endParaRPr lang="en-US" dirty="0"/>
          </a:p>
          <a:p>
            <a:pPr marL="0" marR="0" lvl="0" indent="0" algn="l" defTabSz="914400" rtl="0" eaLnBrk="1" fontAlgn="auto" latinLnBrk="0" hangingPunct="1">
              <a:lnSpc>
                <a:spcPts val="2400"/>
              </a:lnSpc>
              <a:spcBef>
                <a:spcPts val="0"/>
              </a:spcBef>
              <a:spcAft>
                <a:spcPts val="0"/>
              </a:spcAft>
              <a:buClrTx/>
              <a:buSzTx/>
              <a:buFontTx/>
              <a:buNone/>
              <a:tabLst/>
              <a:defRPr/>
            </a:pPr>
            <a:r>
              <a:rPr lang="en-US" sz="1600" dirty="0">
                <a:solidFill>
                  <a:srgbClr val="00583D"/>
                </a:solidFill>
                <a:effectLst/>
                <a:latin typeface="Montserrat" pitchFamily="2" charset="0"/>
                <a:ea typeface="Calibri" panose="020F0502020204030204" pitchFamily="34" charset="0"/>
                <a:cs typeface="Times New Roman" panose="02020603050405020304" pitchFamily="18" charset="0"/>
              </a:rPr>
              <a:t>Individual panels that could be perpendicularly stacked to the private dining area so that they would be out of the dining area when not in use. This Movable wall also uses an STC of 52 to provide sound control between the areas</a:t>
            </a:r>
            <a:r>
              <a:rPr lang="en-US" sz="1600" i="1" dirty="0">
                <a:solidFill>
                  <a:srgbClr val="00583D"/>
                </a:solidFill>
                <a:effectLst/>
                <a:latin typeface="Montserrat" pitchFamily="2" charset="0"/>
                <a:ea typeface="Calibri" panose="020F0502020204030204" pitchFamily="34" charset="0"/>
                <a:cs typeface="Times New Roman" panose="02020603050405020304" pitchFamily="18" charset="0"/>
              </a:rPr>
              <a:t>.</a:t>
            </a:r>
            <a:endParaRPr lang="en-US" sz="1600" dirty="0">
              <a:solidFill>
                <a:srgbClr val="00583D"/>
              </a:solidFill>
              <a:effectLst/>
              <a:latin typeface="Montserrat"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775393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E664A-71C6-4BA1-BD9B-BA7DD4BACC6E}"/>
              </a:ext>
            </a:extLst>
          </p:cNvPr>
          <p:cNvSpPr>
            <a:spLocks noGrp="1"/>
          </p:cNvSpPr>
          <p:nvPr>
            <p:ph type="title"/>
          </p:nvPr>
        </p:nvSpPr>
        <p:spPr>
          <a:xfrm>
            <a:off x="304800" y="304800"/>
            <a:ext cx="5118100" cy="656245"/>
          </a:xfrm>
        </p:spPr>
        <p:txBody>
          <a:bodyPr>
            <a:normAutofit/>
          </a:bodyPr>
          <a:lstStyle/>
          <a:p>
            <a:r>
              <a:rPr lang="en-US" sz="3600" b="0" dirty="0">
                <a:solidFill>
                  <a:srgbClr val="00583D"/>
                </a:solidFill>
                <a:latin typeface="Montserrat" pitchFamily="2" charset="0"/>
              </a:rPr>
              <a:t>CASE STUDY 3</a:t>
            </a:r>
          </a:p>
        </p:txBody>
      </p:sp>
      <p:sp>
        <p:nvSpPr>
          <p:cNvPr id="3" name="Text Placeholder 2">
            <a:extLst>
              <a:ext uri="{FF2B5EF4-FFF2-40B4-BE49-F238E27FC236}">
                <a16:creationId xmlns:a16="http://schemas.microsoft.com/office/drawing/2014/main" id="{AE33197C-995A-4994-9828-FAC487D08AD8}"/>
              </a:ext>
            </a:extLst>
          </p:cNvPr>
          <p:cNvSpPr>
            <a:spLocks noGrp="1"/>
          </p:cNvSpPr>
          <p:nvPr>
            <p:ph type="body" sz="quarter" idx="11"/>
          </p:nvPr>
        </p:nvSpPr>
        <p:spPr>
          <a:xfrm>
            <a:off x="304800" y="1066800"/>
            <a:ext cx="5118100" cy="457200"/>
          </a:xfrm>
        </p:spPr>
        <p:txBody>
          <a:bodyPr>
            <a:normAutofit/>
          </a:bodyPr>
          <a:lstStyle/>
          <a:p>
            <a:r>
              <a:rPr lang="en-US" sz="2000" dirty="0">
                <a:solidFill>
                  <a:srgbClr val="00583D"/>
                </a:solidFill>
                <a:latin typeface="Montserrat" pitchFamily="2" charset="0"/>
              </a:rPr>
              <a:t>BACKGROUND</a:t>
            </a:r>
          </a:p>
        </p:txBody>
      </p:sp>
      <p:pic>
        <p:nvPicPr>
          <p:cNvPr id="7" name="Picture 6" descr="A sign in front of a building&#10;&#10;Description automatically generated with medium confidence">
            <a:extLst>
              <a:ext uri="{FF2B5EF4-FFF2-40B4-BE49-F238E27FC236}">
                <a16:creationId xmlns:a16="http://schemas.microsoft.com/office/drawing/2014/main" id="{B1751AD2-2EF9-4B5B-95EC-A47CC41A7CF6}"/>
              </a:ext>
            </a:extLst>
          </p:cNvPr>
          <p:cNvPicPr>
            <a:picLocks noChangeAspect="1"/>
          </p:cNvPicPr>
          <p:nvPr/>
        </p:nvPicPr>
        <p:blipFill rotWithShape="1">
          <a:blip r:embed="rId3"/>
          <a:srcRect l="29602"/>
          <a:stretch/>
        </p:blipFill>
        <p:spPr>
          <a:xfrm>
            <a:off x="6304618" y="609600"/>
            <a:ext cx="5887381" cy="6248400"/>
          </a:xfrm>
          <a:prstGeom prst="rect">
            <a:avLst/>
          </a:prstGeom>
        </p:spPr>
      </p:pic>
      <p:sp>
        <p:nvSpPr>
          <p:cNvPr id="5" name="TextBox 4">
            <a:extLst>
              <a:ext uri="{FF2B5EF4-FFF2-40B4-BE49-F238E27FC236}">
                <a16:creationId xmlns:a16="http://schemas.microsoft.com/office/drawing/2014/main" id="{1D05325D-E220-D7E1-0BF0-D95313D07E50}"/>
              </a:ext>
            </a:extLst>
          </p:cNvPr>
          <p:cNvSpPr txBox="1"/>
          <p:nvPr/>
        </p:nvSpPr>
        <p:spPr>
          <a:xfrm>
            <a:off x="304800" y="1631505"/>
            <a:ext cx="5334000" cy="4233916"/>
          </a:xfrm>
          <a:prstGeom prst="rect">
            <a:avLst/>
          </a:prstGeom>
          <a:noFill/>
        </p:spPr>
        <p:txBody>
          <a:bodyPr wrap="square">
            <a:spAutoFit/>
          </a:bodyPr>
          <a:lstStyle/>
          <a:p>
            <a:pPr>
              <a:lnSpc>
                <a:spcPts val="1800"/>
              </a:lnSpc>
            </a:pPr>
            <a:r>
              <a:rPr lang="en-US" sz="1400" dirty="0">
                <a:solidFill>
                  <a:srgbClr val="00583D"/>
                </a:solidFill>
                <a:latin typeface="Montserrat" pitchFamily="2" charset="0"/>
                <a:cs typeface="Arial" panose="020B0604020202020204" pitchFamily="34" charset="0"/>
              </a:rPr>
              <a:t>Since November 6, 1971, when the Tucson Convention Center opened as the Tucson Community Center it has hosted various events within its structure.  From November of 2018 through October 2022, a plan and schedule were developed to rejuvenate and bring much needed upgrades to the center. </a:t>
            </a:r>
          </a:p>
          <a:p>
            <a:pPr>
              <a:lnSpc>
                <a:spcPts val="1800"/>
              </a:lnSpc>
            </a:pPr>
            <a:endParaRPr lang="en-US" sz="1400" dirty="0">
              <a:solidFill>
                <a:srgbClr val="00583D"/>
              </a:solidFill>
              <a:latin typeface="Montserrat" pitchFamily="2" charset="0"/>
              <a:cs typeface="Arial" panose="020B0604020202020204" pitchFamily="34" charset="0"/>
            </a:endParaRPr>
          </a:p>
          <a:p>
            <a:pPr>
              <a:lnSpc>
                <a:spcPts val="1800"/>
              </a:lnSpc>
            </a:pPr>
            <a:r>
              <a:rPr lang="en-US" sz="1400" dirty="0">
                <a:solidFill>
                  <a:srgbClr val="00583D"/>
                </a:solidFill>
                <a:latin typeface="Montserrat" pitchFamily="2" charset="0"/>
                <a:cs typeface="Arial" panose="020B0604020202020204" pitchFamily="34" charset="0"/>
              </a:rPr>
              <a:t>The project focused on many new features, including placement of the arena’s ice plant and floor, 350 spot parking structure, the main convention complex, the Tucson Arena, the Leo Rich Theater, Tucson Music Hall and the historic Eckbo plaza and fountain. </a:t>
            </a:r>
          </a:p>
          <a:p>
            <a:pPr>
              <a:lnSpc>
                <a:spcPts val="1800"/>
              </a:lnSpc>
            </a:pPr>
            <a:endParaRPr lang="en-US" sz="1400" dirty="0">
              <a:solidFill>
                <a:srgbClr val="00583D"/>
              </a:solidFill>
              <a:latin typeface="Montserrat" pitchFamily="2" charset="0"/>
              <a:cs typeface="Arial" panose="020B0604020202020204" pitchFamily="34" charset="0"/>
            </a:endParaRPr>
          </a:p>
          <a:p>
            <a:pPr>
              <a:lnSpc>
                <a:spcPts val="1800"/>
              </a:lnSpc>
            </a:pPr>
            <a:r>
              <a:rPr lang="en-US" sz="1400" dirty="0">
                <a:solidFill>
                  <a:srgbClr val="00583D"/>
                </a:solidFill>
                <a:latin typeface="Montserrat" pitchFamily="2" charset="0"/>
                <a:cs typeface="Arial" panose="020B0604020202020204" pitchFamily="34" charset="0"/>
              </a:rPr>
              <a:t>The budget for the scope of work was set at $16.8 million and allocated funds to renovate the existing rooms within the structures such as meeting rooms, Ball Room, South Exhibit Hall. Within the budget, a new meeting room expansion was a primary focus.</a:t>
            </a:r>
          </a:p>
        </p:txBody>
      </p:sp>
    </p:spTree>
    <p:extLst>
      <p:ext uri="{BB962C8B-B14F-4D97-AF65-F5344CB8AC3E}">
        <p14:creationId xmlns:p14="http://schemas.microsoft.com/office/powerpoint/2010/main" val="7670407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ceiling, floor, empty&#10;&#10;Description automatically generated">
            <a:extLst>
              <a:ext uri="{FF2B5EF4-FFF2-40B4-BE49-F238E27FC236}">
                <a16:creationId xmlns:a16="http://schemas.microsoft.com/office/drawing/2014/main" id="{27244135-0C20-4D90-9CB9-648656DED369}"/>
              </a:ext>
            </a:extLst>
          </p:cNvPr>
          <p:cNvPicPr>
            <a:picLocks noChangeAspect="1"/>
          </p:cNvPicPr>
          <p:nvPr/>
        </p:nvPicPr>
        <p:blipFill rotWithShape="1">
          <a:blip r:embed="rId3"/>
          <a:srcRect l="28519" t="1627" r="18555" b="1627"/>
          <a:stretch/>
        </p:blipFill>
        <p:spPr>
          <a:xfrm>
            <a:off x="5715000" y="-25836"/>
            <a:ext cx="6476995" cy="6883836"/>
          </a:xfrm>
          <a:prstGeom prst="rect">
            <a:avLst/>
          </a:prstGeom>
        </p:spPr>
      </p:pic>
      <p:sp>
        <p:nvSpPr>
          <p:cNvPr id="2" name="Title 1">
            <a:extLst>
              <a:ext uri="{FF2B5EF4-FFF2-40B4-BE49-F238E27FC236}">
                <a16:creationId xmlns:a16="http://schemas.microsoft.com/office/drawing/2014/main" id="{547C5F54-921A-4125-9D20-98AE2BDA51E5}"/>
              </a:ext>
            </a:extLst>
          </p:cNvPr>
          <p:cNvSpPr>
            <a:spLocks noGrp="1"/>
          </p:cNvSpPr>
          <p:nvPr>
            <p:ph type="title"/>
          </p:nvPr>
        </p:nvSpPr>
        <p:spPr>
          <a:xfrm>
            <a:off x="304800" y="457200"/>
            <a:ext cx="5118100" cy="1342045"/>
          </a:xfrm>
        </p:spPr>
        <p:txBody>
          <a:bodyPr>
            <a:normAutofit/>
          </a:bodyPr>
          <a:lstStyle/>
          <a:p>
            <a:r>
              <a:rPr lang="en-US" sz="3600" b="0" dirty="0">
                <a:solidFill>
                  <a:srgbClr val="00583D"/>
                </a:solidFill>
                <a:latin typeface="Montserrat" pitchFamily="2" charset="0"/>
              </a:rPr>
              <a:t>CASE STUDY 3</a:t>
            </a:r>
          </a:p>
        </p:txBody>
      </p:sp>
      <p:sp>
        <p:nvSpPr>
          <p:cNvPr id="3" name="Text Placeholder 2">
            <a:extLst>
              <a:ext uri="{FF2B5EF4-FFF2-40B4-BE49-F238E27FC236}">
                <a16:creationId xmlns:a16="http://schemas.microsoft.com/office/drawing/2014/main" id="{24E031CC-7635-4053-8CB3-2CE8CCD6F955}"/>
              </a:ext>
            </a:extLst>
          </p:cNvPr>
          <p:cNvSpPr>
            <a:spLocks noGrp="1"/>
          </p:cNvSpPr>
          <p:nvPr>
            <p:ph type="body" sz="quarter" idx="11"/>
          </p:nvPr>
        </p:nvSpPr>
        <p:spPr>
          <a:xfrm>
            <a:off x="304800" y="1979428"/>
            <a:ext cx="5118100" cy="3483263"/>
          </a:xfrm>
        </p:spPr>
        <p:txBody>
          <a:bodyPr>
            <a:normAutofit/>
          </a:bodyPr>
          <a:lstStyle/>
          <a:p>
            <a:r>
              <a:rPr lang="en-US" sz="2000" dirty="0">
                <a:solidFill>
                  <a:srgbClr val="00583D"/>
                </a:solidFill>
                <a:latin typeface="Montserrat" pitchFamily="2" charset="0"/>
              </a:rPr>
              <a:t>CHALLENGE</a:t>
            </a:r>
            <a:endParaRPr lang="en-US" sz="1200" dirty="0">
              <a:solidFill>
                <a:srgbClr val="00583D"/>
              </a:solidFill>
              <a:latin typeface="Montserrat" pitchFamily="2" charset="0"/>
            </a:endParaRPr>
          </a:p>
        </p:txBody>
      </p:sp>
      <p:sp>
        <p:nvSpPr>
          <p:cNvPr id="6" name="TextBox 5">
            <a:extLst>
              <a:ext uri="{FF2B5EF4-FFF2-40B4-BE49-F238E27FC236}">
                <a16:creationId xmlns:a16="http://schemas.microsoft.com/office/drawing/2014/main" id="{2A112CE6-6FC4-97CC-4D0B-87F3468BD2C7}"/>
              </a:ext>
            </a:extLst>
          </p:cNvPr>
          <p:cNvSpPr txBox="1"/>
          <p:nvPr/>
        </p:nvSpPr>
        <p:spPr>
          <a:xfrm>
            <a:off x="304800" y="2667000"/>
            <a:ext cx="5118100" cy="2528321"/>
          </a:xfrm>
          <a:prstGeom prst="rect">
            <a:avLst/>
          </a:prstGeom>
          <a:noFill/>
        </p:spPr>
        <p:txBody>
          <a:bodyPr wrap="square">
            <a:spAutoFit/>
          </a:bodyPr>
          <a:lstStyle/>
          <a:p>
            <a:pPr>
              <a:lnSpc>
                <a:spcPts val="2400"/>
              </a:lnSpc>
            </a:pPr>
            <a:r>
              <a:rPr lang="en-US" sz="1600" dirty="0">
                <a:solidFill>
                  <a:srgbClr val="00583D"/>
                </a:solidFill>
                <a:latin typeface="Montserrat" pitchFamily="2" charset="0"/>
              </a:rPr>
              <a:t>Create many large open spaces that could be sectioned off for multiple uses in a convention, classroom, exhibit hall, trade show or conference setting, keeping the acoustics at a comfortable level for the attendees of such events. STC ratings compliance was a key consideration for each space within the scope of the building design plan. </a:t>
            </a:r>
          </a:p>
        </p:txBody>
      </p:sp>
    </p:spTree>
    <p:extLst>
      <p:ext uri="{BB962C8B-B14F-4D97-AF65-F5344CB8AC3E}">
        <p14:creationId xmlns:p14="http://schemas.microsoft.com/office/powerpoint/2010/main" val="36530109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08E64-231C-47F3-8BAA-C78CA6498C86}"/>
              </a:ext>
            </a:extLst>
          </p:cNvPr>
          <p:cNvSpPr>
            <a:spLocks noGrp="1"/>
          </p:cNvSpPr>
          <p:nvPr>
            <p:ph type="title"/>
          </p:nvPr>
        </p:nvSpPr>
        <p:spPr>
          <a:xfrm>
            <a:off x="304800" y="533400"/>
            <a:ext cx="5118100" cy="658017"/>
          </a:xfrm>
        </p:spPr>
        <p:txBody>
          <a:bodyPr>
            <a:normAutofit/>
          </a:bodyPr>
          <a:lstStyle/>
          <a:p>
            <a:r>
              <a:rPr lang="en-US" sz="3600" b="0" dirty="0">
                <a:solidFill>
                  <a:srgbClr val="00583D"/>
                </a:solidFill>
                <a:latin typeface="Montserrat" pitchFamily="2" charset="0"/>
              </a:rPr>
              <a:t>CASE STUDY 3</a:t>
            </a:r>
          </a:p>
        </p:txBody>
      </p:sp>
      <p:sp>
        <p:nvSpPr>
          <p:cNvPr id="3" name="Text Placeholder 2">
            <a:extLst>
              <a:ext uri="{FF2B5EF4-FFF2-40B4-BE49-F238E27FC236}">
                <a16:creationId xmlns:a16="http://schemas.microsoft.com/office/drawing/2014/main" id="{991AD4AB-A108-4153-A3BF-E386FA6E65DD}"/>
              </a:ext>
            </a:extLst>
          </p:cNvPr>
          <p:cNvSpPr>
            <a:spLocks noGrp="1"/>
          </p:cNvSpPr>
          <p:nvPr>
            <p:ph type="body" sz="quarter" idx="11"/>
          </p:nvPr>
        </p:nvSpPr>
        <p:spPr>
          <a:xfrm>
            <a:off x="304800" y="1447801"/>
            <a:ext cx="5118100" cy="457200"/>
          </a:xfrm>
        </p:spPr>
        <p:txBody>
          <a:bodyPr>
            <a:normAutofit/>
          </a:bodyPr>
          <a:lstStyle/>
          <a:p>
            <a:r>
              <a:rPr lang="en-US" sz="2000" dirty="0">
                <a:solidFill>
                  <a:srgbClr val="00583D"/>
                </a:solidFill>
                <a:latin typeface="Montserrat" pitchFamily="2" charset="0"/>
              </a:rPr>
              <a:t>SOLUTION</a:t>
            </a:r>
          </a:p>
        </p:txBody>
      </p:sp>
      <p:pic>
        <p:nvPicPr>
          <p:cNvPr id="5" name="Picture 4" descr="A picture containing floor, indoor, wall, ceiling&#10;&#10;Description automatically generated">
            <a:extLst>
              <a:ext uri="{FF2B5EF4-FFF2-40B4-BE49-F238E27FC236}">
                <a16:creationId xmlns:a16="http://schemas.microsoft.com/office/drawing/2014/main" id="{C9AD98F9-3A5B-4F98-8065-68728A37C904}"/>
              </a:ext>
            </a:extLst>
          </p:cNvPr>
          <p:cNvPicPr>
            <a:picLocks noChangeAspect="1"/>
          </p:cNvPicPr>
          <p:nvPr/>
        </p:nvPicPr>
        <p:blipFill rotWithShape="1">
          <a:blip r:embed="rId3"/>
          <a:srcRect r="24315"/>
          <a:stretch/>
        </p:blipFill>
        <p:spPr>
          <a:xfrm>
            <a:off x="8412479" y="0"/>
            <a:ext cx="3779521" cy="6858000"/>
          </a:xfrm>
          <a:prstGeom prst="rect">
            <a:avLst/>
          </a:prstGeom>
        </p:spPr>
      </p:pic>
      <p:pic>
        <p:nvPicPr>
          <p:cNvPr id="7" name="Picture 6" descr="A picture containing indoor, wall, floor, ceiling&#10;&#10;Description automatically generated">
            <a:extLst>
              <a:ext uri="{FF2B5EF4-FFF2-40B4-BE49-F238E27FC236}">
                <a16:creationId xmlns:a16="http://schemas.microsoft.com/office/drawing/2014/main" id="{A8CC8325-D784-4489-862E-5EDF9D3E8AFA}"/>
              </a:ext>
            </a:extLst>
          </p:cNvPr>
          <p:cNvPicPr>
            <a:picLocks noChangeAspect="1"/>
          </p:cNvPicPr>
          <p:nvPr/>
        </p:nvPicPr>
        <p:blipFill rotWithShape="1">
          <a:blip r:embed="rId4"/>
          <a:srcRect l="18592" r="7926"/>
          <a:stretch/>
        </p:blipFill>
        <p:spPr>
          <a:xfrm>
            <a:off x="4523740" y="0"/>
            <a:ext cx="3779520" cy="6858000"/>
          </a:xfrm>
          <a:prstGeom prst="rect">
            <a:avLst/>
          </a:prstGeom>
        </p:spPr>
      </p:pic>
      <p:sp>
        <p:nvSpPr>
          <p:cNvPr id="6" name="TextBox 5">
            <a:extLst>
              <a:ext uri="{FF2B5EF4-FFF2-40B4-BE49-F238E27FC236}">
                <a16:creationId xmlns:a16="http://schemas.microsoft.com/office/drawing/2014/main" id="{B14455B5-7905-2039-0D5D-11C369900E06}"/>
              </a:ext>
            </a:extLst>
          </p:cNvPr>
          <p:cNvSpPr txBox="1"/>
          <p:nvPr/>
        </p:nvSpPr>
        <p:spPr>
          <a:xfrm>
            <a:off x="298647" y="2057400"/>
            <a:ext cx="3892353" cy="4374980"/>
          </a:xfrm>
          <a:prstGeom prst="rect">
            <a:avLst/>
          </a:prstGeom>
          <a:noFill/>
        </p:spPr>
        <p:txBody>
          <a:bodyPr wrap="square">
            <a:sp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lang="en-US" sz="1600" dirty="0">
                <a:solidFill>
                  <a:srgbClr val="00583D"/>
                </a:solidFill>
                <a:effectLst/>
                <a:latin typeface="Montserrat" pitchFamily="2" charset="0"/>
                <a:ea typeface="Calibri" panose="020F0502020204030204" pitchFamily="34" charset="0"/>
                <a:cs typeface="Times New Roman" panose="02020603050405020304" pitchFamily="18" charset="0"/>
              </a:rPr>
              <a:t>To design with a minimum STC rating of 52 between rooms.  Multiple walls on motorized tracks and a manual wall to separate one area into two smaller area with the same STC rating.  The design allows collaboration in one large open area or event and customizing the same room for individual events.  Pockets were created for each wall with an extension of wall material to lock down and minimize any sound leaks from either side of the room when closed.</a:t>
            </a:r>
          </a:p>
        </p:txBody>
      </p:sp>
    </p:spTree>
    <p:extLst>
      <p:ext uri="{BB962C8B-B14F-4D97-AF65-F5344CB8AC3E}">
        <p14:creationId xmlns:p14="http://schemas.microsoft.com/office/powerpoint/2010/main" val="10735360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A7C7E3-2E93-4113-BF5B-DA6F8D962839}"/>
              </a:ext>
            </a:extLst>
          </p:cNvPr>
          <p:cNvSpPr>
            <a:spLocks noGrp="1"/>
          </p:cNvSpPr>
          <p:nvPr>
            <p:ph type="title"/>
          </p:nvPr>
        </p:nvSpPr>
        <p:spPr>
          <a:xfrm>
            <a:off x="228600" y="2209800"/>
            <a:ext cx="4614334" cy="1818655"/>
          </a:xfrm>
        </p:spPr>
        <p:txBody>
          <a:bodyPr/>
          <a:lstStyle/>
          <a:p>
            <a:r>
              <a:rPr lang="en-US" sz="4000" b="0" dirty="0">
                <a:latin typeface="Montserrat" pitchFamily="2" charset="0"/>
              </a:rPr>
              <a:t>SUMMARY</a:t>
            </a:r>
          </a:p>
        </p:txBody>
      </p:sp>
      <p:sp>
        <p:nvSpPr>
          <p:cNvPr id="7" name="Text Placeholder 6">
            <a:extLst>
              <a:ext uri="{FF2B5EF4-FFF2-40B4-BE49-F238E27FC236}">
                <a16:creationId xmlns:a16="http://schemas.microsoft.com/office/drawing/2014/main" id="{DDF8690C-1071-4C9C-9CC9-26245A4E7D30}"/>
              </a:ext>
            </a:extLst>
          </p:cNvPr>
          <p:cNvSpPr>
            <a:spLocks noGrp="1"/>
          </p:cNvSpPr>
          <p:nvPr>
            <p:ph type="body" sz="quarter" idx="4294967295"/>
          </p:nvPr>
        </p:nvSpPr>
        <p:spPr>
          <a:xfrm>
            <a:off x="5715000" y="1015206"/>
            <a:ext cx="6121400" cy="4827588"/>
          </a:xfrm>
        </p:spPr>
        <p:txBody>
          <a:bodyPr>
            <a:noAutofit/>
          </a:bodyPr>
          <a:lstStyle/>
          <a:p>
            <a:pPr>
              <a:lnSpc>
                <a:spcPts val="2400"/>
              </a:lnSpc>
            </a:pPr>
            <a:r>
              <a:rPr lang="en-US" sz="1600" dirty="0">
                <a:solidFill>
                  <a:srgbClr val="00583D"/>
                </a:solidFill>
                <a:effectLst/>
                <a:latin typeface="Montserrat" pitchFamily="2" charset="0"/>
                <a:ea typeface="Calibri" panose="020F0502020204030204" pitchFamily="34" charset="0"/>
              </a:rPr>
              <a:t>Movable wall systems have a great range of benefits that create flexible design spaces focused on aesthetic, practical applications and sound considerations.</a:t>
            </a:r>
          </a:p>
          <a:p>
            <a:pPr>
              <a:lnSpc>
                <a:spcPts val="2400"/>
              </a:lnSpc>
            </a:pPr>
            <a:endParaRPr lang="en-US" sz="1000" dirty="0">
              <a:solidFill>
                <a:srgbClr val="00583D"/>
              </a:solidFill>
              <a:effectLst/>
              <a:latin typeface="Montserrat" pitchFamily="2" charset="0"/>
              <a:ea typeface="Calibri" panose="020F0502020204030204" pitchFamily="34" charset="0"/>
            </a:endParaRPr>
          </a:p>
          <a:p>
            <a:pPr>
              <a:lnSpc>
                <a:spcPts val="2400"/>
              </a:lnSpc>
            </a:pPr>
            <a:r>
              <a:rPr lang="en-US" sz="1600" dirty="0">
                <a:solidFill>
                  <a:srgbClr val="00583D"/>
                </a:solidFill>
                <a:effectLst/>
                <a:latin typeface="Montserrat" pitchFamily="2" charset="0"/>
                <a:ea typeface="Calibri" panose="020F0502020204030204" pitchFamily="34" charset="0"/>
              </a:rPr>
              <a:t>Throughout this course, we have reviewed these details in depth from the review of ASTM standards and how they relate to </a:t>
            </a:r>
            <a:r>
              <a:rPr lang="en-US" sz="1600" dirty="0">
                <a:solidFill>
                  <a:srgbClr val="00583D"/>
                </a:solidFill>
                <a:latin typeface="Montserrat" pitchFamily="2" charset="0"/>
                <a:ea typeface="Calibri" panose="020F0502020204030204" pitchFamily="34" charset="0"/>
              </a:rPr>
              <a:t>m</a:t>
            </a:r>
            <a:r>
              <a:rPr lang="en-US" sz="1600" dirty="0">
                <a:solidFill>
                  <a:srgbClr val="00583D"/>
                </a:solidFill>
                <a:effectLst/>
                <a:latin typeface="Montserrat" pitchFamily="2" charset="0"/>
                <a:ea typeface="Calibri" panose="020F0502020204030204" pitchFamily="34" charset="0"/>
              </a:rPr>
              <a:t>ovable wall systems and STC ratings and how they effect product standards and selections, to material options that coincide with interior design selections and case studies that highlight the real-life practical applications of </a:t>
            </a:r>
            <a:r>
              <a:rPr lang="en-US" sz="1600" dirty="0">
                <a:solidFill>
                  <a:srgbClr val="00583D"/>
                </a:solidFill>
                <a:latin typeface="Montserrat" pitchFamily="2" charset="0"/>
                <a:ea typeface="Calibri" panose="020F0502020204030204" pitchFamily="34" charset="0"/>
              </a:rPr>
              <a:t>m</a:t>
            </a:r>
            <a:r>
              <a:rPr lang="en-US" sz="1600" dirty="0">
                <a:solidFill>
                  <a:srgbClr val="00583D"/>
                </a:solidFill>
                <a:effectLst/>
                <a:latin typeface="Montserrat" pitchFamily="2" charset="0"/>
                <a:ea typeface="Calibri" panose="020F0502020204030204" pitchFamily="34" charset="0"/>
              </a:rPr>
              <a:t>ovable wall systems. </a:t>
            </a:r>
          </a:p>
          <a:p>
            <a:pPr>
              <a:lnSpc>
                <a:spcPts val="2400"/>
              </a:lnSpc>
            </a:pPr>
            <a:endParaRPr lang="en-US" sz="1600" dirty="0">
              <a:solidFill>
                <a:srgbClr val="00583D"/>
              </a:solidFill>
              <a:latin typeface="Montserrat" pitchFamily="2" charset="0"/>
              <a:ea typeface="Calibri" panose="020F0502020204030204" pitchFamily="34" charset="0"/>
            </a:endParaRPr>
          </a:p>
          <a:p>
            <a:pPr>
              <a:lnSpc>
                <a:spcPts val="2400"/>
              </a:lnSpc>
            </a:pPr>
            <a:r>
              <a:rPr lang="en-US" sz="1600" dirty="0">
                <a:solidFill>
                  <a:srgbClr val="00583D"/>
                </a:solidFill>
                <a:effectLst/>
                <a:latin typeface="Montserrat" pitchFamily="2" charset="0"/>
                <a:ea typeface="Calibri" panose="020F0502020204030204" pitchFamily="34" charset="0"/>
              </a:rPr>
              <a:t>We have explored many beneficial aspects of these systems for design projects.</a:t>
            </a:r>
            <a:endParaRPr lang="en-US" sz="1600" dirty="0">
              <a:solidFill>
                <a:srgbClr val="00583D"/>
              </a:solidFill>
              <a:latin typeface="Montserrat" pitchFamily="2" charset="0"/>
            </a:endParaRPr>
          </a:p>
        </p:txBody>
      </p:sp>
    </p:spTree>
    <p:extLst>
      <p:ext uri="{BB962C8B-B14F-4D97-AF65-F5344CB8AC3E}">
        <p14:creationId xmlns:p14="http://schemas.microsoft.com/office/powerpoint/2010/main" val="32316912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9730EB1-696A-4A79-AA60-F6B9BE12C1FF}"/>
              </a:ext>
            </a:extLst>
          </p:cNvPr>
          <p:cNvSpPr>
            <a:spLocks noGrp="1"/>
          </p:cNvSpPr>
          <p:nvPr>
            <p:ph type="title"/>
          </p:nvPr>
        </p:nvSpPr>
        <p:spPr>
          <a:xfrm>
            <a:off x="304800" y="358610"/>
            <a:ext cx="11582400" cy="804759"/>
          </a:xfrm>
        </p:spPr>
        <p:txBody>
          <a:bodyPr>
            <a:normAutofit/>
          </a:bodyPr>
          <a:lstStyle/>
          <a:p>
            <a:r>
              <a:rPr lang="en-US" sz="3600" b="0" dirty="0">
                <a:solidFill>
                  <a:srgbClr val="00583D"/>
                </a:solidFill>
                <a:latin typeface="Montserrat" pitchFamily="2" charset="0"/>
              </a:rPr>
              <a:t>LEARNING OBJECTIVES RECAP</a:t>
            </a:r>
          </a:p>
        </p:txBody>
      </p:sp>
      <p:sp>
        <p:nvSpPr>
          <p:cNvPr id="3" name="Text Placeholder 6">
            <a:extLst>
              <a:ext uri="{FF2B5EF4-FFF2-40B4-BE49-F238E27FC236}">
                <a16:creationId xmlns:a16="http://schemas.microsoft.com/office/drawing/2014/main" id="{5492E5F2-B903-4C37-BCC2-AADCDFF6F1DD}"/>
              </a:ext>
            </a:extLst>
          </p:cNvPr>
          <p:cNvSpPr>
            <a:spLocks noGrp="1"/>
          </p:cNvSpPr>
          <p:nvPr>
            <p:ph type="body" sz="quarter" idx="17"/>
          </p:nvPr>
        </p:nvSpPr>
        <p:spPr>
          <a:xfrm>
            <a:off x="296254" y="3546953"/>
            <a:ext cx="2469806" cy="2932137"/>
          </a:xfrm>
        </p:spPr>
        <p:txBody>
          <a:bodyPr>
            <a:normAutofit/>
          </a:bodyPr>
          <a:lstStyle/>
          <a:p>
            <a:pPr algn="l">
              <a:lnSpc>
                <a:spcPts val="2000"/>
              </a:lnSpc>
            </a:pPr>
            <a:r>
              <a:rPr lang="en-US" sz="1400" b="1" dirty="0">
                <a:solidFill>
                  <a:srgbClr val="00583D"/>
                </a:solidFill>
                <a:latin typeface="Montserrat" pitchFamily="2" charset="0"/>
              </a:rPr>
              <a:t>Explore </a:t>
            </a:r>
            <a:r>
              <a:rPr lang="en-US" sz="1400" dirty="0">
                <a:solidFill>
                  <a:srgbClr val="00583D"/>
                </a:solidFill>
                <a:latin typeface="Montserrat" pitchFamily="2" charset="0"/>
              </a:rPr>
              <a:t>flexible space management design through movable wall systems that provide sight division and consider acoustic separation in a myriad of applications.</a:t>
            </a:r>
          </a:p>
          <a:p>
            <a:endParaRPr lang="en-US" sz="1200" dirty="0">
              <a:latin typeface="Montserrat" pitchFamily="2" charset="0"/>
            </a:endParaRPr>
          </a:p>
        </p:txBody>
      </p:sp>
      <p:sp>
        <p:nvSpPr>
          <p:cNvPr id="4" name="Text Placeholder 7">
            <a:extLst>
              <a:ext uri="{FF2B5EF4-FFF2-40B4-BE49-F238E27FC236}">
                <a16:creationId xmlns:a16="http://schemas.microsoft.com/office/drawing/2014/main" id="{76AE0F52-C19E-483C-A173-40783C848FA3}"/>
              </a:ext>
            </a:extLst>
          </p:cNvPr>
          <p:cNvSpPr>
            <a:spLocks noGrp="1"/>
          </p:cNvSpPr>
          <p:nvPr>
            <p:ph type="body" sz="quarter" idx="18"/>
          </p:nvPr>
        </p:nvSpPr>
        <p:spPr>
          <a:xfrm>
            <a:off x="3565697" y="3546953"/>
            <a:ext cx="2469806" cy="2862597"/>
          </a:xfrm>
        </p:spPr>
        <p:txBody>
          <a:bodyPr>
            <a:normAutofit/>
          </a:bodyPr>
          <a:lstStyle/>
          <a:p>
            <a:pPr algn="l">
              <a:lnSpc>
                <a:spcPts val="2000"/>
              </a:lnSpc>
            </a:pPr>
            <a:r>
              <a:rPr lang="en-US" sz="1400" b="1" dirty="0">
                <a:solidFill>
                  <a:srgbClr val="00583D"/>
                </a:solidFill>
                <a:latin typeface="Montserrat" pitchFamily="2" charset="0"/>
              </a:rPr>
              <a:t>Evaluate</a:t>
            </a:r>
            <a:r>
              <a:rPr lang="en-US" sz="1400" dirty="0">
                <a:solidFill>
                  <a:srgbClr val="00583D"/>
                </a:solidFill>
                <a:latin typeface="Montserrat" pitchFamily="2" charset="0"/>
              </a:rPr>
              <a:t> ASTM standards and terminology regarding sound and space and how they relate to movable wall systems. </a:t>
            </a:r>
          </a:p>
          <a:p>
            <a:pPr algn="l"/>
            <a:endParaRPr lang="en-US" sz="1200" dirty="0">
              <a:latin typeface="Montserrat" pitchFamily="2" charset="0"/>
            </a:endParaRPr>
          </a:p>
        </p:txBody>
      </p:sp>
      <p:sp>
        <p:nvSpPr>
          <p:cNvPr id="6" name="Text Placeholder 8">
            <a:extLst>
              <a:ext uri="{FF2B5EF4-FFF2-40B4-BE49-F238E27FC236}">
                <a16:creationId xmlns:a16="http://schemas.microsoft.com/office/drawing/2014/main" id="{DC3EA338-2845-4F2A-9527-C3ABCE669D05}"/>
              </a:ext>
            </a:extLst>
          </p:cNvPr>
          <p:cNvSpPr>
            <a:spLocks noGrp="1"/>
          </p:cNvSpPr>
          <p:nvPr>
            <p:ph type="body" sz="quarter" idx="19"/>
          </p:nvPr>
        </p:nvSpPr>
        <p:spPr>
          <a:xfrm>
            <a:off x="6553200" y="3546953"/>
            <a:ext cx="2469806" cy="2499144"/>
          </a:xfrm>
        </p:spPr>
        <p:txBody>
          <a:bodyPr>
            <a:normAutofit/>
          </a:bodyPr>
          <a:lstStyle/>
          <a:p>
            <a:pPr algn="l">
              <a:lnSpc>
                <a:spcPts val="2000"/>
              </a:lnSpc>
            </a:pPr>
            <a:r>
              <a:rPr lang="en-US" sz="1400" b="1" dirty="0">
                <a:solidFill>
                  <a:srgbClr val="00583D"/>
                </a:solidFill>
                <a:latin typeface="Montserrat" pitchFamily="2" charset="0"/>
              </a:rPr>
              <a:t>Examine</a:t>
            </a:r>
            <a:r>
              <a:rPr lang="en-US" sz="1400" dirty="0">
                <a:solidFill>
                  <a:srgbClr val="00583D"/>
                </a:solidFill>
                <a:latin typeface="Montserrat" pitchFamily="2" charset="0"/>
              </a:rPr>
              <a:t> codes and specifications such as ADA, ASTM, LEED and WELLv2 and how they relate to movable wall systems</a:t>
            </a:r>
            <a:r>
              <a:rPr lang="en-US" sz="1400" dirty="0">
                <a:latin typeface="Montserrat" pitchFamily="2" charset="0"/>
              </a:rPr>
              <a:t>. </a:t>
            </a:r>
          </a:p>
          <a:p>
            <a:pPr algn="l"/>
            <a:endParaRPr lang="en-US" sz="1200" dirty="0">
              <a:latin typeface="Montserrat" pitchFamily="2" charset="0"/>
            </a:endParaRPr>
          </a:p>
        </p:txBody>
      </p:sp>
      <p:sp>
        <p:nvSpPr>
          <p:cNvPr id="7" name="Text Placeholder 9">
            <a:extLst>
              <a:ext uri="{FF2B5EF4-FFF2-40B4-BE49-F238E27FC236}">
                <a16:creationId xmlns:a16="http://schemas.microsoft.com/office/drawing/2014/main" id="{4813D04F-4F45-4EAB-976D-5A77F818D6B6}"/>
              </a:ext>
            </a:extLst>
          </p:cNvPr>
          <p:cNvSpPr>
            <a:spLocks noGrp="1"/>
          </p:cNvSpPr>
          <p:nvPr>
            <p:ph type="body" sz="quarter" idx="20"/>
          </p:nvPr>
        </p:nvSpPr>
        <p:spPr>
          <a:xfrm>
            <a:off x="9425940" y="3546953"/>
            <a:ext cx="2469806" cy="2125486"/>
          </a:xfrm>
        </p:spPr>
        <p:txBody>
          <a:bodyPr>
            <a:normAutofit/>
          </a:bodyPr>
          <a:lstStyle/>
          <a:p>
            <a:pPr algn="l">
              <a:lnSpc>
                <a:spcPts val="2000"/>
              </a:lnSpc>
            </a:pPr>
            <a:r>
              <a:rPr lang="en-US" sz="1400" b="1" dirty="0">
                <a:solidFill>
                  <a:srgbClr val="00583D"/>
                </a:solidFill>
                <a:latin typeface="Montserrat" pitchFamily="2" charset="0"/>
              </a:rPr>
              <a:t>Analyze</a:t>
            </a:r>
            <a:r>
              <a:rPr lang="en-US" sz="1400" dirty="0">
                <a:solidFill>
                  <a:srgbClr val="00583D"/>
                </a:solidFill>
                <a:latin typeface="Montserrat" pitchFamily="2" charset="0"/>
              </a:rPr>
              <a:t> case studies related to movable wall systems that highlight the variety of settings these systems positively impact.</a:t>
            </a:r>
          </a:p>
        </p:txBody>
      </p:sp>
      <p:sp>
        <p:nvSpPr>
          <p:cNvPr id="8" name="TextBox 7">
            <a:extLst>
              <a:ext uri="{FF2B5EF4-FFF2-40B4-BE49-F238E27FC236}">
                <a16:creationId xmlns:a16="http://schemas.microsoft.com/office/drawing/2014/main" id="{B7063946-0A7B-45D1-9EB8-7791A2F6247A}"/>
              </a:ext>
            </a:extLst>
          </p:cNvPr>
          <p:cNvSpPr txBox="1"/>
          <p:nvPr/>
        </p:nvSpPr>
        <p:spPr>
          <a:xfrm>
            <a:off x="4026089" y="2230937"/>
            <a:ext cx="139207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Calibri Light"/>
                <a:ea typeface="+mn-ea"/>
                <a:cs typeface="+mn-cs"/>
              </a:rPr>
              <a:t>2</a:t>
            </a:r>
          </a:p>
        </p:txBody>
      </p:sp>
      <p:sp>
        <p:nvSpPr>
          <p:cNvPr id="9" name="TextBox 8">
            <a:extLst>
              <a:ext uri="{FF2B5EF4-FFF2-40B4-BE49-F238E27FC236}">
                <a16:creationId xmlns:a16="http://schemas.microsoft.com/office/drawing/2014/main" id="{64F3635B-80A8-421D-B37B-B35AA5A5205D}"/>
              </a:ext>
            </a:extLst>
          </p:cNvPr>
          <p:cNvSpPr txBox="1"/>
          <p:nvPr/>
        </p:nvSpPr>
        <p:spPr>
          <a:xfrm>
            <a:off x="835121" y="2239564"/>
            <a:ext cx="139207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Calibri Light"/>
                <a:ea typeface="+mn-ea"/>
                <a:cs typeface="+mn-cs"/>
              </a:rPr>
              <a:t>1</a:t>
            </a:r>
          </a:p>
        </p:txBody>
      </p:sp>
      <p:sp>
        <p:nvSpPr>
          <p:cNvPr id="10" name="TextBox 9">
            <a:extLst>
              <a:ext uri="{FF2B5EF4-FFF2-40B4-BE49-F238E27FC236}">
                <a16:creationId xmlns:a16="http://schemas.microsoft.com/office/drawing/2014/main" id="{01185EDC-33C6-4426-9BAE-5DF7BF4AE174}"/>
              </a:ext>
            </a:extLst>
          </p:cNvPr>
          <p:cNvSpPr txBox="1"/>
          <p:nvPr/>
        </p:nvSpPr>
        <p:spPr>
          <a:xfrm>
            <a:off x="6892119" y="2230937"/>
            <a:ext cx="127379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Calibri Light"/>
                <a:ea typeface="+mn-ea"/>
                <a:cs typeface="+mn-cs"/>
              </a:rPr>
              <a:t>3</a:t>
            </a:r>
          </a:p>
        </p:txBody>
      </p:sp>
      <p:sp>
        <p:nvSpPr>
          <p:cNvPr id="11" name="TextBox 10">
            <a:extLst>
              <a:ext uri="{FF2B5EF4-FFF2-40B4-BE49-F238E27FC236}">
                <a16:creationId xmlns:a16="http://schemas.microsoft.com/office/drawing/2014/main" id="{BD9C7C92-1E07-45CA-89F4-973D879E9530}"/>
              </a:ext>
            </a:extLst>
          </p:cNvPr>
          <p:cNvSpPr txBox="1"/>
          <p:nvPr/>
        </p:nvSpPr>
        <p:spPr>
          <a:xfrm>
            <a:off x="10023946" y="2230937"/>
            <a:ext cx="127379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Calibri Light"/>
                <a:ea typeface="+mn-ea"/>
                <a:cs typeface="+mn-cs"/>
              </a:rPr>
              <a:t>4</a:t>
            </a:r>
          </a:p>
        </p:txBody>
      </p:sp>
      <p:sp>
        <p:nvSpPr>
          <p:cNvPr id="2" name="Rectangle 1">
            <a:extLst>
              <a:ext uri="{FF2B5EF4-FFF2-40B4-BE49-F238E27FC236}">
                <a16:creationId xmlns:a16="http://schemas.microsoft.com/office/drawing/2014/main" id="{5858C27A-C8CA-F205-49D5-003781E159B2}"/>
              </a:ext>
            </a:extLst>
          </p:cNvPr>
          <p:cNvSpPr/>
          <p:nvPr/>
        </p:nvSpPr>
        <p:spPr>
          <a:xfrm>
            <a:off x="4800600" y="1163369"/>
            <a:ext cx="2667000" cy="2844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2721EA79-A7DD-B061-36E1-636CB7F98204}"/>
              </a:ext>
            </a:extLst>
          </p:cNvPr>
          <p:cNvCxnSpPr>
            <a:cxnSpLocks/>
          </p:cNvCxnSpPr>
          <p:nvPr/>
        </p:nvCxnSpPr>
        <p:spPr>
          <a:xfrm>
            <a:off x="2766060" y="1163369"/>
            <a:ext cx="6530340" cy="0"/>
          </a:xfrm>
          <a:prstGeom prst="line">
            <a:avLst/>
          </a:prstGeom>
          <a:ln>
            <a:solidFill>
              <a:srgbClr val="0058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82084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
            <a:ext cx="9144000" cy="1362363"/>
          </a:xfrm>
          <a:prstGeom prst="rect">
            <a:avLst/>
          </a:prstGeom>
        </p:spPr>
      </p:pic>
      <p:sp>
        <p:nvSpPr>
          <p:cNvPr id="9" name="Title 1"/>
          <p:cNvSpPr txBox="1">
            <a:spLocks/>
          </p:cNvSpPr>
          <p:nvPr/>
        </p:nvSpPr>
        <p:spPr>
          <a:xfrm>
            <a:off x="1524000" y="655638"/>
            <a:ext cx="8686800" cy="79216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ontserrat" pitchFamily="2" charset="0"/>
              </a:rPr>
              <a:t>Popular Applications</a:t>
            </a:r>
          </a:p>
        </p:txBody>
      </p:sp>
      <p:pic>
        <p:nvPicPr>
          <p:cNvPr id="327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1447800"/>
            <a:ext cx="2743200" cy="157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600" y="4894655"/>
            <a:ext cx="2743200" cy="1828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4400" y="3049585"/>
            <a:ext cx="2743200" cy="1818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814970" y="2590800"/>
            <a:ext cx="1433406" cy="307777"/>
          </a:xfrm>
          <a:prstGeom prst="rect">
            <a:avLst/>
          </a:prstGeom>
          <a:solidFill>
            <a:schemeClr val="bg1">
              <a:alpha val="67000"/>
            </a:schemeClr>
          </a:solidFill>
        </p:spPr>
        <p:txBody>
          <a:bodyPr wrap="none" rtlCol="0">
            <a:spAutoFit/>
          </a:bodyPr>
          <a:lstStyle/>
          <a:p>
            <a:r>
              <a:rPr lang="en-US" sz="1400" dirty="0">
                <a:latin typeface="Montserrat" pitchFamily="2" charset="0"/>
              </a:rPr>
              <a:t>Sports Arenas</a:t>
            </a:r>
          </a:p>
        </p:txBody>
      </p:sp>
      <p:sp>
        <p:nvSpPr>
          <p:cNvPr id="19" name="TextBox 18"/>
          <p:cNvSpPr txBox="1"/>
          <p:nvPr/>
        </p:nvSpPr>
        <p:spPr>
          <a:xfrm>
            <a:off x="1828800" y="6248400"/>
            <a:ext cx="947695" cy="307777"/>
          </a:xfrm>
          <a:prstGeom prst="rect">
            <a:avLst/>
          </a:prstGeom>
          <a:solidFill>
            <a:schemeClr val="bg1">
              <a:alpha val="67000"/>
            </a:schemeClr>
          </a:solidFill>
        </p:spPr>
        <p:txBody>
          <a:bodyPr wrap="none" rtlCol="0">
            <a:spAutoFit/>
          </a:bodyPr>
          <a:lstStyle/>
          <a:p>
            <a:r>
              <a:rPr lang="en-US" sz="1400" dirty="0">
                <a:latin typeface="Montserrat" pitchFamily="2" charset="0"/>
              </a:rPr>
              <a:t>Airports </a:t>
            </a:r>
          </a:p>
        </p:txBody>
      </p:sp>
      <p:sp>
        <p:nvSpPr>
          <p:cNvPr id="21" name="TextBox 20"/>
          <p:cNvSpPr txBox="1"/>
          <p:nvPr/>
        </p:nvSpPr>
        <p:spPr>
          <a:xfrm>
            <a:off x="5867400" y="4435852"/>
            <a:ext cx="756938" cy="307777"/>
          </a:xfrm>
          <a:prstGeom prst="rect">
            <a:avLst/>
          </a:prstGeom>
          <a:solidFill>
            <a:schemeClr val="bg1">
              <a:alpha val="67000"/>
            </a:schemeClr>
          </a:solidFill>
        </p:spPr>
        <p:txBody>
          <a:bodyPr wrap="none" rtlCol="0">
            <a:spAutoFit/>
          </a:bodyPr>
          <a:lstStyle/>
          <a:p>
            <a:r>
              <a:rPr lang="en-US" sz="1400" dirty="0">
                <a:latin typeface="Montserrat" pitchFamily="2" charset="0"/>
              </a:rPr>
              <a:t>Hotels</a:t>
            </a:r>
          </a:p>
        </p:txBody>
      </p:sp>
      <p:pic>
        <p:nvPicPr>
          <p:cNvPr id="6" name="Picture 5" descr="A glass wall with a table and chairs&#10;&#10;AI-generated content may be incorrect.">
            <a:extLst>
              <a:ext uri="{FF2B5EF4-FFF2-40B4-BE49-F238E27FC236}">
                <a16:creationId xmlns:a16="http://schemas.microsoft.com/office/drawing/2014/main" id="{D72FF7E6-86CA-D47C-CB79-DB70E0114413}"/>
              </a:ext>
            </a:extLst>
          </p:cNvPr>
          <p:cNvPicPr>
            <a:picLocks noChangeAspect="1"/>
          </p:cNvPicPr>
          <p:nvPr/>
        </p:nvPicPr>
        <p:blipFill>
          <a:blip r:embed="rId6" cstate="print">
            <a:extLst>
              <a:ext uri="{28A0092B-C50C-407E-A947-70E740481C1C}">
                <a14:useLocalDpi xmlns:a14="http://schemas.microsoft.com/office/drawing/2010/main" val="0"/>
              </a:ext>
            </a:extLst>
          </a:blip>
          <a:srcRect t="11742" r="10535" b="7645"/>
          <a:stretch/>
        </p:blipFill>
        <p:spPr>
          <a:xfrm>
            <a:off x="1752601" y="3030281"/>
            <a:ext cx="2743200" cy="1846519"/>
          </a:xfrm>
          <a:prstGeom prst="rect">
            <a:avLst/>
          </a:prstGeom>
        </p:spPr>
      </p:pic>
      <p:sp>
        <p:nvSpPr>
          <p:cNvPr id="18" name="TextBox 17"/>
          <p:cNvSpPr txBox="1"/>
          <p:nvPr/>
        </p:nvSpPr>
        <p:spPr>
          <a:xfrm>
            <a:off x="1828800" y="4467742"/>
            <a:ext cx="801823" cy="307777"/>
          </a:xfrm>
          <a:prstGeom prst="rect">
            <a:avLst/>
          </a:prstGeom>
          <a:solidFill>
            <a:schemeClr val="bg1">
              <a:alpha val="67000"/>
            </a:schemeClr>
          </a:solidFill>
        </p:spPr>
        <p:txBody>
          <a:bodyPr wrap="none" rtlCol="0">
            <a:spAutoFit/>
          </a:bodyPr>
          <a:lstStyle/>
          <a:p>
            <a:r>
              <a:rPr lang="en-US" sz="1400" dirty="0">
                <a:latin typeface="Montserrat" pitchFamily="2" charset="0"/>
              </a:rPr>
              <a:t>Offices</a:t>
            </a:r>
          </a:p>
        </p:txBody>
      </p:sp>
      <p:pic>
        <p:nvPicPr>
          <p:cNvPr id="4" name="Picture 3" descr="A room with tables and chairs&#10;&#10;AI-generated content may be incorrect.">
            <a:extLst>
              <a:ext uri="{FF2B5EF4-FFF2-40B4-BE49-F238E27FC236}">
                <a16:creationId xmlns:a16="http://schemas.microsoft.com/office/drawing/2014/main" id="{2FEE52B5-8CC5-4184-5BAE-BE90066CD2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23537" y="4926791"/>
            <a:ext cx="2727442" cy="1818658"/>
          </a:xfrm>
          <a:prstGeom prst="rect">
            <a:avLst/>
          </a:prstGeom>
        </p:spPr>
      </p:pic>
      <p:sp>
        <p:nvSpPr>
          <p:cNvPr id="22" name="TextBox 21"/>
          <p:cNvSpPr txBox="1"/>
          <p:nvPr/>
        </p:nvSpPr>
        <p:spPr>
          <a:xfrm>
            <a:off x="5793481" y="6293593"/>
            <a:ext cx="877163" cy="307777"/>
          </a:xfrm>
          <a:prstGeom prst="rect">
            <a:avLst/>
          </a:prstGeom>
          <a:solidFill>
            <a:schemeClr val="bg1">
              <a:alpha val="67000"/>
            </a:schemeClr>
          </a:solidFill>
        </p:spPr>
        <p:txBody>
          <a:bodyPr wrap="none" rtlCol="0">
            <a:spAutoFit/>
          </a:bodyPr>
          <a:lstStyle/>
          <a:p>
            <a:r>
              <a:rPr lang="en-US" sz="1400" dirty="0">
                <a:latin typeface="Montserrat" pitchFamily="2" charset="0"/>
              </a:rPr>
              <a:t>Schools</a:t>
            </a:r>
          </a:p>
        </p:txBody>
      </p:sp>
      <p:pic>
        <p:nvPicPr>
          <p:cNvPr id="7" name="Picture 6" descr="A room with tables and chairs&#10;&#10;AI-generated content may be incorrect.">
            <a:extLst>
              <a:ext uri="{FF2B5EF4-FFF2-40B4-BE49-F238E27FC236}">
                <a16:creationId xmlns:a16="http://schemas.microsoft.com/office/drawing/2014/main" id="{F4DEC4E3-2641-983D-0B39-31467EB7BC1E}"/>
              </a:ext>
            </a:extLst>
          </p:cNvPr>
          <p:cNvPicPr>
            <a:picLocks noChangeAspect="1"/>
          </p:cNvPicPr>
          <p:nvPr/>
        </p:nvPicPr>
        <p:blipFill>
          <a:blip r:embed="rId8" cstate="print">
            <a:extLst>
              <a:ext uri="{28A0092B-C50C-407E-A947-70E740481C1C}">
                <a14:useLocalDpi xmlns:a14="http://schemas.microsoft.com/office/drawing/2010/main" val="0"/>
              </a:ext>
            </a:extLst>
          </a:blip>
          <a:srcRect t="8359"/>
          <a:stretch/>
        </p:blipFill>
        <p:spPr>
          <a:xfrm>
            <a:off x="7696199" y="4926546"/>
            <a:ext cx="2660592" cy="1828631"/>
          </a:xfrm>
          <a:prstGeom prst="rect">
            <a:avLst/>
          </a:prstGeom>
        </p:spPr>
      </p:pic>
      <p:sp>
        <p:nvSpPr>
          <p:cNvPr id="24" name="TextBox 23"/>
          <p:cNvSpPr txBox="1"/>
          <p:nvPr/>
        </p:nvSpPr>
        <p:spPr>
          <a:xfrm>
            <a:off x="8991600" y="6363214"/>
            <a:ext cx="1261884" cy="307777"/>
          </a:xfrm>
          <a:prstGeom prst="rect">
            <a:avLst/>
          </a:prstGeom>
          <a:solidFill>
            <a:schemeClr val="bg1">
              <a:alpha val="67000"/>
            </a:schemeClr>
          </a:solidFill>
        </p:spPr>
        <p:txBody>
          <a:bodyPr wrap="none" rtlCol="0">
            <a:spAutoFit/>
          </a:bodyPr>
          <a:lstStyle/>
          <a:p>
            <a:r>
              <a:rPr lang="en-US" sz="1400" dirty="0">
                <a:latin typeface="Montserrat" pitchFamily="2" charset="0"/>
              </a:rPr>
              <a:t>Restaurants</a:t>
            </a:r>
          </a:p>
        </p:txBody>
      </p:sp>
      <p:pic>
        <p:nvPicPr>
          <p:cNvPr id="14" name="Picture 13" descr="A library with many glass doors&#10;&#10;AI-generated content may be incorrect.">
            <a:extLst>
              <a:ext uri="{FF2B5EF4-FFF2-40B4-BE49-F238E27FC236}">
                <a16:creationId xmlns:a16="http://schemas.microsoft.com/office/drawing/2014/main" id="{3351AD8E-4DC2-40F2-897C-16A774AC538A}"/>
              </a:ext>
            </a:extLst>
          </p:cNvPr>
          <p:cNvPicPr>
            <a:picLocks noChangeAspect="1"/>
          </p:cNvPicPr>
          <p:nvPr/>
        </p:nvPicPr>
        <p:blipFill>
          <a:blip r:embed="rId9" cstate="print">
            <a:extLst>
              <a:ext uri="{28A0092B-C50C-407E-A947-70E740481C1C}">
                <a14:useLocalDpi xmlns:a14="http://schemas.microsoft.com/office/drawing/2010/main" val="0"/>
              </a:ext>
            </a:extLst>
          </a:blip>
          <a:srcRect t="6060" b="18098"/>
          <a:stretch/>
        </p:blipFill>
        <p:spPr>
          <a:xfrm>
            <a:off x="7696200" y="1538340"/>
            <a:ext cx="2647892" cy="1509660"/>
          </a:xfrm>
          <a:prstGeom prst="rect">
            <a:avLst/>
          </a:prstGeom>
        </p:spPr>
      </p:pic>
      <p:sp>
        <p:nvSpPr>
          <p:cNvPr id="23" name="TextBox 22"/>
          <p:cNvSpPr txBox="1"/>
          <p:nvPr/>
        </p:nvSpPr>
        <p:spPr>
          <a:xfrm>
            <a:off x="9296400" y="2602467"/>
            <a:ext cx="946093" cy="307777"/>
          </a:xfrm>
          <a:prstGeom prst="rect">
            <a:avLst/>
          </a:prstGeom>
          <a:solidFill>
            <a:schemeClr val="bg1">
              <a:alpha val="67000"/>
            </a:schemeClr>
          </a:solidFill>
        </p:spPr>
        <p:txBody>
          <a:bodyPr wrap="none" rtlCol="0">
            <a:spAutoFit/>
          </a:bodyPr>
          <a:lstStyle/>
          <a:p>
            <a:r>
              <a:rPr lang="en-US" sz="1400" dirty="0">
                <a:latin typeface="Montserrat" pitchFamily="2" charset="0"/>
              </a:rPr>
              <a:t>Libraries</a:t>
            </a:r>
          </a:p>
        </p:txBody>
      </p:sp>
      <p:pic>
        <p:nvPicPr>
          <p:cNvPr id="25" name="Picture 24">
            <a:extLst>
              <a:ext uri="{FF2B5EF4-FFF2-40B4-BE49-F238E27FC236}">
                <a16:creationId xmlns:a16="http://schemas.microsoft.com/office/drawing/2014/main" id="{5244BBBB-8D4F-0794-6273-0F6CEA1EE27F}"/>
              </a:ext>
            </a:extLst>
          </p:cNvPr>
          <p:cNvPicPr>
            <a:picLocks noChangeAspect="1"/>
          </p:cNvPicPr>
          <p:nvPr/>
        </p:nvPicPr>
        <p:blipFill>
          <a:blip r:embed="rId10"/>
          <a:srcRect t="10964" r="5486" b="8903"/>
          <a:stretch/>
        </p:blipFill>
        <p:spPr>
          <a:xfrm>
            <a:off x="7696199" y="3088103"/>
            <a:ext cx="2660592" cy="1788697"/>
          </a:xfrm>
          <a:prstGeom prst="rect">
            <a:avLst/>
          </a:prstGeom>
        </p:spPr>
      </p:pic>
      <p:sp>
        <p:nvSpPr>
          <p:cNvPr id="26" name="TextBox 25">
            <a:extLst>
              <a:ext uri="{FF2B5EF4-FFF2-40B4-BE49-F238E27FC236}">
                <a16:creationId xmlns:a16="http://schemas.microsoft.com/office/drawing/2014/main" id="{64945EBC-810A-038F-C39F-06D81E6DE5D3}"/>
              </a:ext>
            </a:extLst>
          </p:cNvPr>
          <p:cNvSpPr txBox="1"/>
          <p:nvPr/>
        </p:nvSpPr>
        <p:spPr>
          <a:xfrm>
            <a:off x="9225361" y="4419769"/>
            <a:ext cx="1043876" cy="307777"/>
          </a:xfrm>
          <a:prstGeom prst="rect">
            <a:avLst/>
          </a:prstGeom>
          <a:solidFill>
            <a:schemeClr val="bg1">
              <a:alpha val="67000"/>
            </a:schemeClr>
          </a:solidFill>
        </p:spPr>
        <p:txBody>
          <a:bodyPr wrap="none" rtlCol="0">
            <a:spAutoFit/>
          </a:bodyPr>
          <a:lstStyle/>
          <a:p>
            <a:r>
              <a:rPr lang="en-US" sz="1400" dirty="0">
                <a:latin typeface="Montserrat" pitchFamily="2" charset="0"/>
              </a:rPr>
              <a:t>Churches</a:t>
            </a:r>
          </a:p>
        </p:txBody>
      </p:sp>
      <p:pic>
        <p:nvPicPr>
          <p:cNvPr id="28" name="Picture 27">
            <a:extLst>
              <a:ext uri="{FF2B5EF4-FFF2-40B4-BE49-F238E27FC236}">
                <a16:creationId xmlns:a16="http://schemas.microsoft.com/office/drawing/2014/main" id="{1D603926-8910-73BC-1C25-D1AC4A4116B8}"/>
              </a:ext>
            </a:extLst>
          </p:cNvPr>
          <p:cNvPicPr>
            <a:picLocks noChangeAspect="1"/>
          </p:cNvPicPr>
          <p:nvPr/>
        </p:nvPicPr>
        <p:blipFill>
          <a:blip r:embed="rId11"/>
          <a:srcRect t="12202" r="6732"/>
          <a:stretch/>
        </p:blipFill>
        <p:spPr>
          <a:xfrm>
            <a:off x="4721074" y="1460500"/>
            <a:ext cx="2727442" cy="1570450"/>
          </a:xfrm>
          <a:prstGeom prst="rect">
            <a:avLst/>
          </a:prstGeom>
        </p:spPr>
      </p:pic>
      <p:sp>
        <p:nvSpPr>
          <p:cNvPr id="20" name="TextBox 19"/>
          <p:cNvSpPr txBox="1"/>
          <p:nvPr/>
        </p:nvSpPr>
        <p:spPr>
          <a:xfrm>
            <a:off x="5165599" y="2590800"/>
            <a:ext cx="1962397" cy="307777"/>
          </a:xfrm>
          <a:prstGeom prst="rect">
            <a:avLst/>
          </a:prstGeom>
          <a:solidFill>
            <a:schemeClr val="bg1">
              <a:alpha val="67000"/>
            </a:schemeClr>
          </a:solidFill>
        </p:spPr>
        <p:txBody>
          <a:bodyPr wrap="none" rtlCol="0">
            <a:spAutoFit/>
          </a:bodyPr>
          <a:lstStyle/>
          <a:p>
            <a:r>
              <a:rPr lang="en-US" sz="1400" dirty="0">
                <a:latin typeface="Montserrat" pitchFamily="2" charset="0"/>
              </a:rPr>
              <a:t>Convention Centers</a:t>
            </a:r>
          </a:p>
        </p:txBody>
      </p:sp>
    </p:spTree>
    <p:extLst>
      <p:ext uri="{BB962C8B-B14F-4D97-AF65-F5344CB8AC3E}">
        <p14:creationId xmlns:p14="http://schemas.microsoft.com/office/powerpoint/2010/main" val="30344488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room with glass walls and a large window&#10;&#10;AI-generated content may be incorrect.">
            <a:extLst>
              <a:ext uri="{FF2B5EF4-FFF2-40B4-BE49-F238E27FC236}">
                <a16:creationId xmlns:a16="http://schemas.microsoft.com/office/drawing/2014/main" id="{2FBB083D-25C1-6F49-ACBB-BBA6090F2DD8}"/>
              </a:ext>
            </a:extLst>
          </p:cNvPr>
          <p:cNvPicPr>
            <a:picLocks noChangeAspect="1"/>
          </p:cNvPicPr>
          <p:nvPr/>
        </p:nvPicPr>
        <p:blipFill>
          <a:blip r:embed="rId3" cstate="print">
            <a:extLst>
              <a:ext uri="{28A0092B-C50C-407E-A947-70E740481C1C}">
                <a14:useLocalDpi xmlns:a14="http://schemas.microsoft.com/office/drawing/2010/main" val="0"/>
              </a:ext>
            </a:extLst>
          </a:blip>
          <a:srcRect l="2593" t="18688" r="1112"/>
          <a:stretch/>
        </p:blipFill>
        <p:spPr>
          <a:xfrm>
            <a:off x="39263" y="18144"/>
            <a:ext cx="12072938" cy="6796314"/>
          </a:xfrm>
          <a:prstGeom prst="rect">
            <a:avLst/>
          </a:prstGeom>
        </p:spPr>
      </p:pic>
      <p:sp>
        <p:nvSpPr>
          <p:cNvPr id="6" name="Title 5"/>
          <p:cNvSpPr>
            <a:spLocks noGrp="1"/>
          </p:cNvSpPr>
          <p:nvPr>
            <p:ph type="ctrTitle"/>
          </p:nvPr>
        </p:nvSpPr>
        <p:spPr>
          <a:xfrm>
            <a:off x="6400800" y="5387975"/>
            <a:ext cx="4659086" cy="1470025"/>
          </a:xfrm>
        </p:spPr>
        <p:txBody>
          <a:bodyPr>
            <a:noAutofit/>
          </a:bodyPr>
          <a:lstStyle/>
          <a:p>
            <a:r>
              <a:rPr lang="en-US" sz="2400" dirty="0">
                <a:ln w="18415" cmpd="sng">
                  <a:solidFill>
                    <a:srgbClr val="00583D"/>
                  </a:solidFill>
                  <a:prstDash val="solid"/>
                </a:ln>
                <a:latin typeface="Montserrat" pitchFamily="2" charset="0"/>
              </a:rPr>
              <a:t>Thanks for coming!</a:t>
            </a:r>
          </a:p>
        </p:txBody>
      </p:sp>
    </p:spTree>
    <p:extLst>
      <p:ext uri="{BB962C8B-B14F-4D97-AF65-F5344CB8AC3E}">
        <p14:creationId xmlns:p14="http://schemas.microsoft.com/office/powerpoint/2010/main" val="1700790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
            <a:ext cx="9144000" cy="1362363"/>
          </a:xfrm>
          <a:prstGeom prst="rect">
            <a:avLst/>
          </a:prstGeom>
        </p:spPr>
      </p:pic>
      <p:sp>
        <p:nvSpPr>
          <p:cNvPr id="3" name="Title 1"/>
          <p:cNvSpPr txBox="1">
            <a:spLocks/>
          </p:cNvSpPr>
          <p:nvPr/>
        </p:nvSpPr>
        <p:spPr>
          <a:xfrm>
            <a:off x="1553029" y="685800"/>
            <a:ext cx="4038600" cy="914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ontserrat" pitchFamily="2" charset="0"/>
              </a:rPr>
              <a:t>Sound Control</a:t>
            </a:r>
          </a:p>
        </p:txBody>
      </p:sp>
      <p:sp>
        <p:nvSpPr>
          <p:cNvPr id="4" name="TextBox 3"/>
          <p:cNvSpPr txBox="1"/>
          <p:nvPr/>
        </p:nvSpPr>
        <p:spPr>
          <a:xfrm>
            <a:off x="2152650" y="2057401"/>
            <a:ext cx="7372350" cy="2369880"/>
          </a:xfrm>
          <a:prstGeom prst="rect">
            <a:avLst/>
          </a:prstGeom>
          <a:noFill/>
        </p:spPr>
        <p:txBody>
          <a:bodyPr wrap="square" rtlCol="0">
            <a:spAutoFit/>
          </a:bodyPr>
          <a:lstStyle/>
          <a:p>
            <a:r>
              <a:rPr lang="en-US" sz="2800" dirty="0">
                <a:solidFill>
                  <a:srgbClr val="00583D"/>
                </a:solidFill>
                <a:latin typeface="Montserrat" pitchFamily="2" charset="0"/>
                <a:cs typeface="Arial" panose="020B0604020202020204" pitchFamily="34" charset="0"/>
              </a:rPr>
              <a:t>How is it measured?</a:t>
            </a:r>
          </a:p>
          <a:p>
            <a:endParaRPr lang="en-US" sz="2000" dirty="0">
              <a:solidFill>
                <a:srgbClr val="00583D"/>
              </a:solidFill>
              <a:latin typeface="Montserrat" pitchFamily="2" charset="0"/>
              <a:cs typeface="Arial" panose="020B0604020202020204" pitchFamily="34" charset="0"/>
            </a:endParaRPr>
          </a:p>
          <a:p>
            <a:pPr marL="285750" indent="-285750">
              <a:buClr>
                <a:srgbClr val="00583D"/>
              </a:buClr>
              <a:buFont typeface="Wingdings" panose="05000000000000000000" pitchFamily="2" charset="2"/>
              <a:buChar char="Ø"/>
            </a:pPr>
            <a:r>
              <a:rPr lang="en-US" sz="2000" dirty="0">
                <a:solidFill>
                  <a:srgbClr val="00583D"/>
                </a:solidFill>
                <a:latin typeface="Montserrat" pitchFamily="2" charset="0"/>
                <a:cs typeface="Arial" panose="020B0604020202020204" pitchFamily="34" charset="0"/>
              </a:rPr>
              <a:t>Sound is measured in units known as decibels (db)</a:t>
            </a:r>
          </a:p>
          <a:p>
            <a:pPr>
              <a:buClr>
                <a:srgbClr val="00583D"/>
              </a:buClr>
            </a:pPr>
            <a:endParaRPr lang="en-US" sz="2000" dirty="0">
              <a:solidFill>
                <a:srgbClr val="00583D"/>
              </a:solidFill>
              <a:latin typeface="Montserrat" pitchFamily="2" charset="0"/>
              <a:cs typeface="Arial" panose="020B0604020202020204" pitchFamily="34" charset="0"/>
            </a:endParaRPr>
          </a:p>
          <a:p>
            <a:pPr marL="285750" indent="-285750">
              <a:buClr>
                <a:srgbClr val="00583D"/>
              </a:buClr>
              <a:buFont typeface="Wingdings" panose="05000000000000000000" pitchFamily="2" charset="2"/>
              <a:buChar char="Ø"/>
            </a:pPr>
            <a:r>
              <a:rPr lang="en-US" sz="2000" dirty="0">
                <a:solidFill>
                  <a:srgbClr val="00583D"/>
                </a:solidFill>
                <a:latin typeface="Montserrat" pitchFamily="2" charset="0"/>
                <a:cs typeface="Arial" panose="020B0604020202020204" pitchFamily="34" charset="0"/>
              </a:rPr>
              <a:t>The higher the decibel number; the louder the sound.</a:t>
            </a:r>
          </a:p>
          <a:p>
            <a:pPr marL="285750" indent="-285750">
              <a:buClr>
                <a:srgbClr val="00583D"/>
              </a:buClr>
              <a:buFont typeface="Wingdings" panose="05000000000000000000" pitchFamily="2" charset="2"/>
              <a:buChar char="Ø"/>
            </a:pPr>
            <a:endParaRPr lang="en-US" sz="2000" dirty="0">
              <a:solidFill>
                <a:srgbClr val="00583D"/>
              </a:solidFill>
              <a:latin typeface="Montserrat" pitchFamily="2" charset="0"/>
              <a:cs typeface="Arial" panose="020B0604020202020204" pitchFamily="34" charset="0"/>
            </a:endParaRPr>
          </a:p>
          <a:p>
            <a:pPr marL="285750" indent="-285750">
              <a:buClr>
                <a:srgbClr val="00583D"/>
              </a:buClr>
              <a:buFont typeface="Wingdings" panose="05000000000000000000" pitchFamily="2" charset="2"/>
              <a:buChar char="Ø"/>
            </a:pPr>
            <a:r>
              <a:rPr lang="en-US" sz="2000" dirty="0">
                <a:solidFill>
                  <a:srgbClr val="00583D"/>
                </a:solidFill>
                <a:latin typeface="Montserrat" pitchFamily="2" charset="0"/>
                <a:cs typeface="Arial" panose="020B0604020202020204" pitchFamily="34" charset="0"/>
              </a:rPr>
              <a:t>Fact: Human ear cannot discern a 2 dB variance</a:t>
            </a:r>
            <a:r>
              <a:rPr lang="en-US" sz="2000" dirty="0">
                <a:solidFill>
                  <a:srgbClr val="00583D"/>
                </a:solidFill>
                <a:latin typeface="Montserrat" pitchFamily="2" charset="0"/>
              </a:rPr>
              <a:t>. </a:t>
            </a:r>
          </a:p>
        </p:txBody>
      </p:sp>
      <p:pic>
        <p:nvPicPr>
          <p:cNvPr id="5" name="Picture 6" descr="Image result for speaker png">
            <a:extLst>
              <a:ext uri="{FF2B5EF4-FFF2-40B4-BE49-F238E27FC236}">
                <a16:creationId xmlns:a16="http://schemas.microsoft.com/office/drawing/2014/main" id="{887CB26F-C035-D576-4196-ECE2B32E94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42443" y="57845"/>
            <a:ext cx="1451113" cy="1517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7068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0118" y="0"/>
            <a:ext cx="4703818" cy="6858000"/>
          </a:xfrm>
          <a:prstGeom prst="rect">
            <a:avLst/>
          </a:prstGeom>
        </p:spPr>
      </p:pic>
      <p:sp>
        <p:nvSpPr>
          <p:cNvPr id="3" name="TextBox 2"/>
          <p:cNvSpPr txBox="1"/>
          <p:nvPr/>
        </p:nvSpPr>
        <p:spPr>
          <a:xfrm>
            <a:off x="4280384" y="5334000"/>
            <a:ext cx="877613" cy="923330"/>
          </a:xfrm>
          <a:prstGeom prst="rect">
            <a:avLst/>
          </a:prstGeom>
          <a:noFill/>
        </p:spPr>
        <p:txBody>
          <a:bodyPr wrap="none" rtlCol="0">
            <a:spAutoFit/>
          </a:bodyPr>
          <a:lstStyle/>
          <a:p>
            <a:pPr algn="r"/>
            <a:r>
              <a:rPr lang="en-US" dirty="0">
                <a:solidFill>
                  <a:srgbClr val="2AA842"/>
                </a:solidFill>
              </a:rPr>
              <a:t>Typical </a:t>
            </a:r>
          </a:p>
          <a:p>
            <a:pPr algn="r"/>
            <a:r>
              <a:rPr lang="en-US" dirty="0">
                <a:solidFill>
                  <a:srgbClr val="2AA842"/>
                </a:solidFill>
              </a:rPr>
              <a:t>noise </a:t>
            </a:r>
          </a:p>
          <a:p>
            <a:pPr algn="r"/>
            <a:r>
              <a:rPr lang="en-US" dirty="0">
                <a:solidFill>
                  <a:srgbClr val="2AA842"/>
                </a:solidFill>
              </a:rPr>
              <a:t>levels</a:t>
            </a:r>
          </a:p>
        </p:txBody>
      </p:sp>
      <p:sp>
        <p:nvSpPr>
          <p:cNvPr id="4" name="TextBox 3"/>
          <p:cNvSpPr txBox="1"/>
          <p:nvPr/>
        </p:nvSpPr>
        <p:spPr>
          <a:xfrm>
            <a:off x="2861246" y="3886201"/>
            <a:ext cx="2105641" cy="646331"/>
          </a:xfrm>
          <a:prstGeom prst="rect">
            <a:avLst/>
          </a:prstGeom>
          <a:noFill/>
        </p:spPr>
        <p:txBody>
          <a:bodyPr wrap="none" rtlCol="0">
            <a:spAutoFit/>
          </a:bodyPr>
          <a:lstStyle/>
          <a:p>
            <a:pPr algn="r"/>
            <a:r>
              <a:rPr lang="en-US" dirty="0">
                <a:solidFill>
                  <a:schemeClr val="accent2">
                    <a:lumMod val="60000"/>
                    <a:lumOff val="40000"/>
                  </a:schemeClr>
                </a:solidFill>
              </a:rPr>
              <a:t>Annoying, irritating, </a:t>
            </a:r>
          </a:p>
          <a:p>
            <a:pPr algn="r"/>
            <a:r>
              <a:rPr lang="en-US" dirty="0">
                <a:solidFill>
                  <a:schemeClr val="accent2">
                    <a:lumMod val="60000"/>
                    <a:lumOff val="40000"/>
                  </a:schemeClr>
                </a:solidFill>
              </a:rPr>
              <a:t>speech masking</a:t>
            </a:r>
          </a:p>
        </p:txBody>
      </p:sp>
      <p:sp>
        <p:nvSpPr>
          <p:cNvPr id="5" name="TextBox 4"/>
          <p:cNvSpPr txBox="1"/>
          <p:nvPr/>
        </p:nvSpPr>
        <p:spPr>
          <a:xfrm>
            <a:off x="3204865" y="2692857"/>
            <a:ext cx="1169936" cy="369332"/>
          </a:xfrm>
          <a:prstGeom prst="rect">
            <a:avLst/>
          </a:prstGeom>
          <a:noFill/>
        </p:spPr>
        <p:txBody>
          <a:bodyPr wrap="none" rtlCol="0">
            <a:spAutoFit/>
          </a:bodyPr>
          <a:lstStyle/>
          <a:p>
            <a:r>
              <a:rPr lang="en-US" dirty="0">
                <a:solidFill>
                  <a:srgbClr val="FF9900"/>
                </a:solidFill>
              </a:rPr>
              <a:t>Hazardous</a:t>
            </a:r>
          </a:p>
        </p:txBody>
      </p:sp>
      <p:sp>
        <p:nvSpPr>
          <p:cNvPr id="6" name="TextBox 5"/>
          <p:cNvSpPr txBox="1"/>
          <p:nvPr/>
        </p:nvSpPr>
        <p:spPr>
          <a:xfrm>
            <a:off x="2223796" y="1366889"/>
            <a:ext cx="1785489" cy="369332"/>
          </a:xfrm>
          <a:prstGeom prst="rect">
            <a:avLst/>
          </a:prstGeom>
          <a:noFill/>
        </p:spPr>
        <p:txBody>
          <a:bodyPr wrap="none" rtlCol="0">
            <a:spAutoFit/>
          </a:bodyPr>
          <a:lstStyle/>
          <a:p>
            <a:r>
              <a:rPr lang="en-US" dirty="0">
                <a:solidFill>
                  <a:srgbClr val="FF0000"/>
                </a:solidFill>
              </a:rPr>
              <a:t>Highly hazardous</a:t>
            </a:r>
          </a:p>
        </p:txBody>
      </p:sp>
      <p:sp>
        <p:nvSpPr>
          <p:cNvPr id="7" name="TextBox 6"/>
          <p:cNvSpPr txBox="1"/>
          <p:nvPr/>
        </p:nvSpPr>
        <p:spPr>
          <a:xfrm>
            <a:off x="3882817" y="76200"/>
            <a:ext cx="583814" cy="261610"/>
          </a:xfrm>
          <a:prstGeom prst="rect">
            <a:avLst/>
          </a:prstGeom>
          <a:noFill/>
        </p:spPr>
        <p:txBody>
          <a:bodyPr wrap="none" rtlCol="0">
            <a:spAutoFit/>
          </a:bodyPr>
          <a:lstStyle/>
          <a:p>
            <a:r>
              <a:rPr lang="en-US" sz="1100" dirty="0"/>
              <a:t>140 dB</a:t>
            </a:r>
          </a:p>
        </p:txBody>
      </p:sp>
      <p:sp>
        <p:nvSpPr>
          <p:cNvPr id="8" name="TextBox 7"/>
          <p:cNvSpPr txBox="1"/>
          <p:nvPr/>
        </p:nvSpPr>
        <p:spPr>
          <a:xfrm>
            <a:off x="4114800" y="533400"/>
            <a:ext cx="583814" cy="261610"/>
          </a:xfrm>
          <a:prstGeom prst="rect">
            <a:avLst/>
          </a:prstGeom>
          <a:noFill/>
        </p:spPr>
        <p:txBody>
          <a:bodyPr wrap="none" rtlCol="0">
            <a:spAutoFit/>
          </a:bodyPr>
          <a:lstStyle/>
          <a:p>
            <a:r>
              <a:rPr lang="en-US" sz="1100" dirty="0"/>
              <a:t>130 dB</a:t>
            </a:r>
          </a:p>
        </p:txBody>
      </p:sp>
      <p:sp>
        <p:nvSpPr>
          <p:cNvPr id="9" name="TextBox 8"/>
          <p:cNvSpPr txBox="1"/>
          <p:nvPr/>
        </p:nvSpPr>
        <p:spPr>
          <a:xfrm>
            <a:off x="4327148" y="990600"/>
            <a:ext cx="583814" cy="261610"/>
          </a:xfrm>
          <a:prstGeom prst="rect">
            <a:avLst/>
          </a:prstGeom>
          <a:noFill/>
        </p:spPr>
        <p:txBody>
          <a:bodyPr wrap="none" rtlCol="0">
            <a:spAutoFit/>
          </a:bodyPr>
          <a:lstStyle/>
          <a:p>
            <a:r>
              <a:rPr lang="en-US" sz="1100" dirty="0"/>
              <a:t>120 dB</a:t>
            </a:r>
          </a:p>
        </p:txBody>
      </p:sp>
      <p:sp>
        <p:nvSpPr>
          <p:cNvPr id="10" name="TextBox 9"/>
          <p:cNvSpPr txBox="1"/>
          <p:nvPr/>
        </p:nvSpPr>
        <p:spPr>
          <a:xfrm>
            <a:off x="4526092" y="1447800"/>
            <a:ext cx="583814" cy="261610"/>
          </a:xfrm>
          <a:prstGeom prst="rect">
            <a:avLst/>
          </a:prstGeom>
          <a:noFill/>
        </p:spPr>
        <p:txBody>
          <a:bodyPr wrap="none" rtlCol="0">
            <a:spAutoFit/>
          </a:bodyPr>
          <a:lstStyle/>
          <a:p>
            <a:r>
              <a:rPr lang="en-US" sz="1100" dirty="0"/>
              <a:t>110 dB</a:t>
            </a:r>
          </a:p>
        </p:txBody>
      </p:sp>
      <p:sp>
        <p:nvSpPr>
          <p:cNvPr id="11" name="TextBox 10"/>
          <p:cNvSpPr txBox="1"/>
          <p:nvPr/>
        </p:nvSpPr>
        <p:spPr>
          <a:xfrm>
            <a:off x="4675922" y="1905000"/>
            <a:ext cx="583814" cy="261610"/>
          </a:xfrm>
          <a:prstGeom prst="rect">
            <a:avLst/>
          </a:prstGeom>
          <a:noFill/>
        </p:spPr>
        <p:txBody>
          <a:bodyPr wrap="none" rtlCol="0">
            <a:spAutoFit/>
          </a:bodyPr>
          <a:lstStyle/>
          <a:p>
            <a:r>
              <a:rPr lang="en-US" sz="1100" dirty="0"/>
              <a:t>100 dB</a:t>
            </a:r>
          </a:p>
        </p:txBody>
      </p:sp>
      <p:sp>
        <p:nvSpPr>
          <p:cNvPr id="12" name="TextBox 11"/>
          <p:cNvSpPr txBox="1"/>
          <p:nvPr/>
        </p:nvSpPr>
        <p:spPr>
          <a:xfrm>
            <a:off x="4881318" y="2409170"/>
            <a:ext cx="511679" cy="261610"/>
          </a:xfrm>
          <a:prstGeom prst="rect">
            <a:avLst/>
          </a:prstGeom>
          <a:noFill/>
        </p:spPr>
        <p:txBody>
          <a:bodyPr wrap="none" rtlCol="0">
            <a:spAutoFit/>
          </a:bodyPr>
          <a:lstStyle/>
          <a:p>
            <a:r>
              <a:rPr lang="en-US" sz="1100" dirty="0"/>
              <a:t>90 dB</a:t>
            </a:r>
          </a:p>
        </p:txBody>
      </p:sp>
      <p:sp>
        <p:nvSpPr>
          <p:cNvPr id="13" name="TextBox 12"/>
          <p:cNvSpPr txBox="1"/>
          <p:nvPr/>
        </p:nvSpPr>
        <p:spPr>
          <a:xfrm>
            <a:off x="4987602" y="2877523"/>
            <a:ext cx="511679" cy="261610"/>
          </a:xfrm>
          <a:prstGeom prst="rect">
            <a:avLst/>
          </a:prstGeom>
          <a:noFill/>
        </p:spPr>
        <p:txBody>
          <a:bodyPr wrap="none" rtlCol="0">
            <a:spAutoFit/>
          </a:bodyPr>
          <a:lstStyle/>
          <a:p>
            <a:r>
              <a:rPr lang="en-US" sz="1100" dirty="0"/>
              <a:t>80 dB</a:t>
            </a:r>
          </a:p>
        </p:txBody>
      </p:sp>
      <p:sp>
        <p:nvSpPr>
          <p:cNvPr id="14" name="TextBox 13"/>
          <p:cNvSpPr txBox="1"/>
          <p:nvPr/>
        </p:nvSpPr>
        <p:spPr>
          <a:xfrm>
            <a:off x="5085444" y="3298195"/>
            <a:ext cx="511679" cy="261610"/>
          </a:xfrm>
          <a:prstGeom prst="rect">
            <a:avLst/>
          </a:prstGeom>
          <a:noFill/>
        </p:spPr>
        <p:txBody>
          <a:bodyPr wrap="none" rtlCol="0">
            <a:spAutoFit/>
          </a:bodyPr>
          <a:lstStyle/>
          <a:p>
            <a:r>
              <a:rPr lang="en-US" sz="1100" dirty="0"/>
              <a:t>70 dB</a:t>
            </a:r>
          </a:p>
        </p:txBody>
      </p:sp>
      <p:sp>
        <p:nvSpPr>
          <p:cNvPr id="15" name="TextBox 14"/>
          <p:cNvSpPr txBox="1"/>
          <p:nvPr/>
        </p:nvSpPr>
        <p:spPr>
          <a:xfrm>
            <a:off x="5181601" y="3776990"/>
            <a:ext cx="511679" cy="261610"/>
          </a:xfrm>
          <a:prstGeom prst="rect">
            <a:avLst/>
          </a:prstGeom>
          <a:noFill/>
        </p:spPr>
        <p:txBody>
          <a:bodyPr wrap="none" rtlCol="0">
            <a:spAutoFit/>
          </a:bodyPr>
          <a:lstStyle/>
          <a:p>
            <a:r>
              <a:rPr lang="en-US" sz="1100" dirty="0"/>
              <a:t>60 dB</a:t>
            </a:r>
          </a:p>
        </p:txBody>
      </p:sp>
      <p:sp>
        <p:nvSpPr>
          <p:cNvPr id="16" name="TextBox 15"/>
          <p:cNvSpPr txBox="1"/>
          <p:nvPr/>
        </p:nvSpPr>
        <p:spPr>
          <a:xfrm>
            <a:off x="5237844" y="4234190"/>
            <a:ext cx="511679" cy="261610"/>
          </a:xfrm>
          <a:prstGeom prst="rect">
            <a:avLst/>
          </a:prstGeom>
          <a:noFill/>
        </p:spPr>
        <p:txBody>
          <a:bodyPr wrap="none" rtlCol="0">
            <a:spAutoFit/>
          </a:bodyPr>
          <a:lstStyle/>
          <a:p>
            <a:r>
              <a:rPr lang="en-US" sz="1100" dirty="0"/>
              <a:t>50 dB</a:t>
            </a:r>
          </a:p>
        </p:txBody>
      </p:sp>
      <p:sp>
        <p:nvSpPr>
          <p:cNvPr id="17" name="TextBox 16"/>
          <p:cNvSpPr txBox="1"/>
          <p:nvPr/>
        </p:nvSpPr>
        <p:spPr>
          <a:xfrm>
            <a:off x="5314044" y="4724400"/>
            <a:ext cx="511679" cy="261610"/>
          </a:xfrm>
          <a:prstGeom prst="rect">
            <a:avLst/>
          </a:prstGeom>
          <a:noFill/>
        </p:spPr>
        <p:txBody>
          <a:bodyPr wrap="none" rtlCol="0">
            <a:spAutoFit/>
          </a:bodyPr>
          <a:lstStyle/>
          <a:p>
            <a:r>
              <a:rPr lang="en-US" sz="1100" dirty="0"/>
              <a:t>40 dB</a:t>
            </a:r>
          </a:p>
        </p:txBody>
      </p:sp>
      <p:sp>
        <p:nvSpPr>
          <p:cNvPr id="18" name="TextBox 17"/>
          <p:cNvSpPr txBox="1"/>
          <p:nvPr/>
        </p:nvSpPr>
        <p:spPr>
          <a:xfrm>
            <a:off x="5334001" y="5181600"/>
            <a:ext cx="511679" cy="261610"/>
          </a:xfrm>
          <a:prstGeom prst="rect">
            <a:avLst/>
          </a:prstGeom>
          <a:noFill/>
        </p:spPr>
        <p:txBody>
          <a:bodyPr wrap="none" rtlCol="0">
            <a:spAutoFit/>
          </a:bodyPr>
          <a:lstStyle/>
          <a:p>
            <a:r>
              <a:rPr lang="en-US" sz="1100" dirty="0"/>
              <a:t>30 dB</a:t>
            </a:r>
          </a:p>
        </p:txBody>
      </p:sp>
      <p:sp>
        <p:nvSpPr>
          <p:cNvPr id="19" name="TextBox 18"/>
          <p:cNvSpPr txBox="1"/>
          <p:nvPr/>
        </p:nvSpPr>
        <p:spPr>
          <a:xfrm>
            <a:off x="5362122" y="5638800"/>
            <a:ext cx="511679" cy="261610"/>
          </a:xfrm>
          <a:prstGeom prst="rect">
            <a:avLst/>
          </a:prstGeom>
          <a:noFill/>
        </p:spPr>
        <p:txBody>
          <a:bodyPr wrap="none" rtlCol="0">
            <a:spAutoFit/>
          </a:bodyPr>
          <a:lstStyle/>
          <a:p>
            <a:r>
              <a:rPr lang="en-US" sz="1100" dirty="0"/>
              <a:t>20 dB</a:t>
            </a:r>
          </a:p>
        </p:txBody>
      </p:sp>
      <p:sp>
        <p:nvSpPr>
          <p:cNvPr id="20" name="TextBox 19"/>
          <p:cNvSpPr txBox="1"/>
          <p:nvPr/>
        </p:nvSpPr>
        <p:spPr>
          <a:xfrm>
            <a:off x="5403340" y="6096000"/>
            <a:ext cx="511679" cy="261610"/>
          </a:xfrm>
          <a:prstGeom prst="rect">
            <a:avLst/>
          </a:prstGeom>
          <a:noFill/>
        </p:spPr>
        <p:txBody>
          <a:bodyPr wrap="none" rtlCol="0">
            <a:spAutoFit/>
          </a:bodyPr>
          <a:lstStyle/>
          <a:p>
            <a:r>
              <a:rPr lang="en-US" sz="1100" dirty="0"/>
              <a:t>10 dB</a:t>
            </a:r>
          </a:p>
        </p:txBody>
      </p:sp>
      <p:sp>
        <p:nvSpPr>
          <p:cNvPr id="21" name="TextBox 20"/>
          <p:cNvSpPr txBox="1"/>
          <p:nvPr/>
        </p:nvSpPr>
        <p:spPr>
          <a:xfrm>
            <a:off x="5481886" y="6506116"/>
            <a:ext cx="439544" cy="261610"/>
          </a:xfrm>
          <a:prstGeom prst="rect">
            <a:avLst/>
          </a:prstGeom>
          <a:noFill/>
        </p:spPr>
        <p:txBody>
          <a:bodyPr wrap="none" rtlCol="0">
            <a:spAutoFit/>
          </a:bodyPr>
          <a:lstStyle/>
          <a:p>
            <a:r>
              <a:rPr lang="en-US" sz="1100" dirty="0"/>
              <a:t>0 dB</a:t>
            </a:r>
          </a:p>
        </p:txBody>
      </p:sp>
      <p:sp>
        <p:nvSpPr>
          <p:cNvPr id="22" name="TextBox 21"/>
          <p:cNvSpPr txBox="1"/>
          <p:nvPr/>
        </p:nvSpPr>
        <p:spPr>
          <a:xfrm>
            <a:off x="7696201" y="533400"/>
            <a:ext cx="1911101" cy="261610"/>
          </a:xfrm>
          <a:prstGeom prst="rect">
            <a:avLst/>
          </a:prstGeom>
          <a:noFill/>
        </p:spPr>
        <p:txBody>
          <a:bodyPr wrap="none" rtlCol="0">
            <a:spAutoFit/>
          </a:bodyPr>
          <a:lstStyle/>
          <a:p>
            <a:r>
              <a:rPr lang="en-US" sz="1100" dirty="0"/>
              <a:t>130 -140 dB Aircraft taking off</a:t>
            </a:r>
          </a:p>
        </p:txBody>
      </p:sp>
      <p:sp>
        <p:nvSpPr>
          <p:cNvPr id="23" name="TextBox 22"/>
          <p:cNvSpPr txBox="1"/>
          <p:nvPr/>
        </p:nvSpPr>
        <p:spPr>
          <a:xfrm>
            <a:off x="7581432" y="990600"/>
            <a:ext cx="1729961" cy="261610"/>
          </a:xfrm>
          <a:prstGeom prst="rect">
            <a:avLst/>
          </a:prstGeom>
          <a:noFill/>
        </p:spPr>
        <p:txBody>
          <a:bodyPr wrap="none" rtlCol="0">
            <a:spAutoFit/>
          </a:bodyPr>
          <a:lstStyle/>
          <a:p>
            <a:r>
              <a:rPr lang="en-US" sz="1100" dirty="0"/>
              <a:t>120 -130 dB Rivet Hammer</a:t>
            </a:r>
          </a:p>
        </p:txBody>
      </p:sp>
      <p:sp>
        <p:nvSpPr>
          <p:cNvPr id="24" name="TextBox 23"/>
          <p:cNvSpPr txBox="1"/>
          <p:nvPr/>
        </p:nvSpPr>
        <p:spPr>
          <a:xfrm>
            <a:off x="7505696" y="1447800"/>
            <a:ext cx="1729961" cy="261610"/>
          </a:xfrm>
          <a:prstGeom prst="rect">
            <a:avLst/>
          </a:prstGeom>
          <a:noFill/>
        </p:spPr>
        <p:txBody>
          <a:bodyPr wrap="none" rtlCol="0">
            <a:spAutoFit/>
          </a:bodyPr>
          <a:lstStyle/>
          <a:p>
            <a:r>
              <a:rPr lang="en-US" sz="1100" dirty="0"/>
              <a:t>110 -120 dB Angle grinding</a:t>
            </a:r>
          </a:p>
        </p:txBody>
      </p:sp>
      <p:sp>
        <p:nvSpPr>
          <p:cNvPr id="25" name="TextBox 24"/>
          <p:cNvSpPr txBox="1"/>
          <p:nvPr/>
        </p:nvSpPr>
        <p:spPr>
          <a:xfrm>
            <a:off x="7353294" y="1905000"/>
            <a:ext cx="1494320" cy="261610"/>
          </a:xfrm>
          <a:prstGeom prst="rect">
            <a:avLst/>
          </a:prstGeom>
          <a:noFill/>
        </p:spPr>
        <p:txBody>
          <a:bodyPr wrap="none" rtlCol="0">
            <a:spAutoFit/>
          </a:bodyPr>
          <a:lstStyle/>
          <a:p>
            <a:r>
              <a:rPr lang="en-US" sz="1100" dirty="0"/>
              <a:t>100 -120 dB Chain Saw</a:t>
            </a:r>
          </a:p>
        </p:txBody>
      </p:sp>
      <p:sp>
        <p:nvSpPr>
          <p:cNvPr id="26" name="TextBox 25"/>
          <p:cNvSpPr txBox="1"/>
          <p:nvPr/>
        </p:nvSpPr>
        <p:spPr>
          <a:xfrm>
            <a:off x="7259221" y="2380631"/>
            <a:ext cx="1569660" cy="261610"/>
          </a:xfrm>
          <a:prstGeom prst="rect">
            <a:avLst/>
          </a:prstGeom>
          <a:noFill/>
        </p:spPr>
        <p:txBody>
          <a:bodyPr wrap="none" rtlCol="0">
            <a:spAutoFit/>
          </a:bodyPr>
          <a:lstStyle/>
          <a:p>
            <a:r>
              <a:rPr lang="en-US" sz="1100" dirty="0"/>
              <a:t>90 -100 dB Power Tools </a:t>
            </a:r>
          </a:p>
        </p:txBody>
      </p:sp>
      <p:sp>
        <p:nvSpPr>
          <p:cNvPr id="27" name="TextBox 26"/>
          <p:cNvSpPr txBox="1"/>
          <p:nvPr/>
        </p:nvSpPr>
        <p:spPr>
          <a:xfrm>
            <a:off x="7088754" y="2800579"/>
            <a:ext cx="1723549" cy="261610"/>
          </a:xfrm>
          <a:prstGeom prst="rect">
            <a:avLst/>
          </a:prstGeom>
          <a:noFill/>
        </p:spPr>
        <p:txBody>
          <a:bodyPr wrap="none" rtlCol="0">
            <a:spAutoFit/>
          </a:bodyPr>
          <a:lstStyle/>
          <a:p>
            <a:r>
              <a:rPr lang="en-US" sz="1100" dirty="0"/>
              <a:t>80 - 90 dB Busy Restaurant</a:t>
            </a:r>
          </a:p>
        </p:txBody>
      </p:sp>
      <p:sp>
        <p:nvSpPr>
          <p:cNvPr id="28" name="TextBox 27"/>
          <p:cNvSpPr txBox="1"/>
          <p:nvPr/>
        </p:nvSpPr>
        <p:spPr>
          <a:xfrm>
            <a:off x="6862317" y="3138651"/>
            <a:ext cx="1393330" cy="261610"/>
          </a:xfrm>
          <a:prstGeom prst="rect">
            <a:avLst/>
          </a:prstGeom>
          <a:noFill/>
        </p:spPr>
        <p:txBody>
          <a:bodyPr wrap="none" rtlCol="0">
            <a:spAutoFit/>
          </a:bodyPr>
          <a:lstStyle/>
          <a:p>
            <a:r>
              <a:rPr lang="en-US" sz="1100" dirty="0"/>
              <a:t>70 - 80 dB City Street</a:t>
            </a:r>
          </a:p>
        </p:txBody>
      </p:sp>
      <p:sp>
        <p:nvSpPr>
          <p:cNvPr id="29" name="TextBox 28"/>
          <p:cNvSpPr txBox="1"/>
          <p:nvPr/>
        </p:nvSpPr>
        <p:spPr>
          <a:xfrm>
            <a:off x="6862317" y="3298195"/>
            <a:ext cx="1431802" cy="261610"/>
          </a:xfrm>
          <a:prstGeom prst="rect">
            <a:avLst/>
          </a:prstGeom>
          <a:noFill/>
        </p:spPr>
        <p:txBody>
          <a:bodyPr wrap="none" rtlCol="0">
            <a:spAutoFit/>
          </a:bodyPr>
          <a:lstStyle/>
          <a:p>
            <a:r>
              <a:rPr lang="en-US" sz="1100" dirty="0"/>
              <a:t>70 - 75 dB Loud Radio</a:t>
            </a:r>
          </a:p>
        </p:txBody>
      </p:sp>
      <p:sp>
        <p:nvSpPr>
          <p:cNvPr id="30" name="TextBox 29"/>
          <p:cNvSpPr txBox="1"/>
          <p:nvPr/>
        </p:nvSpPr>
        <p:spPr>
          <a:xfrm>
            <a:off x="6747549" y="4038600"/>
            <a:ext cx="2008883" cy="261610"/>
          </a:xfrm>
          <a:prstGeom prst="rect">
            <a:avLst/>
          </a:prstGeom>
          <a:noFill/>
        </p:spPr>
        <p:txBody>
          <a:bodyPr wrap="none" rtlCol="0">
            <a:spAutoFit/>
          </a:bodyPr>
          <a:lstStyle/>
          <a:p>
            <a:r>
              <a:rPr lang="en-US" sz="1100" dirty="0"/>
              <a:t>50 - 60 dB Normal Conversation</a:t>
            </a:r>
          </a:p>
        </p:txBody>
      </p:sp>
      <p:sp>
        <p:nvSpPr>
          <p:cNvPr id="31" name="TextBox 30"/>
          <p:cNvSpPr txBox="1"/>
          <p:nvPr/>
        </p:nvSpPr>
        <p:spPr>
          <a:xfrm>
            <a:off x="6671811" y="4499461"/>
            <a:ext cx="1486304" cy="261610"/>
          </a:xfrm>
          <a:prstGeom prst="rect">
            <a:avLst/>
          </a:prstGeom>
          <a:noFill/>
        </p:spPr>
        <p:txBody>
          <a:bodyPr wrap="none" rtlCol="0">
            <a:spAutoFit/>
          </a:bodyPr>
          <a:lstStyle/>
          <a:p>
            <a:r>
              <a:rPr lang="en-US" sz="1100" dirty="0"/>
              <a:t>40 - 45 dB Quiet Office</a:t>
            </a:r>
          </a:p>
        </p:txBody>
      </p:sp>
      <p:sp>
        <p:nvSpPr>
          <p:cNvPr id="32" name="TextBox 31"/>
          <p:cNvSpPr txBox="1"/>
          <p:nvPr/>
        </p:nvSpPr>
        <p:spPr>
          <a:xfrm>
            <a:off x="6519412" y="4919990"/>
            <a:ext cx="1675459" cy="261610"/>
          </a:xfrm>
          <a:prstGeom prst="rect">
            <a:avLst/>
          </a:prstGeom>
          <a:noFill/>
        </p:spPr>
        <p:txBody>
          <a:bodyPr wrap="none" rtlCol="0">
            <a:spAutoFit/>
          </a:bodyPr>
          <a:lstStyle/>
          <a:p>
            <a:r>
              <a:rPr lang="en-US" sz="1100" dirty="0"/>
              <a:t>30 - 40 dB Quiet Bedroom</a:t>
            </a:r>
          </a:p>
        </p:txBody>
      </p:sp>
      <p:sp>
        <p:nvSpPr>
          <p:cNvPr id="33" name="TextBox 32"/>
          <p:cNvSpPr txBox="1"/>
          <p:nvPr/>
        </p:nvSpPr>
        <p:spPr>
          <a:xfrm>
            <a:off x="6383235" y="6506116"/>
            <a:ext cx="1656223" cy="261610"/>
          </a:xfrm>
          <a:prstGeom prst="rect">
            <a:avLst/>
          </a:prstGeom>
          <a:noFill/>
        </p:spPr>
        <p:txBody>
          <a:bodyPr wrap="none" rtlCol="0">
            <a:spAutoFit/>
          </a:bodyPr>
          <a:lstStyle/>
          <a:p>
            <a:r>
              <a:rPr lang="en-US" sz="1100" dirty="0"/>
              <a:t>0 dB Threshold of hearing</a:t>
            </a:r>
          </a:p>
        </p:txBody>
      </p:sp>
      <p:sp>
        <p:nvSpPr>
          <p:cNvPr id="34" name="TextBox 33"/>
          <p:cNvSpPr txBox="1"/>
          <p:nvPr/>
        </p:nvSpPr>
        <p:spPr>
          <a:xfrm>
            <a:off x="2185001" y="6161861"/>
            <a:ext cx="1022396" cy="276999"/>
          </a:xfrm>
          <a:prstGeom prst="rect">
            <a:avLst/>
          </a:prstGeom>
          <a:noFill/>
        </p:spPr>
        <p:txBody>
          <a:bodyPr wrap="none" rtlCol="0">
            <a:spAutoFit/>
          </a:bodyPr>
          <a:lstStyle/>
          <a:p>
            <a:r>
              <a:rPr lang="en-US" sz="1200" i="1" dirty="0"/>
              <a:t>*Source: </a:t>
            </a:r>
            <a:r>
              <a:rPr lang="en-US" sz="1200" i="1" dirty="0" err="1"/>
              <a:t>iosh</a:t>
            </a:r>
            <a:endParaRPr lang="en-US" sz="1200" i="1" dirty="0"/>
          </a:p>
        </p:txBody>
      </p:sp>
      <p:pic>
        <p:nvPicPr>
          <p:cNvPr id="35" name="Picture 6" descr="Image result for speaker png">
            <a:extLst>
              <a:ext uri="{FF2B5EF4-FFF2-40B4-BE49-F238E27FC236}">
                <a16:creationId xmlns:a16="http://schemas.microsoft.com/office/drawing/2014/main" id="{617EB3B6-0D2A-C347-D3FD-449CAD78D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42443" y="57845"/>
            <a:ext cx="1451113" cy="1517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807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C357D2-DB31-433C-A553-DBD64FABD18B}"/>
              </a:ext>
            </a:extLst>
          </p:cNvPr>
          <p:cNvSpPr>
            <a:spLocks noGrp="1"/>
          </p:cNvSpPr>
          <p:nvPr>
            <p:ph type="title"/>
          </p:nvPr>
        </p:nvSpPr>
        <p:spPr>
          <a:xfrm>
            <a:off x="0" y="228600"/>
            <a:ext cx="4724400" cy="1461138"/>
          </a:xfrm>
        </p:spPr>
        <p:txBody>
          <a:bodyPr>
            <a:normAutofit/>
          </a:bodyPr>
          <a:lstStyle/>
          <a:p>
            <a:pPr algn="ctr"/>
            <a:r>
              <a:rPr lang="en-US" sz="4000" dirty="0">
                <a:latin typeface="Montserrat" pitchFamily="2" charset="0"/>
              </a:rPr>
              <a:t>ASTM STANDARDS</a:t>
            </a:r>
          </a:p>
        </p:txBody>
      </p:sp>
      <p:graphicFrame>
        <p:nvGraphicFramePr>
          <p:cNvPr id="7" name="Table 6">
            <a:extLst>
              <a:ext uri="{FF2B5EF4-FFF2-40B4-BE49-F238E27FC236}">
                <a16:creationId xmlns:a16="http://schemas.microsoft.com/office/drawing/2014/main" id="{87EF7AB9-1BBA-4813-97D3-6BA117441105}"/>
              </a:ext>
            </a:extLst>
          </p:cNvPr>
          <p:cNvGraphicFramePr>
            <a:graphicFrameLocks noGrp="1"/>
          </p:cNvGraphicFramePr>
          <p:nvPr>
            <p:extLst>
              <p:ext uri="{D42A27DB-BD31-4B8C-83A1-F6EECF244321}">
                <p14:modId xmlns:p14="http://schemas.microsoft.com/office/powerpoint/2010/main" val="1045747370"/>
              </p:ext>
            </p:extLst>
          </p:nvPr>
        </p:nvGraphicFramePr>
        <p:xfrm>
          <a:off x="4953000" y="0"/>
          <a:ext cx="7239000" cy="6858001"/>
        </p:xfrm>
        <a:graphic>
          <a:graphicData uri="http://schemas.openxmlformats.org/drawingml/2006/table">
            <a:tbl>
              <a:tblPr firstCol="1" bandRow="1">
                <a:tableStyleId>{5C22544A-7EE6-4342-B048-85BDC9FD1C3A}</a:tableStyleId>
              </a:tblPr>
              <a:tblGrid>
                <a:gridCol w="1540595">
                  <a:extLst>
                    <a:ext uri="{9D8B030D-6E8A-4147-A177-3AD203B41FA5}">
                      <a16:colId xmlns:a16="http://schemas.microsoft.com/office/drawing/2014/main" val="815324928"/>
                    </a:ext>
                  </a:extLst>
                </a:gridCol>
                <a:gridCol w="5698405">
                  <a:extLst>
                    <a:ext uri="{9D8B030D-6E8A-4147-A177-3AD203B41FA5}">
                      <a16:colId xmlns:a16="http://schemas.microsoft.com/office/drawing/2014/main" val="3981347181"/>
                    </a:ext>
                  </a:extLst>
                </a:gridCol>
              </a:tblGrid>
              <a:tr h="754878">
                <a:tc>
                  <a:txBody>
                    <a:bodyPr/>
                    <a:lstStyle/>
                    <a:p>
                      <a:pPr marL="0" marR="0">
                        <a:lnSpc>
                          <a:spcPct val="107000"/>
                        </a:lnSpc>
                        <a:spcBef>
                          <a:spcPts val="0"/>
                        </a:spcBef>
                        <a:spcAft>
                          <a:spcPts val="0"/>
                        </a:spcAft>
                      </a:pPr>
                      <a:r>
                        <a:rPr lang="en-US" sz="1600" dirty="0">
                          <a:solidFill>
                            <a:schemeClr val="bg1"/>
                          </a:solidFill>
                          <a:effectLst/>
                        </a:rPr>
                        <a:t>ASTM E-90</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514" marR="67514" marT="0" marB="0" anchor="ctr">
                    <a:solidFill>
                      <a:srgbClr val="393939"/>
                    </a:solidFill>
                  </a:tcPr>
                </a:tc>
                <a:tc>
                  <a:txBody>
                    <a:bodyPr/>
                    <a:lstStyle/>
                    <a:p>
                      <a:pPr marL="0" marR="0">
                        <a:lnSpc>
                          <a:spcPct val="107000"/>
                        </a:lnSpc>
                        <a:spcBef>
                          <a:spcPts val="0"/>
                        </a:spcBef>
                        <a:spcAft>
                          <a:spcPts val="0"/>
                        </a:spcAft>
                      </a:pPr>
                      <a:r>
                        <a:rPr lang="en-US" sz="1400" dirty="0">
                          <a:effectLst/>
                          <a:latin typeface="Montserrat" pitchFamily="2" charset="0"/>
                        </a:rPr>
                        <a:t>“Standard Test Method for Laboratory Measurement of Airborne - Sound Transmission Loss of Building Partitions”</a:t>
                      </a:r>
                      <a:endParaRPr lang="en-US" sz="1400" dirty="0">
                        <a:effectLst/>
                        <a:latin typeface="Montserrat" pitchFamily="2" charset="0"/>
                        <a:ea typeface="Calibri" panose="020F0502020204030204" pitchFamily="34" charset="0"/>
                        <a:cs typeface="Times New Roman" panose="02020603050405020304" pitchFamily="18" charset="0"/>
                      </a:endParaRPr>
                    </a:p>
                  </a:txBody>
                  <a:tcPr marL="67514" marR="67514" marT="0" marB="0" anchor="ctr">
                    <a:solidFill>
                      <a:srgbClr val="FFB600"/>
                    </a:solidFill>
                  </a:tcPr>
                </a:tc>
                <a:extLst>
                  <a:ext uri="{0D108BD9-81ED-4DB2-BD59-A6C34878D82A}">
                    <a16:rowId xmlns:a16="http://schemas.microsoft.com/office/drawing/2014/main" val="2811264429"/>
                  </a:ext>
                </a:extLst>
              </a:tr>
              <a:tr h="1496997">
                <a:tc>
                  <a:txBody>
                    <a:bodyPr/>
                    <a:lstStyle/>
                    <a:p>
                      <a:pPr marL="0" marR="0">
                        <a:lnSpc>
                          <a:spcPct val="107000"/>
                        </a:lnSpc>
                        <a:spcBef>
                          <a:spcPts val="0"/>
                        </a:spcBef>
                        <a:spcAft>
                          <a:spcPts val="0"/>
                        </a:spcAft>
                      </a:pPr>
                      <a:r>
                        <a:rPr lang="en-US" sz="1600" dirty="0">
                          <a:solidFill>
                            <a:schemeClr val="bg1"/>
                          </a:solidFill>
                          <a:effectLst/>
                        </a:rPr>
                        <a:t>ASTM E-413</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514" marR="67514" marT="0" marB="0" anchor="ctr">
                    <a:solidFill>
                      <a:srgbClr val="393939"/>
                    </a:solidFill>
                  </a:tcPr>
                </a:tc>
                <a:tc>
                  <a:txBody>
                    <a:bodyPr/>
                    <a:lstStyle/>
                    <a:p>
                      <a:pPr marL="0" marR="0">
                        <a:lnSpc>
                          <a:spcPct val="107000"/>
                        </a:lnSpc>
                        <a:spcBef>
                          <a:spcPts val="0"/>
                        </a:spcBef>
                        <a:spcAft>
                          <a:spcPts val="0"/>
                        </a:spcAft>
                      </a:pPr>
                      <a:r>
                        <a:rPr lang="en-US" sz="1400" dirty="0">
                          <a:effectLst/>
                          <a:latin typeface="Montserrat" pitchFamily="2" charset="0"/>
                        </a:rPr>
                        <a:t>NIC is Noise Isolation Class. NIC is a single number noise reduction rating of a partition or room where sound pressure level differentials are measured in 1/3 octave bands and compared with standard contours per ASTM E-413.</a:t>
                      </a:r>
                      <a:endParaRPr lang="en-US" sz="1400" dirty="0">
                        <a:effectLst/>
                        <a:latin typeface="Montserrat" pitchFamily="2" charset="0"/>
                        <a:ea typeface="Calibri" panose="020F0502020204030204" pitchFamily="34" charset="0"/>
                        <a:cs typeface="Times New Roman" panose="02020603050405020304" pitchFamily="18" charset="0"/>
                      </a:endParaRPr>
                    </a:p>
                  </a:txBody>
                  <a:tcPr marL="67514" marR="67514" marT="0" marB="0" anchor="ctr">
                    <a:solidFill>
                      <a:srgbClr val="FFB600"/>
                    </a:solidFill>
                  </a:tcPr>
                </a:tc>
                <a:extLst>
                  <a:ext uri="{0D108BD9-81ED-4DB2-BD59-A6C34878D82A}">
                    <a16:rowId xmlns:a16="http://schemas.microsoft.com/office/drawing/2014/main" val="2818623427"/>
                  </a:ext>
                </a:extLst>
              </a:tr>
              <a:tr h="635027">
                <a:tc>
                  <a:txBody>
                    <a:bodyPr/>
                    <a:lstStyle/>
                    <a:p>
                      <a:pPr marL="0" marR="0">
                        <a:lnSpc>
                          <a:spcPct val="107000"/>
                        </a:lnSpc>
                        <a:spcBef>
                          <a:spcPts val="0"/>
                        </a:spcBef>
                        <a:spcAft>
                          <a:spcPts val="0"/>
                        </a:spcAft>
                      </a:pPr>
                      <a:r>
                        <a:rPr lang="en-US" sz="1600" dirty="0">
                          <a:effectLst/>
                        </a:rPr>
                        <a:t>ASTM E-1414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7514" marR="67514" marT="0" marB="0" anchor="ctr">
                    <a:solidFill>
                      <a:srgbClr val="393939"/>
                    </a:solidFill>
                  </a:tcPr>
                </a:tc>
                <a:tc>
                  <a:txBody>
                    <a:bodyPr/>
                    <a:lstStyle/>
                    <a:p>
                      <a:pPr marL="0" marR="0">
                        <a:lnSpc>
                          <a:spcPct val="107000"/>
                        </a:lnSpc>
                        <a:spcBef>
                          <a:spcPts val="0"/>
                        </a:spcBef>
                        <a:spcAft>
                          <a:spcPts val="0"/>
                        </a:spcAft>
                      </a:pPr>
                      <a:r>
                        <a:rPr lang="en-US" sz="1400" dirty="0">
                          <a:effectLst/>
                          <a:latin typeface="Montserrat" pitchFamily="2" charset="0"/>
                        </a:rPr>
                        <a:t>Standard Test Method for Airborne Sound Attenuation Between Rooms Sharing a Common Ceiling Plenum</a:t>
                      </a:r>
                      <a:endParaRPr lang="en-US" sz="1400" dirty="0">
                        <a:effectLst/>
                        <a:latin typeface="Montserrat" pitchFamily="2" charset="0"/>
                        <a:ea typeface="Calibri" panose="020F0502020204030204" pitchFamily="34" charset="0"/>
                        <a:cs typeface="Times New Roman" panose="02020603050405020304" pitchFamily="18" charset="0"/>
                      </a:endParaRPr>
                    </a:p>
                  </a:txBody>
                  <a:tcPr marL="67514" marR="67514" marT="0" marB="0" anchor="ctr">
                    <a:solidFill>
                      <a:srgbClr val="FFB600"/>
                    </a:solidFill>
                  </a:tcPr>
                </a:tc>
                <a:extLst>
                  <a:ext uri="{0D108BD9-81ED-4DB2-BD59-A6C34878D82A}">
                    <a16:rowId xmlns:a16="http://schemas.microsoft.com/office/drawing/2014/main" val="1440922099"/>
                  </a:ext>
                </a:extLst>
              </a:tr>
              <a:tr h="1194919">
                <a:tc>
                  <a:txBody>
                    <a:bodyPr/>
                    <a:lstStyle/>
                    <a:p>
                      <a:pPr marL="0" marR="0">
                        <a:lnSpc>
                          <a:spcPct val="107000"/>
                        </a:lnSpc>
                        <a:spcBef>
                          <a:spcPts val="0"/>
                        </a:spcBef>
                        <a:spcAft>
                          <a:spcPts val="0"/>
                        </a:spcAft>
                      </a:pPr>
                      <a:r>
                        <a:rPr lang="en-US" sz="1600" dirty="0">
                          <a:solidFill>
                            <a:schemeClr val="bg1"/>
                          </a:solidFill>
                          <a:effectLst/>
                        </a:rPr>
                        <a:t>ASTM E-336</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514" marR="67514" marT="0" marB="0" anchor="ctr">
                    <a:solidFill>
                      <a:srgbClr val="393939"/>
                    </a:solidFill>
                  </a:tcPr>
                </a:tc>
                <a:tc>
                  <a:txBody>
                    <a:bodyPr/>
                    <a:lstStyle/>
                    <a:p>
                      <a:pPr marL="0" marR="0">
                        <a:lnSpc>
                          <a:spcPct val="107000"/>
                        </a:lnSpc>
                        <a:spcBef>
                          <a:spcPts val="0"/>
                        </a:spcBef>
                        <a:spcAft>
                          <a:spcPts val="0"/>
                        </a:spcAft>
                      </a:pPr>
                      <a:r>
                        <a:rPr lang="en-US" sz="1400" dirty="0">
                          <a:effectLst/>
                          <a:latin typeface="Montserrat" pitchFamily="2" charset="0"/>
                        </a:rPr>
                        <a:t>Standard Test Method for Measurement of Airborne Sound Attenuation between Rooms in Buildings. This is called an NIC test conducted per ASTM E 336. NIC is Noise Isolation Class.</a:t>
                      </a:r>
                      <a:endParaRPr lang="en-US" sz="1400" dirty="0">
                        <a:effectLst/>
                        <a:latin typeface="Montserrat" pitchFamily="2" charset="0"/>
                        <a:ea typeface="Calibri" panose="020F0502020204030204" pitchFamily="34" charset="0"/>
                        <a:cs typeface="Times New Roman" panose="02020603050405020304" pitchFamily="18" charset="0"/>
                      </a:endParaRPr>
                    </a:p>
                  </a:txBody>
                  <a:tcPr marL="67514" marR="67514" marT="0" marB="0" anchor="ctr">
                    <a:solidFill>
                      <a:srgbClr val="FFB600"/>
                    </a:solidFill>
                  </a:tcPr>
                </a:tc>
                <a:extLst>
                  <a:ext uri="{0D108BD9-81ED-4DB2-BD59-A6C34878D82A}">
                    <a16:rowId xmlns:a16="http://schemas.microsoft.com/office/drawing/2014/main" val="1476470244"/>
                  </a:ext>
                </a:extLst>
              </a:tr>
              <a:tr h="613286">
                <a:tc>
                  <a:txBody>
                    <a:bodyPr/>
                    <a:lstStyle/>
                    <a:p>
                      <a:pPr marL="0" marR="0">
                        <a:lnSpc>
                          <a:spcPct val="107000"/>
                        </a:lnSpc>
                        <a:spcBef>
                          <a:spcPts val="0"/>
                        </a:spcBef>
                        <a:spcAft>
                          <a:spcPts val="0"/>
                        </a:spcAft>
                      </a:pPr>
                      <a:r>
                        <a:rPr lang="en-US" sz="1600">
                          <a:effectLst/>
                        </a:rPr>
                        <a:t>ASTM C-522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7514" marR="67514" marT="0" marB="0" anchor="ctr">
                    <a:solidFill>
                      <a:srgbClr val="393939"/>
                    </a:solidFill>
                  </a:tcPr>
                </a:tc>
                <a:tc>
                  <a:txBody>
                    <a:bodyPr/>
                    <a:lstStyle/>
                    <a:p>
                      <a:pPr marL="0" marR="0">
                        <a:lnSpc>
                          <a:spcPct val="107000"/>
                        </a:lnSpc>
                        <a:spcBef>
                          <a:spcPts val="0"/>
                        </a:spcBef>
                        <a:spcAft>
                          <a:spcPts val="0"/>
                        </a:spcAft>
                      </a:pPr>
                      <a:r>
                        <a:rPr lang="en-US" sz="1400" dirty="0">
                          <a:effectLst/>
                          <a:latin typeface="Montserrat" pitchFamily="2" charset="0"/>
                        </a:rPr>
                        <a:t>Standard Test Method for Airflow Resistance of Acoustical Materials</a:t>
                      </a:r>
                      <a:endParaRPr lang="en-US" sz="1400" dirty="0">
                        <a:effectLst/>
                        <a:latin typeface="Montserrat" pitchFamily="2" charset="0"/>
                        <a:ea typeface="Calibri" panose="020F0502020204030204" pitchFamily="34" charset="0"/>
                        <a:cs typeface="Times New Roman" panose="02020603050405020304" pitchFamily="18" charset="0"/>
                      </a:endParaRPr>
                    </a:p>
                  </a:txBody>
                  <a:tcPr marL="67514" marR="67514" marT="0" marB="0" anchor="ctr">
                    <a:solidFill>
                      <a:srgbClr val="FFB600"/>
                    </a:solidFill>
                  </a:tcPr>
                </a:tc>
                <a:extLst>
                  <a:ext uri="{0D108BD9-81ED-4DB2-BD59-A6C34878D82A}">
                    <a16:rowId xmlns:a16="http://schemas.microsoft.com/office/drawing/2014/main" val="2462677333"/>
                  </a:ext>
                </a:extLst>
              </a:tr>
              <a:tr h="635027">
                <a:tc>
                  <a:txBody>
                    <a:bodyPr/>
                    <a:lstStyle/>
                    <a:p>
                      <a:pPr marL="0" marR="0">
                        <a:lnSpc>
                          <a:spcPct val="107000"/>
                        </a:lnSpc>
                        <a:spcBef>
                          <a:spcPts val="0"/>
                        </a:spcBef>
                        <a:spcAft>
                          <a:spcPts val="0"/>
                        </a:spcAft>
                      </a:pPr>
                      <a:r>
                        <a:rPr lang="en-US" sz="1600" dirty="0">
                          <a:solidFill>
                            <a:schemeClr val="bg1"/>
                          </a:solidFill>
                          <a:effectLst/>
                        </a:rPr>
                        <a:t>ASTM E-557</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514" marR="67514" marT="0" marB="0" anchor="ctr">
                    <a:solidFill>
                      <a:srgbClr val="393939"/>
                    </a:solidFill>
                  </a:tcPr>
                </a:tc>
                <a:tc>
                  <a:txBody>
                    <a:bodyPr/>
                    <a:lstStyle/>
                    <a:p>
                      <a:pPr marL="0" marR="0">
                        <a:lnSpc>
                          <a:spcPct val="107000"/>
                        </a:lnSpc>
                        <a:spcBef>
                          <a:spcPts val="0"/>
                        </a:spcBef>
                        <a:spcAft>
                          <a:spcPts val="0"/>
                        </a:spcAft>
                      </a:pPr>
                      <a:r>
                        <a:rPr lang="en-US" sz="1400" dirty="0">
                          <a:effectLst/>
                          <a:latin typeface="Montserrat" pitchFamily="2" charset="0"/>
                        </a:rPr>
                        <a:t>“Architectural Application and Installation of Operable Partitions”</a:t>
                      </a:r>
                      <a:endParaRPr lang="en-US" sz="1400" dirty="0">
                        <a:effectLst/>
                        <a:latin typeface="Montserrat" pitchFamily="2" charset="0"/>
                        <a:ea typeface="Calibri" panose="020F0502020204030204" pitchFamily="34" charset="0"/>
                        <a:cs typeface="Times New Roman" panose="02020603050405020304" pitchFamily="18" charset="0"/>
                      </a:endParaRPr>
                    </a:p>
                  </a:txBody>
                  <a:tcPr marL="67514" marR="67514" marT="0" marB="0" anchor="ctr">
                    <a:solidFill>
                      <a:srgbClr val="FFB600"/>
                    </a:solidFill>
                  </a:tcPr>
                </a:tc>
                <a:extLst>
                  <a:ext uri="{0D108BD9-81ED-4DB2-BD59-A6C34878D82A}">
                    <a16:rowId xmlns:a16="http://schemas.microsoft.com/office/drawing/2014/main" val="2415174503"/>
                  </a:ext>
                </a:extLst>
              </a:tr>
              <a:tr h="635027">
                <a:tc>
                  <a:txBody>
                    <a:bodyPr/>
                    <a:lstStyle/>
                    <a:p>
                      <a:pPr marL="0" marR="0">
                        <a:lnSpc>
                          <a:spcPct val="107000"/>
                        </a:lnSpc>
                        <a:spcBef>
                          <a:spcPts val="0"/>
                        </a:spcBef>
                        <a:spcAft>
                          <a:spcPts val="0"/>
                        </a:spcAft>
                      </a:pPr>
                      <a:r>
                        <a:rPr lang="en-US" sz="1600" dirty="0">
                          <a:solidFill>
                            <a:schemeClr val="bg1"/>
                          </a:solidFill>
                          <a:effectLst/>
                        </a:rPr>
                        <a:t>ASTM E-84</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514" marR="67514" marT="0" marB="0" anchor="ctr">
                    <a:solidFill>
                      <a:srgbClr val="393939"/>
                    </a:solidFill>
                  </a:tcPr>
                </a:tc>
                <a:tc>
                  <a:txBody>
                    <a:bodyPr/>
                    <a:lstStyle/>
                    <a:p>
                      <a:pPr marL="0" marR="0">
                        <a:lnSpc>
                          <a:spcPct val="107000"/>
                        </a:lnSpc>
                        <a:spcBef>
                          <a:spcPts val="0"/>
                        </a:spcBef>
                        <a:spcAft>
                          <a:spcPts val="0"/>
                        </a:spcAft>
                      </a:pPr>
                      <a:r>
                        <a:rPr lang="en-US" sz="1400" dirty="0">
                          <a:effectLst/>
                          <a:latin typeface="Montserrat" pitchFamily="2" charset="0"/>
                        </a:rPr>
                        <a:t>Standard Test Method for surface burning characteristics of building materials</a:t>
                      </a:r>
                      <a:endParaRPr lang="en-US" sz="1400" dirty="0">
                        <a:effectLst/>
                        <a:latin typeface="Montserrat" pitchFamily="2" charset="0"/>
                        <a:ea typeface="Calibri" panose="020F0502020204030204" pitchFamily="34" charset="0"/>
                        <a:cs typeface="Times New Roman" panose="02020603050405020304" pitchFamily="18" charset="0"/>
                      </a:endParaRPr>
                    </a:p>
                  </a:txBody>
                  <a:tcPr marL="67514" marR="67514" marT="0" marB="0" anchor="ctr">
                    <a:solidFill>
                      <a:srgbClr val="FFB600"/>
                    </a:solidFill>
                  </a:tcPr>
                </a:tc>
                <a:extLst>
                  <a:ext uri="{0D108BD9-81ED-4DB2-BD59-A6C34878D82A}">
                    <a16:rowId xmlns:a16="http://schemas.microsoft.com/office/drawing/2014/main" val="3072537445"/>
                  </a:ext>
                </a:extLst>
              </a:tr>
              <a:tr h="892840">
                <a:tc>
                  <a:txBody>
                    <a:bodyPr/>
                    <a:lstStyle/>
                    <a:p>
                      <a:pPr marL="0" marR="0">
                        <a:lnSpc>
                          <a:spcPct val="107000"/>
                        </a:lnSpc>
                        <a:spcBef>
                          <a:spcPts val="0"/>
                        </a:spcBef>
                        <a:spcAft>
                          <a:spcPts val="0"/>
                        </a:spcAft>
                      </a:pPr>
                      <a:r>
                        <a:rPr lang="en-US" sz="1600" dirty="0">
                          <a:solidFill>
                            <a:schemeClr val="bg1"/>
                          </a:solidFill>
                          <a:effectLst/>
                        </a:rPr>
                        <a:t>ASTM C 423</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514" marR="67514" marT="0" marB="0" anchor="ctr">
                    <a:solidFill>
                      <a:srgbClr val="393939"/>
                    </a:solidFill>
                  </a:tcPr>
                </a:tc>
                <a:tc>
                  <a:txBody>
                    <a:bodyPr/>
                    <a:lstStyle/>
                    <a:p>
                      <a:pPr marL="0" marR="0">
                        <a:lnSpc>
                          <a:spcPct val="107000"/>
                        </a:lnSpc>
                        <a:spcBef>
                          <a:spcPts val="0"/>
                        </a:spcBef>
                        <a:spcAft>
                          <a:spcPts val="0"/>
                        </a:spcAft>
                      </a:pPr>
                      <a:r>
                        <a:rPr lang="en-US" sz="1400" dirty="0">
                          <a:effectLst/>
                          <a:latin typeface="Montserrat" pitchFamily="2" charset="0"/>
                        </a:rPr>
                        <a:t>“Standard Test Method for Sound Absorption and Sound Absorption Coefficients by the Reverberation Room Method”.)</a:t>
                      </a:r>
                      <a:endParaRPr lang="en-US" sz="1400" dirty="0">
                        <a:effectLst/>
                        <a:latin typeface="Montserrat" pitchFamily="2" charset="0"/>
                        <a:ea typeface="Calibri" panose="020F0502020204030204" pitchFamily="34" charset="0"/>
                        <a:cs typeface="Times New Roman" panose="02020603050405020304" pitchFamily="18" charset="0"/>
                      </a:endParaRPr>
                    </a:p>
                  </a:txBody>
                  <a:tcPr marL="67514" marR="67514" marT="0" marB="0" anchor="ctr">
                    <a:solidFill>
                      <a:srgbClr val="FFB600"/>
                    </a:solidFill>
                  </a:tcPr>
                </a:tc>
                <a:extLst>
                  <a:ext uri="{0D108BD9-81ED-4DB2-BD59-A6C34878D82A}">
                    <a16:rowId xmlns:a16="http://schemas.microsoft.com/office/drawing/2014/main" val="15854982"/>
                  </a:ext>
                </a:extLst>
              </a:tr>
            </a:tbl>
          </a:graphicData>
        </a:graphic>
      </p:graphicFrame>
    </p:spTree>
    <p:extLst>
      <p:ext uri="{BB962C8B-B14F-4D97-AF65-F5344CB8AC3E}">
        <p14:creationId xmlns:p14="http://schemas.microsoft.com/office/powerpoint/2010/main" val="3421930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1362363"/>
          </a:xfrm>
          <a:prstGeom prst="rect">
            <a:avLst/>
          </a:prstGeom>
        </p:spPr>
      </p:pic>
      <p:sp>
        <p:nvSpPr>
          <p:cNvPr id="6" name="Rectangle 5"/>
          <p:cNvSpPr/>
          <p:nvPr/>
        </p:nvSpPr>
        <p:spPr>
          <a:xfrm>
            <a:off x="1524000" y="615890"/>
            <a:ext cx="3352800" cy="400110"/>
          </a:xfrm>
          <a:prstGeom prst="rect">
            <a:avLst/>
          </a:prstGeom>
        </p:spPr>
        <p:txBody>
          <a:bodyPr wrap="square">
            <a:spAutoFit/>
          </a:bodyPr>
          <a:lstStyle/>
          <a:p>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ontserrat" pitchFamily="2" charset="0"/>
              </a:rPr>
              <a:t>Sound Control</a:t>
            </a:r>
            <a:endParaRPr lang="en-US" sz="2000" dirty="0">
              <a:latin typeface="Montserrat" pitchFamily="2" charset="0"/>
            </a:endParaRPr>
          </a:p>
        </p:txBody>
      </p:sp>
      <p:sp>
        <p:nvSpPr>
          <p:cNvPr id="12" name="TextBox 11"/>
          <p:cNvSpPr txBox="1"/>
          <p:nvPr/>
        </p:nvSpPr>
        <p:spPr>
          <a:xfrm>
            <a:off x="1905000" y="1524001"/>
            <a:ext cx="8382000" cy="3847207"/>
          </a:xfrm>
          <a:prstGeom prst="rect">
            <a:avLst/>
          </a:prstGeom>
          <a:noFill/>
        </p:spPr>
        <p:txBody>
          <a:bodyPr wrap="square" rtlCol="0">
            <a:spAutoFit/>
          </a:bodyPr>
          <a:lstStyle/>
          <a:p>
            <a:r>
              <a:rPr lang="en-US" sz="2800" dirty="0">
                <a:solidFill>
                  <a:srgbClr val="00583D"/>
                </a:solidFill>
                <a:latin typeface="Montserrat" pitchFamily="2" charset="0"/>
                <a:cs typeface="Arial" panose="020B0604020202020204" pitchFamily="34" charset="0"/>
              </a:rPr>
              <a:t>How are Operable Walls acoustically rated?</a:t>
            </a:r>
          </a:p>
          <a:p>
            <a:r>
              <a:rPr lang="en-US" sz="2400" b="1" dirty="0">
                <a:solidFill>
                  <a:srgbClr val="00583D"/>
                </a:solidFill>
                <a:latin typeface="Montserrat" pitchFamily="2" charset="0"/>
                <a:cs typeface="Arial" panose="020B0604020202020204" pitchFamily="34" charset="0"/>
              </a:rPr>
              <a:t> </a:t>
            </a:r>
            <a:endParaRPr lang="en-US" dirty="0">
              <a:solidFill>
                <a:srgbClr val="00583D"/>
              </a:solidFill>
              <a:latin typeface="Montserrat" pitchFamily="2" charset="0"/>
              <a:cs typeface="Arial" panose="020B0604020202020204" pitchFamily="34" charset="0"/>
            </a:endParaRPr>
          </a:p>
          <a:p>
            <a:pPr marL="285750" indent="-285750">
              <a:lnSpc>
                <a:spcPct val="150000"/>
              </a:lnSpc>
              <a:buClr>
                <a:srgbClr val="00583D"/>
              </a:buClr>
              <a:buFont typeface="Wingdings" panose="05000000000000000000" pitchFamily="2" charset="2"/>
              <a:buChar char="Ø"/>
            </a:pPr>
            <a:r>
              <a:rPr lang="en-US" sz="1600" dirty="0">
                <a:solidFill>
                  <a:srgbClr val="00583D"/>
                </a:solidFill>
                <a:latin typeface="Montserrat" pitchFamily="2" charset="0"/>
                <a:cs typeface="Arial" panose="020B0604020202020204" pitchFamily="34" charset="0"/>
              </a:rPr>
              <a:t>Sound Transmission Class (STC).</a:t>
            </a:r>
          </a:p>
          <a:p>
            <a:pPr>
              <a:lnSpc>
                <a:spcPct val="150000"/>
              </a:lnSpc>
              <a:buClr>
                <a:srgbClr val="00583D"/>
              </a:buClr>
            </a:pPr>
            <a:endParaRPr lang="en-US" sz="1600" dirty="0">
              <a:solidFill>
                <a:srgbClr val="00583D"/>
              </a:solidFill>
              <a:latin typeface="Montserrat" pitchFamily="2" charset="0"/>
              <a:cs typeface="Arial" panose="020B0604020202020204" pitchFamily="34" charset="0"/>
            </a:endParaRPr>
          </a:p>
          <a:p>
            <a:pPr marL="342900" indent="-342900">
              <a:lnSpc>
                <a:spcPct val="150000"/>
              </a:lnSpc>
              <a:buFont typeface="Wingdings" panose="05000000000000000000" pitchFamily="2" charset="2"/>
              <a:buChar char="Ø"/>
            </a:pPr>
            <a:r>
              <a:rPr lang="en-US" altLang="en-US" sz="1600" dirty="0">
                <a:solidFill>
                  <a:srgbClr val="00583D"/>
                </a:solidFill>
                <a:latin typeface="Montserrat" pitchFamily="2" charset="0"/>
                <a:cs typeface="Arial" panose="020B0604020202020204" pitchFamily="34" charset="0"/>
              </a:rPr>
              <a:t>The </a:t>
            </a:r>
            <a:r>
              <a:rPr lang="en-US" altLang="en-US" sz="1600" i="1" u="sng" dirty="0">
                <a:solidFill>
                  <a:srgbClr val="00583D"/>
                </a:solidFill>
                <a:latin typeface="Montserrat" pitchFamily="2" charset="0"/>
                <a:cs typeface="Arial" panose="020B0604020202020204" pitchFamily="34" charset="0"/>
              </a:rPr>
              <a:t>Sound Transmission Class</a:t>
            </a:r>
            <a:r>
              <a:rPr lang="en-US" altLang="en-US" sz="1600" dirty="0">
                <a:solidFill>
                  <a:srgbClr val="00583D"/>
                </a:solidFill>
                <a:latin typeface="Montserrat" pitchFamily="2" charset="0"/>
                <a:cs typeface="Arial" panose="020B0604020202020204" pitchFamily="34" charset="0"/>
              </a:rPr>
              <a:t> (STC) is a single number rating system which measures the sound insulation value of a partition, door or window. The STC rating ranks the sound transmission loss or noise reduction performance of wall systems: i.e., the higher the STC rating the more effective the sound insulation</a:t>
            </a:r>
            <a:r>
              <a:rPr lang="en-US" altLang="en-US" sz="1600" dirty="0">
                <a:latin typeface="Montserrat" pitchFamily="2" charset="0"/>
              </a:rPr>
              <a:t>.</a:t>
            </a:r>
          </a:p>
          <a:p>
            <a:pPr>
              <a:buClr>
                <a:srgbClr val="00583D"/>
              </a:buClr>
            </a:pPr>
            <a:endParaRPr lang="en-US" sz="2400" dirty="0">
              <a:solidFill>
                <a:srgbClr val="00583D"/>
              </a:solidFill>
              <a:latin typeface="Arial" panose="020B0604020202020204" pitchFamily="34" charset="0"/>
              <a:cs typeface="Arial" panose="020B0604020202020204" pitchFamily="34" charset="0"/>
            </a:endParaRPr>
          </a:p>
        </p:txBody>
      </p:sp>
      <p:sp>
        <p:nvSpPr>
          <p:cNvPr id="13" name="AutoShape 2" descr="Image result for volume p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4" descr="Image result for volume pn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6" descr="Image result for speaker png">
            <a:extLst>
              <a:ext uri="{FF2B5EF4-FFF2-40B4-BE49-F238E27FC236}">
                <a16:creationId xmlns:a16="http://schemas.microsoft.com/office/drawing/2014/main" id="{0355367F-A6EE-DD20-3B60-B8E2609308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9942443" y="57845"/>
            <a:ext cx="1451113" cy="1517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46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4" end="4"/>
                                            </p:txEl>
                                          </p:spTgt>
                                        </p:tgtEl>
                                        <p:attrNameLst>
                                          <p:attrName>style.visibility</p:attrName>
                                        </p:attrNameLst>
                                      </p:cBhvr>
                                      <p:to>
                                        <p:strVal val="visible"/>
                                      </p:to>
                                    </p:set>
                                    <p:animEffect transition="in" filter="fade">
                                      <p:cBhvr>
                                        <p:cTn id="7" dur="20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SECTOMILLISECCONVERTED" val="1"/>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Acoustical Engineering &amp;amp; Applications of Moveable Wall Systems&amp;quot;&quot;/&gt;&lt;property id=&quot;20307&quot; value=&quot;256&quot;/&gt;&lt;/object&gt;&lt;object type=&quot;3&quot; unique_id=&quot;10004&quot;&gt;&lt;property id=&quot;20148&quot; value=&quot;5&quot;/&gt;&lt;property id=&quot;20300&quot; value=&quot;Slide 2 - &amp;quot;AIA CES Credit&amp;quot;&quot;/&gt;&lt;property id=&quot;20307&quot; value=&quot;257&quot;/&gt;&lt;/object&gt;&lt;object type=&quot;3&quot; unique_id=&quot;10005&quot;&gt;&lt;property id=&quot;20148&quot; value=&quot;5&quot;/&gt;&lt;property id=&quot;20300&quot; value=&quot;Slide 3 - &amp;quot;Kwik-Wall Co. 2023&amp;quot;&quot;/&gt;&lt;property id=&quot;20307&quot; value=&quot;258&quot;/&gt;&lt;/object&gt;&lt;object type=&quot;3&quot; unique_id=&quot;10006&quot;&gt;&lt;property id=&quot;20148&quot; value=&quot;5&quot;/&gt;&lt;property id=&quot;20300&quot; value=&quot;Slide 4 - &amp;quot;Course Objectives&amp;quot;&quot;/&gt;&lt;property id=&quot;20307&quot; value=&quot;259&quot;/&gt;&lt;/object&gt;&lt;object type=&quot;3&quot; unique_id=&quot;10007&quot;&gt;&lt;property id=&quot;20148&quot; value=&quot;5&quot;/&gt;&lt;property id=&quot;20300&quot; value=&quot;Slide 5 - &amp;quot;Three Key Concepts&amp;quot;&quot;/&gt;&lt;property id=&quot;20307&quot; value=&quot;260&quot;/&gt;&lt;/object&gt;&lt;object type=&quot;3&quot; unique_id=&quot;10008&quot;&gt;&lt;property id=&quot;20148&quot; value=&quot;5&quot;/&gt;&lt;property id=&quot;20300&quot; value=&quot;Slide 6&quot;/&gt;&lt;property id=&quot;20307&quot; value=&quot;297&quot;/&gt;&lt;/object&gt;&lt;object type=&quot;3&quot; unique_id=&quot;10009&quot;&gt;&lt;property id=&quot;20148&quot; value=&quot;5&quot;/&gt;&lt;property id=&quot;20300&quot; value=&quot;Slide 7&quot;/&gt;&lt;property id=&quot;20307&quot; value=&quot;271&quot;/&gt;&lt;/object&gt;&lt;object type=&quot;3&quot; unique_id=&quot;10010&quot;&gt;&lt;property id=&quot;20148&quot; value=&quot;5&quot;/&gt;&lt;property id=&quot;20300&quot; value=&quot;Slide 9&quot;/&gt;&lt;property id=&quot;20307&quot; value=&quot;262&quot;/&gt;&lt;/object&gt;&lt;object type=&quot;3&quot; unique_id=&quot;10011&quot;&gt;&lt;property id=&quot;20148&quot; value=&quot;5&quot;/&gt;&lt;property id=&quot;20300&quot; value=&quot;Slide 10&quot;/&gt;&lt;property id=&quot;20307&quot; value=&quot;300&quot;/&gt;&lt;/object&gt;&lt;object type=&quot;3&quot; unique_id=&quot;10012&quot;&gt;&lt;property id=&quot;20148&quot; value=&quot;5&quot;/&gt;&lt;property id=&quot;20300&quot; value=&quot;Slide 11&quot;/&gt;&lt;property id=&quot;20307&quot; value=&quot;301&quot;/&gt;&lt;/object&gt;&lt;object type=&quot;3&quot; unique_id=&quot;10013&quot;&gt;&lt;property id=&quot;20148&quot; value=&quot;5&quot;/&gt;&lt;property id=&quot;20300&quot; value=&quot;Slide 12&quot;/&gt;&lt;property id=&quot;20307&quot; value=&quot;302&quot;/&gt;&lt;/object&gt;&lt;object type=&quot;3&quot; unique_id=&quot;10014&quot;&gt;&lt;property id=&quot;20148&quot; value=&quot;5&quot;/&gt;&lt;property id=&quot;20300&quot; value=&quot;Slide 13&quot;/&gt;&lt;property id=&quot;20307&quot; value=&quot;303&quot;/&gt;&lt;/object&gt;&lt;object type=&quot;3&quot; unique_id=&quot;10015&quot;&gt;&lt;property id=&quot;20148&quot; value=&quot;5&quot;/&gt;&lt;property id=&quot;20300&quot; value=&quot;Slide 14&quot;/&gt;&lt;property id=&quot;20307&quot; value=&quot;304&quot;/&gt;&lt;/object&gt;&lt;object type=&quot;3&quot; unique_id=&quot;10016&quot;&gt;&lt;property id=&quot;20148&quot; value=&quot;5&quot;/&gt;&lt;property id=&quot;20300&quot; value=&quot;Slide 15 - &amp;quot;Comparison Chart&amp;quot;&quot;/&gt;&lt;property id=&quot;20307&quot; value=&quot;264&quot;/&gt;&lt;/object&gt;&lt;object type=&quot;3&quot; unique_id=&quot;10017&quot;&gt;&lt;property id=&quot;20148&quot; value=&quot;5&quot;/&gt;&lt;property id=&quot;20300&quot; value=&quot;Slide 16&quot;/&gt;&lt;property id=&quot;20307&quot; value=&quot;306&quot;/&gt;&lt;/object&gt;&lt;object type=&quot;3&quot; unique_id=&quot;10018&quot;&gt;&lt;property id=&quot;20148&quot; value=&quot;5&quot;/&gt;&lt;property id=&quot;20300&quot; value=&quot;Slide 17&quot;/&gt;&lt;property id=&quot;20307&quot; value=&quot;298&quot;/&gt;&lt;/object&gt;&lt;object type=&quot;3&quot; unique_id=&quot;10019&quot;&gt;&lt;property id=&quot;20148&quot; value=&quot;5&quot;/&gt;&lt;property id=&quot;20300&quot; value=&quot;Slide 18&quot;/&gt;&lt;property id=&quot;20307&quot; value=&quot;305&quot;/&gt;&lt;/object&gt;&lt;object type=&quot;3&quot; unique_id=&quot;10020&quot;&gt;&lt;property id=&quot;20148&quot; value=&quot;5&quot;/&gt;&lt;property id=&quot;20300&quot; value=&quot;Slide 19&quot;/&gt;&lt;property id=&quot;20307&quot; value=&quot;307&quot;/&gt;&lt;/object&gt;&lt;object type=&quot;3&quot; unique_id=&quot;10021&quot;&gt;&lt;property id=&quot;20148&quot; value=&quot;5&quot;/&gt;&lt;property id=&quot;20300&quot; value=&quot;Slide 20&quot;/&gt;&lt;property id=&quot;20307&quot; value=&quot;308&quot;/&gt;&lt;/object&gt;&lt;object type=&quot;3&quot; unique_id=&quot;10022&quot;&gt;&lt;property id=&quot;20148&quot; value=&quot;5&quot;/&gt;&lt;property id=&quot;20300&quot; value=&quot;Slide 21&quot;/&gt;&lt;property id=&quot;20307&quot; value=&quot;309&quot;/&gt;&lt;/object&gt;&lt;object type=&quot;3&quot; unique_id=&quot;10023&quot;&gt;&lt;property id=&quot;20148&quot; value=&quot;5&quot;/&gt;&lt;property id=&quot;20300&quot; value=&quot;Slide 22&quot;/&gt;&lt;property id=&quot;20307&quot; value=&quot;267&quot;/&gt;&lt;/object&gt;&lt;object type=&quot;3&quot; unique_id=&quot;10024&quot;&gt;&lt;property id=&quot;20148&quot; value=&quot;5&quot;/&gt;&lt;property id=&quot;20300&quot; value=&quot;Slide 23&quot;/&gt;&lt;property id=&quot;20307&quot; value=&quot;310&quot;/&gt;&lt;/object&gt;&lt;object type=&quot;3&quot; unique_id=&quot;10025&quot;&gt;&lt;property id=&quot;20148&quot; value=&quot;5&quot;/&gt;&lt;property id=&quot;20300&quot; value=&quot;Slide 24 - &amp;quot;Which STC to use?&amp;quot;&quot;/&gt;&lt;property id=&quot;20307&quot; value=&quot;268&quot;/&gt;&lt;/object&gt;&lt;object type=&quot;3&quot; unique_id=&quot;10026&quot;&gt;&lt;property id=&quot;20148&quot; value=&quot;5&quot;/&gt;&lt;property id=&quot;20300&quot; value=&quot;Slide 25 - &amp;quot;Types of Moveable Walls&amp;quot;&quot;/&gt;&lt;property id=&quot;20307&quot; value=&quot;272&quot;/&gt;&lt;/object&gt;&lt;object type=&quot;3&quot; unique_id=&quot;10027&quot;&gt;&lt;property id=&quot;20148&quot; value=&quot;5&quot;/&gt;&lt;property id=&quot;20300&quot; value=&quot;Slide 26 - &amp;quot;Operable Partitions Systems&amp;quot;&quot;/&gt;&lt;property id=&quot;20307&quot; value=&quot;274&quot;/&gt;&lt;/object&gt;&lt;object type=&quot;3&quot; unique_id=&quot;10028&quot;&gt;&lt;property id=&quot;20148&quot; value=&quot;5&quot;/&gt;&lt;property id=&quot;20300&quot; value=&quot;Slide 27 - &amp;quot;Operable Partitions Systems&amp;quot;&quot;/&gt;&lt;property id=&quot;20307&quot; value=&quot;278&quot;/&gt;&lt;/object&gt;&lt;object type=&quot;3&quot; unique_id=&quot;10029&quot;&gt;&lt;property id=&quot;20148&quot; value=&quot;5&quot;/&gt;&lt;property id=&quot;20300&quot; value=&quot;Slide 28 - &amp;quot;Operable Partitions Systems&amp;quot;&quot;/&gt;&lt;property id=&quot;20307&quot; value=&quot;279&quot;/&gt;&lt;/object&gt;&lt;object type=&quot;3&quot; unique_id=&quot;10030&quot;&gt;&lt;property id=&quot;20148&quot; value=&quot;5&quot;/&gt;&lt;property id=&quot;20300&quot; value=&quot;Slide 29 - &amp;quot;Operable Partitions Systems&amp;quot;&quot;/&gt;&lt;property id=&quot;20307&quot; value=&quot;280&quot;/&gt;&lt;/object&gt;&lt;object type=&quot;3&quot; unique_id=&quot;10031&quot;&gt;&lt;property id=&quot;20148&quot; value=&quot;5&quot;/&gt;&lt;property id=&quot;20300&quot; value=&quot;Slide 30 - &amp;quot;What’s on the inside?&amp;quot;&quot;/&gt;&lt;property id=&quot;20307&quot; value=&quot;283&quot;/&gt;&lt;/object&gt;&lt;object type=&quot;3&quot; unique_id=&quot;10033&quot;&gt;&lt;property id=&quot;20148&quot; value=&quot;5&quot;/&gt;&lt;property id=&quot;20300&quot; value=&quot;Slide 31 - &amp;quot;Acoustical Ratings&amp;quot;&quot;/&gt;&lt;property id=&quot;20307&quot; value=&quot;293&quot;/&gt;&lt;/object&gt;&lt;object type=&quot;3&quot; unique_id=&quot;10034&quot;&gt;&lt;property id=&quot;20148&quot; value=&quot;5&quot;/&gt;&lt;property id=&quot;20300&quot; value=&quot;Slide 32 - &amp;quot;Support System&amp;quot;&quot;/&gt;&lt;property id=&quot;20307&quot; value=&quot;284&quot;/&gt;&lt;/object&gt;&lt;object type=&quot;3&quot; unique_id=&quot;10035&quot;&gt;&lt;property id=&quot;20148&quot; value=&quot;5&quot;/&gt;&lt;property id=&quot;20300&quot; value=&quot;Slide 33 - &amp;quot;Top Seals&amp;quot;&quot;/&gt;&lt;property id=&quot;20307&quot; value=&quot;285&quot;/&gt;&lt;/object&gt;&lt;object type=&quot;3&quot; unique_id=&quot;10036&quot;&gt;&lt;property id=&quot;20148&quot; value=&quot;5&quot;/&gt;&lt;property id=&quot;20300&quot; value=&quot;Slide 34 - &amp;quot;Bottom Seals&amp;quot;&quot;/&gt;&lt;property id=&quot;20307&quot; value=&quot;286&quot;/&gt;&lt;/object&gt;&lt;object type=&quot;3&quot; unique_id=&quot;10037&quot;&gt;&lt;property id=&quot;20148&quot; value=&quot;5&quot;/&gt;&lt;property id=&quot;20300&quot; value=&quot;Slide 35&quot;/&gt;&lt;property id=&quot;20307&quot; value=&quot;287&quot;/&gt;&lt;/object&gt;&lt;object type=&quot;3&quot; unique_id=&quot;10038&quot;&gt;&lt;property id=&quot;20148&quot; value=&quot;5&quot;/&gt;&lt;property id=&quot;20300&quot; value=&quot;Slide 36&quot;/&gt;&lt;property id=&quot;20307&quot; value=&quot;288&quot;/&gt;&lt;/object&gt;&lt;object type=&quot;3&quot; unique_id=&quot;10039&quot;&gt;&lt;property id=&quot;20148&quot; value=&quot;5&quot;/&gt;&lt;property id=&quot;20300&quot; value=&quot;Slide 37 - &amp;quot;Pocket Doors&amp;quot;&quot;/&gt;&lt;property id=&quot;20307&quot; value=&quot;289&quot;/&gt;&lt;/object&gt;&lt;object type=&quot;3&quot; unique_id=&quot;10040&quot;&gt;&lt;property id=&quot;20148&quot; value=&quot;5&quot;/&gt;&lt;property id=&quot;20300&quot; value=&quot;Slide 38&quot;/&gt;&lt;property id=&quot;20307&quot; value=&quot;290&quot;/&gt;&lt;/object&gt;&lt;object type=&quot;3&quot; unique_id=&quot;10041&quot;&gt;&lt;property id=&quot;20148&quot; value=&quot;5&quot;/&gt;&lt;property id=&quot;20300&quot; value=&quot;Slide 39&quot;/&gt;&lt;property id=&quot;20307&quot; value=&quot;299&quot;/&gt;&lt;/object&gt;&lt;object type=&quot;3&quot; unique_id=&quot;10042&quot;&gt;&lt;property id=&quot;20148&quot; value=&quot;5&quot;/&gt;&lt;property id=&quot;20300&quot; value=&quot;Slide 40 - &amp;quot;Smoke &amp;amp; Flame&amp;quot;&quot;/&gt;&lt;property id=&quot;20307&quot; value=&quot;292&quot;/&gt;&lt;/object&gt;&lt;object type=&quot;3&quot; unique_id=&quot;10043&quot;&gt;&lt;property id=&quot;20148&quot; value=&quot;5&quot;/&gt;&lt;property id=&quot;20300&quot; value=&quot;Slide 41 - &amp;quot;Additional Options&amp;quot;&quot;/&gt;&lt;property id=&quot;20307&quot; value=&quot;291&quot;/&gt;&lt;/object&gt;&lt;object type=&quot;3&quot; unique_id=&quot;10044&quot;&gt;&lt;property id=&quot;20148&quot; value=&quot;5&quot;/&gt;&lt;property id=&quot;20300&quot; value=&quot;Slide 57&quot;/&gt;&lt;property id=&quot;20307&quot; value=&quot;273&quot;/&gt;&lt;/object&gt;&lt;object type=&quot;3&quot; unique_id=&quot;10045&quot;&gt;&lt;property id=&quot;20148&quot; value=&quot;5&quot;/&gt;&lt;property id=&quot;20300&quot; value=&quot;Slide 58 - &amp;quot;Thanks for coming!&amp;quot;&quot;/&gt;&lt;property id=&quot;20307&quot; value=&quot;294&quot;/&gt;&lt;/object&gt;&lt;object type=&quot;3&quot; unique_id=&quot;11741&quot;&gt;&lt;property id=&quot;20148&quot; value=&quot;5&quot;/&gt;&lt;property id=&quot;20300&quot; value=&quot;Slide 42&quot;/&gt;&lt;property id=&quot;20307&quot; value=&quot;2640&quot;/&gt;&lt;/object&gt;&lt;object type=&quot;3&quot; unique_id=&quot;11742&quot;&gt;&lt;property id=&quot;20148&quot; value=&quot;5&quot;/&gt;&lt;property id=&quot;20300&quot; value=&quot;Slide 43 - &amp;quot;WELLv2 SOUND&amp;quot;&quot;/&gt;&lt;property id=&quot;20307&quot; value=&quot;2641&quot;/&gt;&lt;/object&gt;&lt;object type=&quot;3&quot; unique_id=&quot;11743&quot;&gt;&lt;property id=&quot;20148&quot; value=&quot;5&quot;/&gt;&lt;property id=&quot;20300&quot; value=&quot;Slide 44 - &amp;quot;WELL v2 LIGHT&amp;quot;&quot;/&gt;&lt;property id=&quot;20307&quot; value=&quot;2642&quot;/&gt;&lt;/object&gt;&lt;object type=&quot;3&quot; unique_id=&quot;11748&quot;&gt;&lt;property id=&quot;20148&quot; value=&quot;5&quot;/&gt;&lt;property id=&quot;20300&quot; value=&quot;Slide 45 - &amp;quot;CASE STUDIES&amp;quot;&quot;/&gt;&lt;property id=&quot;20307&quot; value=&quot;2643&quot;/&gt;&lt;/object&gt;&lt;object type=&quot;3&quot; unique_id=&quot;11749&quot;&gt;&lt;property id=&quot;20148&quot; value=&quot;5&quot;/&gt;&lt;property id=&quot;20300&quot; value=&quot;Slide 46 - &amp;quot;CASE STUDY 1&amp;quot;&quot;/&gt;&lt;property id=&quot;20307&quot; value=&quot;2644&quot;/&gt;&lt;/object&gt;&lt;object type=&quot;3&quot; unique_id=&quot;11750&quot;&gt;&lt;property id=&quot;20148&quot; value=&quot;5&quot;/&gt;&lt;property id=&quot;20300&quot; value=&quot;Slide 47 - &amp;quot;CASE STUDY 1&amp;quot;&quot;/&gt;&lt;property id=&quot;20307&quot; value=&quot;2646&quot;/&gt;&lt;/object&gt;&lt;object type=&quot;3&quot; unique_id=&quot;11751&quot;&gt;&lt;property id=&quot;20148&quot; value=&quot;5&quot;/&gt;&lt;property id=&quot;20300&quot; value=&quot;Slide 48 - &amp;quot;CASE STUDY 1&amp;quot;&quot;/&gt;&lt;property id=&quot;20307&quot; value=&quot;2647&quot;/&gt;&lt;/object&gt;&lt;object type=&quot;3&quot; unique_id=&quot;11752&quot;&gt;&lt;property id=&quot;20148&quot; value=&quot;5&quot;/&gt;&lt;property id=&quot;20300&quot; value=&quot;Slide 49 - &amp;quot;CASE STUDY 2&amp;quot;&quot;/&gt;&lt;property id=&quot;20307&quot; value=&quot;2648&quot;/&gt;&lt;/object&gt;&lt;object type=&quot;3&quot; unique_id=&quot;11753&quot;&gt;&lt;property id=&quot;20148&quot; value=&quot;5&quot;/&gt;&lt;property id=&quot;20300&quot; value=&quot;Slide 50 - &amp;quot;CASE STUDY 2&amp;quot;&quot;/&gt;&lt;property id=&quot;20307&quot; value=&quot;2649&quot;/&gt;&lt;/object&gt;&lt;object type=&quot;3&quot; unique_id=&quot;11754&quot;&gt;&lt;property id=&quot;20148&quot; value=&quot;5&quot;/&gt;&lt;property id=&quot;20300&quot; value=&quot;Slide 51 - &amp;quot;CASE STUDY 2&amp;quot;&quot;/&gt;&lt;property id=&quot;20307&quot; value=&quot;2650&quot;/&gt;&lt;/object&gt;&lt;object type=&quot;3&quot; unique_id=&quot;11755&quot;&gt;&lt;property id=&quot;20148&quot; value=&quot;5&quot;/&gt;&lt;property id=&quot;20300&quot; value=&quot;Slide 52 - &amp;quot;CASE STUDY 3&amp;quot;&quot;/&gt;&lt;property id=&quot;20307&quot; value=&quot;2651&quot;/&gt;&lt;/object&gt;&lt;object type=&quot;3&quot; unique_id=&quot;11756&quot;&gt;&lt;property id=&quot;20148&quot; value=&quot;5&quot;/&gt;&lt;property id=&quot;20300&quot; value=&quot;Slide 53 - &amp;quot;CASE STUDY 3&amp;quot;&quot;/&gt;&lt;property id=&quot;20307&quot; value=&quot;2652&quot;/&gt;&lt;/object&gt;&lt;object type=&quot;3&quot; unique_id=&quot;11757&quot;&gt;&lt;property id=&quot;20148&quot; value=&quot;5&quot;/&gt;&lt;property id=&quot;20300&quot; value=&quot;Slide 54 - &amp;quot;CASE STUDY 3&amp;quot;&quot;/&gt;&lt;property id=&quot;20307&quot; value=&quot;2653&quot;/&gt;&lt;/object&gt;&lt;object type=&quot;3&quot; unique_id=&quot;11759&quot;&gt;&lt;property id=&quot;20148&quot; value=&quot;5&quot;/&gt;&lt;property id=&quot;20300&quot; value=&quot;Slide 55 - &amp;quot;SUMMARY&amp;quot;&quot;/&gt;&lt;property id=&quot;20307&quot; value=&quot;2655&quot;/&gt;&lt;/object&gt;&lt;object type=&quot;3&quot; unique_id=&quot;11760&quot;&gt;&lt;property id=&quot;20148&quot; value=&quot;5&quot;/&gt;&lt;property id=&quot;20300&quot; value=&quot;Slide 56 - &amp;quot;LEARNING OBJECTIVES RECAP&amp;quot;&quot;/&gt;&lt;property id=&quot;20307&quot; value=&quot;2600&quot;/&gt;&lt;/object&gt;&lt;object type=&quot;3&quot; unique_id=&quot;13014&quot;&gt;&lt;property id=&quot;20148&quot; value=&quot;5&quot;/&gt;&lt;property id=&quot;20300&quot; value=&quot;Slide 8 - &amp;quot;ASTM STANDARDS&amp;quot;&quot;/&gt;&lt;property id=&quot;20307&quot; value=&quot;2660&quot;/&gt;&lt;/object&gt;&lt;/object&gt;&lt;object type=&quot;8&quot; unique_id=&quot;10090&quot;&gt;&lt;/object&gt;&lt;/object&gt;&lt;/database&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26">
      <a:dk1>
        <a:srgbClr val="3F3F3F"/>
      </a:dk1>
      <a:lt1>
        <a:srgbClr val="FFFFFF"/>
      </a:lt1>
      <a:dk2>
        <a:srgbClr val="000000"/>
      </a:dk2>
      <a:lt2>
        <a:srgbClr val="A5A5A5"/>
      </a:lt2>
      <a:accent1>
        <a:srgbClr val="954F72"/>
      </a:accent1>
      <a:accent2>
        <a:srgbClr val="0F3955"/>
      </a:accent2>
      <a:accent3>
        <a:srgbClr val="BBC3CD"/>
      </a:accent3>
      <a:accent4>
        <a:srgbClr val="484848"/>
      </a:accent4>
      <a:accent5>
        <a:srgbClr val="1F1F26"/>
      </a:accent5>
      <a:accent6>
        <a:srgbClr val="F2CAA2"/>
      </a:accent6>
      <a:hlink>
        <a:srgbClr val="00194C"/>
      </a:hlink>
      <a:folHlink>
        <a:srgbClr val="954F72"/>
      </a:folHlink>
    </a:clrScheme>
    <a:fontScheme name="MSFT template">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ICK TO ADD TITLE" id="{634D9E51-4949-4732-B929-C29E3E42414E}" vid="{5842DBD6-7D6C-4C1A-8AA9-69FB39037E7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B7559F6294FB4598A1870D44B4F4AA" ma:contentTypeVersion="11" ma:contentTypeDescription="Create a new document." ma:contentTypeScope="" ma:versionID="e3bc60d1d8a96c9a77cb2ff85758854e">
  <xsd:schema xmlns:xsd="http://www.w3.org/2001/XMLSchema" xmlns:xs="http://www.w3.org/2001/XMLSchema" xmlns:p="http://schemas.microsoft.com/office/2006/metadata/properties" xmlns:ns2="b5220bab-44fd-4cac-96ae-c5ca98008778" xmlns:ns3="9e03a03d-74d9-489c-8467-a48e80bd1b34" targetNamespace="http://schemas.microsoft.com/office/2006/metadata/properties" ma:root="true" ma:fieldsID="5e3df5d5583c3176b344535876ef9a8c" ns2:_="" ns3:_="">
    <xsd:import namespace="b5220bab-44fd-4cac-96ae-c5ca98008778"/>
    <xsd:import namespace="9e03a03d-74d9-489c-8467-a48e80bd1b34"/>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220bab-44fd-4cac-96ae-c5ca98008778"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61595159-7d33-45e5-b4e1-cfa7bbb3482b"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e03a03d-74d9-489c-8467-a48e80bd1b34"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e3f1767d-ddc6-4462-9310-ef15bada6264}" ma:internalName="TaxCatchAll" ma:showField="CatchAllData" ma:web="9e03a03d-74d9-489c-8467-a48e80bd1b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e03a03d-74d9-489c-8467-a48e80bd1b34" xsi:nil="true"/>
    <lcf76f155ced4ddcb4097134ff3c332f xmlns="b5220bab-44fd-4cac-96ae-c5ca9800877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B28FC97-5DF2-4BF4-B23D-1FA9E3A6BC00}"/>
</file>

<file path=customXml/itemProps2.xml><?xml version="1.0" encoding="utf-8"?>
<ds:datastoreItem xmlns:ds="http://schemas.openxmlformats.org/officeDocument/2006/customXml" ds:itemID="{526C684C-D0D4-4C41-9363-F22317F4EB52}"/>
</file>

<file path=customXml/itemProps3.xml><?xml version="1.0" encoding="utf-8"?>
<ds:datastoreItem xmlns:ds="http://schemas.openxmlformats.org/officeDocument/2006/customXml" ds:itemID="{C8233F6A-CD88-45E0-BAF8-B9E06EF3C934}"/>
</file>

<file path=docProps/app.xml><?xml version="1.0" encoding="utf-8"?>
<Properties xmlns="http://schemas.openxmlformats.org/officeDocument/2006/extended-properties" xmlns:vt="http://schemas.openxmlformats.org/officeDocument/2006/docPropsVTypes">
  <Template>Equity</Template>
  <TotalTime>69117</TotalTime>
  <Words>3964</Words>
  <Application>Microsoft Office PowerPoint</Application>
  <PresentationFormat>Widescreen</PresentationFormat>
  <Paragraphs>418</Paragraphs>
  <Slides>58</Slides>
  <Notes>25</Notes>
  <HiddenSlides>0</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58</vt:i4>
      </vt:variant>
    </vt:vector>
  </HeadingPairs>
  <TitlesOfParts>
    <vt:vector size="68" baseType="lpstr">
      <vt:lpstr>Agency FB</vt:lpstr>
      <vt:lpstr>Arial</vt:lpstr>
      <vt:lpstr>Calibri</vt:lpstr>
      <vt:lpstr>Calibri Light</vt:lpstr>
      <vt:lpstr>Corbel</vt:lpstr>
      <vt:lpstr>Montserrat</vt:lpstr>
      <vt:lpstr>Wingdings</vt:lpstr>
      <vt:lpstr>Wingdings 2</vt:lpstr>
      <vt:lpstr>Office Theme</vt:lpstr>
      <vt:lpstr>1_Office Theme</vt:lpstr>
      <vt:lpstr>PowerPoint Presentation</vt:lpstr>
      <vt:lpstr>AIA CES Credit</vt:lpstr>
      <vt:lpstr>Kwik-Wall Co. 2023</vt:lpstr>
      <vt:lpstr>Course Objectives</vt:lpstr>
      <vt:lpstr>Three Key Concepts</vt:lpstr>
      <vt:lpstr>PowerPoint Presentation</vt:lpstr>
      <vt:lpstr>PowerPoint Presentation</vt:lpstr>
      <vt:lpstr>ASTM STANDARDS</vt:lpstr>
      <vt:lpstr>PowerPoint Presentation</vt:lpstr>
      <vt:lpstr>PowerPoint Presentation</vt:lpstr>
      <vt:lpstr>PowerPoint Presentation</vt:lpstr>
      <vt:lpstr>PowerPoint Presentation</vt:lpstr>
      <vt:lpstr>PowerPoint Presentation</vt:lpstr>
      <vt:lpstr>PowerPoint Presentation</vt:lpstr>
      <vt:lpstr>Comparison 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STC to use?</vt:lpstr>
      <vt:lpstr>Types of Movable Walls</vt:lpstr>
      <vt:lpstr>Operable Partition Systems</vt:lpstr>
      <vt:lpstr>Operable Partition Systems</vt:lpstr>
      <vt:lpstr>Operable Partition Systems</vt:lpstr>
      <vt:lpstr>Operable Partition Systems</vt:lpstr>
      <vt:lpstr>What’s on the inside?</vt:lpstr>
      <vt:lpstr>Acoustical Ratings</vt:lpstr>
      <vt:lpstr>Support System</vt:lpstr>
      <vt:lpstr>Top Seals</vt:lpstr>
      <vt:lpstr>Bottom Seals</vt:lpstr>
      <vt:lpstr>PowerPoint Presentation</vt:lpstr>
      <vt:lpstr>PowerPoint Presentation</vt:lpstr>
      <vt:lpstr>Pocket Doors</vt:lpstr>
      <vt:lpstr>PowerPoint Presentation</vt:lpstr>
      <vt:lpstr>PowerPoint Presentation</vt:lpstr>
      <vt:lpstr>Smoke &amp; Flame</vt:lpstr>
      <vt:lpstr>Additional Options</vt:lpstr>
      <vt:lpstr>PowerPoint Presentation</vt:lpstr>
      <vt:lpstr>WELL v2 SOUND</vt:lpstr>
      <vt:lpstr>WELL v2 LIGHT</vt:lpstr>
      <vt:lpstr>CASE STUDIES</vt:lpstr>
      <vt:lpstr>CASE STUDY 1</vt:lpstr>
      <vt:lpstr>CASE STUDY 1</vt:lpstr>
      <vt:lpstr>CASE STUDY 1</vt:lpstr>
      <vt:lpstr>CASE STUDY 2</vt:lpstr>
      <vt:lpstr>CASE STUDY 2</vt:lpstr>
      <vt:lpstr>CASE STUDY 2</vt:lpstr>
      <vt:lpstr>CASE STUDY 3</vt:lpstr>
      <vt:lpstr>CASE STUDY 3</vt:lpstr>
      <vt:lpstr>CASE STUDY 3</vt:lpstr>
      <vt:lpstr>SUMMARY</vt:lpstr>
      <vt:lpstr>LEARNING OBJECTIVES RECAP</vt:lpstr>
      <vt:lpstr>PowerPoint Presentation</vt:lpstr>
      <vt:lpstr>Thanks for coming!</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Wilson</dc:creator>
  <cp:lastModifiedBy>Garrett Easton</cp:lastModifiedBy>
  <cp:revision>266</cp:revision>
  <cp:lastPrinted>2018-06-08T21:13:29Z</cp:lastPrinted>
  <dcterms:created xsi:type="dcterms:W3CDTF">2018-04-16T21:13:29Z</dcterms:created>
  <dcterms:modified xsi:type="dcterms:W3CDTF">2025-09-29T20:29:35Z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0x0101004AB7559F6294FB4598A1870D44B4F4AA</vt:lpwstr>
  </property>
</Properties>
</file>