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50" r:id="rId5"/>
  </p:sldMasterIdLst>
  <p:notesMasterIdLst>
    <p:notesMasterId r:id="rId116"/>
  </p:notesMasterIdLst>
  <p:handoutMasterIdLst>
    <p:handoutMasterId r:id="rId117"/>
  </p:handoutMasterIdLst>
  <p:sldIdLst>
    <p:sldId id="2662" r:id="rId6"/>
    <p:sldId id="2706" r:id="rId7"/>
    <p:sldId id="2708" r:id="rId8"/>
    <p:sldId id="2666" r:id="rId9"/>
    <p:sldId id="2730" r:id="rId10"/>
    <p:sldId id="2731" r:id="rId11"/>
    <p:sldId id="2732" r:id="rId12"/>
    <p:sldId id="2663" r:id="rId13"/>
    <p:sldId id="2664" r:id="rId14"/>
    <p:sldId id="2705" r:id="rId15"/>
    <p:sldId id="259" r:id="rId16"/>
    <p:sldId id="2703" r:id="rId17"/>
    <p:sldId id="2709" r:id="rId18"/>
    <p:sldId id="2680" r:id="rId19"/>
    <p:sldId id="2733" r:id="rId20"/>
    <p:sldId id="2734" r:id="rId21"/>
    <p:sldId id="2736" r:id="rId22"/>
    <p:sldId id="2739" r:id="rId23"/>
    <p:sldId id="2740" r:id="rId24"/>
    <p:sldId id="2741" r:id="rId25"/>
    <p:sldId id="2742" r:id="rId26"/>
    <p:sldId id="2743" r:id="rId27"/>
    <p:sldId id="2744" r:id="rId28"/>
    <p:sldId id="2745" r:id="rId29"/>
    <p:sldId id="2809" r:id="rId30"/>
    <p:sldId id="2810" r:id="rId31"/>
    <p:sldId id="2746" r:id="rId32"/>
    <p:sldId id="2747" r:id="rId33"/>
    <p:sldId id="2748" r:id="rId34"/>
    <p:sldId id="2749" r:id="rId35"/>
    <p:sldId id="2750" r:id="rId36"/>
    <p:sldId id="2751" r:id="rId37"/>
    <p:sldId id="2752" r:id="rId38"/>
    <p:sldId id="2753" r:id="rId39"/>
    <p:sldId id="2754" r:id="rId40"/>
    <p:sldId id="2755" r:id="rId41"/>
    <p:sldId id="2756" r:id="rId42"/>
    <p:sldId id="2758" r:id="rId43"/>
    <p:sldId id="2760" r:id="rId44"/>
    <p:sldId id="2761" r:id="rId45"/>
    <p:sldId id="2762" r:id="rId46"/>
    <p:sldId id="2764" r:id="rId47"/>
    <p:sldId id="2763" r:id="rId48"/>
    <p:sldId id="2765" r:id="rId49"/>
    <p:sldId id="2766" r:id="rId50"/>
    <p:sldId id="2767" r:id="rId51"/>
    <p:sldId id="2770" r:id="rId52"/>
    <p:sldId id="2771" r:id="rId53"/>
    <p:sldId id="2768" r:id="rId54"/>
    <p:sldId id="2769" r:id="rId55"/>
    <p:sldId id="2772" r:id="rId56"/>
    <p:sldId id="2773" r:id="rId57"/>
    <p:sldId id="2774" r:id="rId58"/>
    <p:sldId id="2775" r:id="rId59"/>
    <p:sldId id="2776" r:id="rId60"/>
    <p:sldId id="2777" r:id="rId61"/>
    <p:sldId id="2778" r:id="rId62"/>
    <p:sldId id="2779" r:id="rId63"/>
    <p:sldId id="2780" r:id="rId64"/>
    <p:sldId id="2781" r:id="rId65"/>
    <p:sldId id="2782" r:id="rId66"/>
    <p:sldId id="2783" r:id="rId67"/>
    <p:sldId id="2784" r:id="rId68"/>
    <p:sldId id="2785" r:id="rId69"/>
    <p:sldId id="2787" r:id="rId70"/>
    <p:sldId id="2812" r:id="rId71"/>
    <p:sldId id="2813" r:id="rId72"/>
    <p:sldId id="2811" r:id="rId73"/>
    <p:sldId id="2814" r:id="rId74"/>
    <p:sldId id="2815" r:id="rId75"/>
    <p:sldId id="2816" r:id="rId76"/>
    <p:sldId id="2817" r:id="rId77"/>
    <p:sldId id="2818" r:id="rId78"/>
    <p:sldId id="2819" r:id="rId79"/>
    <p:sldId id="2820" r:id="rId80"/>
    <p:sldId id="2821" r:id="rId81"/>
    <p:sldId id="2822" r:id="rId82"/>
    <p:sldId id="2823" r:id="rId83"/>
    <p:sldId id="2824" r:id="rId84"/>
    <p:sldId id="2825" r:id="rId85"/>
    <p:sldId id="2786" r:id="rId86"/>
    <p:sldId id="2826" r:id="rId87"/>
    <p:sldId id="2788" r:id="rId88"/>
    <p:sldId id="2827" r:id="rId89"/>
    <p:sldId id="2789" r:id="rId90"/>
    <p:sldId id="2790" r:id="rId91"/>
    <p:sldId id="2791" r:id="rId92"/>
    <p:sldId id="2792" r:id="rId93"/>
    <p:sldId id="2793" r:id="rId94"/>
    <p:sldId id="2794" r:id="rId95"/>
    <p:sldId id="2795" r:id="rId96"/>
    <p:sldId id="2796" r:id="rId97"/>
    <p:sldId id="2797" r:id="rId98"/>
    <p:sldId id="2798" r:id="rId99"/>
    <p:sldId id="2799" r:id="rId100"/>
    <p:sldId id="2800" r:id="rId101"/>
    <p:sldId id="2801" r:id="rId102"/>
    <p:sldId id="2802" r:id="rId103"/>
    <p:sldId id="2803" r:id="rId104"/>
    <p:sldId id="2804" r:id="rId105"/>
    <p:sldId id="2805" r:id="rId106"/>
    <p:sldId id="2806" r:id="rId107"/>
    <p:sldId id="2807" r:id="rId108"/>
    <p:sldId id="2728" r:id="rId109"/>
    <p:sldId id="2833" r:id="rId110"/>
    <p:sldId id="2830" r:id="rId111"/>
    <p:sldId id="2829" r:id="rId112"/>
    <p:sldId id="2831" r:id="rId113"/>
    <p:sldId id="2832" r:id="rId114"/>
    <p:sldId id="2834" r:id="rId115"/>
  </p:sldIdLst>
  <p:sldSz cx="12192000" cy="6858000"/>
  <p:notesSz cx="9363075" cy="7077075"/>
  <p:custDataLst>
    <p:tags r:id="rId1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579"/>
    <a:srgbClr val="8D717D"/>
    <a:srgbClr val="847A84"/>
    <a:srgbClr val="00583D"/>
    <a:srgbClr val="FF9900"/>
    <a:srgbClr val="2AA842"/>
    <a:srgbClr val="00C864"/>
    <a:srgbClr val="00CC66"/>
    <a:srgbClr val="33CC33"/>
    <a:srgbClr val="00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F9CC0-D79A-4876-8C16-D26B62744B14}" v="20" dt="2025-09-25T12:20:09.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84504" autoAdjust="0"/>
  </p:normalViewPr>
  <p:slideViewPr>
    <p:cSldViewPr>
      <p:cViewPr varScale="1">
        <p:scale>
          <a:sx n="79" d="100"/>
          <a:sy n="79" d="100"/>
        </p:scale>
        <p:origin x="1368" y="294"/>
      </p:cViewPr>
      <p:guideLst>
        <p:guide orient="horz" pos="2160"/>
        <p:guide pos="3840"/>
      </p:guideLst>
    </p:cSldViewPr>
  </p:slideViewPr>
  <p:outlineViewPr>
    <p:cViewPr>
      <p:scale>
        <a:sx n="33" d="100"/>
        <a:sy n="33" d="100"/>
      </p:scale>
      <p:origin x="0" y="-24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389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handoutMaster" Target="handoutMasters/handout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tags" Target="tags/tag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6225BE-D504-650E-D6E3-ED830AA5A692}"/>
              </a:ext>
            </a:extLst>
          </p:cNvPr>
          <p:cNvSpPr>
            <a:spLocks noGrp="1"/>
          </p:cNvSpPr>
          <p:nvPr>
            <p:ph type="hdr" sz="quarter"/>
          </p:nvPr>
        </p:nvSpPr>
        <p:spPr>
          <a:xfrm>
            <a:off x="1" y="1"/>
            <a:ext cx="4058181" cy="355304"/>
          </a:xfrm>
          <a:prstGeom prst="rect">
            <a:avLst/>
          </a:prstGeom>
        </p:spPr>
        <p:txBody>
          <a:bodyPr vert="horz" lIns="92181" tIns="46090" rIns="92181" bIns="46090" rtlCol="0"/>
          <a:lstStyle>
            <a:lvl1pPr algn="l">
              <a:defRPr sz="1200"/>
            </a:lvl1pPr>
          </a:lstStyle>
          <a:p>
            <a:endParaRPr lang="en-US"/>
          </a:p>
        </p:txBody>
      </p:sp>
      <p:sp>
        <p:nvSpPr>
          <p:cNvPr id="3" name="Date Placeholder 2">
            <a:extLst>
              <a:ext uri="{FF2B5EF4-FFF2-40B4-BE49-F238E27FC236}">
                <a16:creationId xmlns:a16="http://schemas.microsoft.com/office/drawing/2014/main" id="{CBDFBFD3-5D0B-BC65-71FA-595AA76CECB7}"/>
              </a:ext>
            </a:extLst>
          </p:cNvPr>
          <p:cNvSpPr>
            <a:spLocks noGrp="1"/>
          </p:cNvSpPr>
          <p:nvPr>
            <p:ph type="dt" sz="quarter" idx="1"/>
          </p:nvPr>
        </p:nvSpPr>
        <p:spPr>
          <a:xfrm>
            <a:off x="5302775" y="1"/>
            <a:ext cx="4058181" cy="355304"/>
          </a:xfrm>
          <a:prstGeom prst="rect">
            <a:avLst/>
          </a:prstGeom>
        </p:spPr>
        <p:txBody>
          <a:bodyPr vert="horz" lIns="92181" tIns="46090" rIns="92181" bIns="46090" rtlCol="0"/>
          <a:lstStyle>
            <a:lvl1pPr algn="r">
              <a:defRPr sz="1200"/>
            </a:lvl1pPr>
          </a:lstStyle>
          <a:p>
            <a:fld id="{CFB0D92B-52F4-4038-8F7B-D0D6F2AF2930}" type="datetimeFigureOut">
              <a:rPr lang="en-US" smtClean="0"/>
              <a:t>10/3/2025</a:t>
            </a:fld>
            <a:endParaRPr lang="en-US"/>
          </a:p>
        </p:txBody>
      </p:sp>
      <p:sp>
        <p:nvSpPr>
          <p:cNvPr id="4" name="Footer Placeholder 3">
            <a:extLst>
              <a:ext uri="{FF2B5EF4-FFF2-40B4-BE49-F238E27FC236}">
                <a16:creationId xmlns:a16="http://schemas.microsoft.com/office/drawing/2014/main" id="{DB947B28-BC26-29E3-733D-D6A96EBC2C25}"/>
              </a:ext>
            </a:extLst>
          </p:cNvPr>
          <p:cNvSpPr>
            <a:spLocks noGrp="1"/>
          </p:cNvSpPr>
          <p:nvPr>
            <p:ph type="ftr" sz="quarter" idx="2"/>
          </p:nvPr>
        </p:nvSpPr>
        <p:spPr>
          <a:xfrm>
            <a:off x="1" y="6721772"/>
            <a:ext cx="4058181" cy="355304"/>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22603F-6D87-CCD8-9003-3617E0611033}"/>
              </a:ext>
            </a:extLst>
          </p:cNvPr>
          <p:cNvSpPr>
            <a:spLocks noGrp="1"/>
          </p:cNvSpPr>
          <p:nvPr>
            <p:ph type="sldNum" sz="quarter" idx="3"/>
          </p:nvPr>
        </p:nvSpPr>
        <p:spPr>
          <a:xfrm>
            <a:off x="5302775" y="6721772"/>
            <a:ext cx="4058181" cy="355304"/>
          </a:xfrm>
          <a:prstGeom prst="rect">
            <a:avLst/>
          </a:prstGeom>
        </p:spPr>
        <p:txBody>
          <a:bodyPr vert="horz" lIns="92181" tIns="46090" rIns="92181" bIns="46090" rtlCol="0" anchor="b"/>
          <a:lstStyle>
            <a:lvl1pPr algn="r">
              <a:defRPr sz="1200"/>
            </a:lvl1pPr>
          </a:lstStyle>
          <a:p>
            <a:fld id="{6BC4A3FD-C75A-4D77-A07D-8A200D148313}" type="slidenum">
              <a:rPr lang="en-US" smtClean="0"/>
              <a:t>‹#›</a:t>
            </a:fld>
            <a:endParaRPr lang="en-US"/>
          </a:p>
        </p:txBody>
      </p:sp>
    </p:spTree>
    <p:extLst>
      <p:ext uri="{BB962C8B-B14F-4D97-AF65-F5344CB8AC3E}">
        <p14:creationId xmlns:p14="http://schemas.microsoft.com/office/powerpoint/2010/main" val="3881226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333" cy="3538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5303576" y="0"/>
            <a:ext cx="4057333" cy="353854"/>
          </a:xfrm>
          <a:prstGeom prst="rect">
            <a:avLst/>
          </a:prstGeom>
        </p:spPr>
        <p:txBody>
          <a:bodyPr vert="horz" lIns="93932" tIns="46966" rIns="93932" bIns="46966" rtlCol="0"/>
          <a:lstStyle>
            <a:lvl1pPr algn="r">
              <a:defRPr sz="1200"/>
            </a:lvl1pPr>
          </a:lstStyle>
          <a:p>
            <a:fld id="{86C7EF3A-CC10-484B-8B4F-144DFED8E8AF}" type="datetimeFigureOut">
              <a:rPr lang="en-US" smtClean="0"/>
              <a:t>10/3/2025</a:t>
            </a:fld>
            <a:endParaRPr lang="en-US"/>
          </a:p>
        </p:txBody>
      </p:sp>
      <p:sp>
        <p:nvSpPr>
          <p:cNvPr id="4" name="Slide Image Placeholder 3"/>
          <p:cNvSpPr>
            <a:spLocks noGrp="1" noRot="1" noChangeAspect="1"/>
          </p:cNvSpPr>
          <p:nvPr>
            <p:ph type="sldImg" idx="2"/>
          </p:nvPr>
        </p:nvSpPr>
        <p:spPr>
          <a:xfrm>
            <a:off x="2322513" y="530225"/>
            <a:ext cx="4718050" cy="2654300"/>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936308" y="3361611"/>
            <a:ext cx="7490460" cy="3184684"/>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4"/>
            <a:ext cx="4057333" cy="353854"/>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5303576" y="6721994"/>
            <a:ext cx="4057333" cy="353854"/>
          </a:xfrm>
          <a:prstGeom prst="rect">
            <a:avLst/>
          </a:prstGeom>
        </p:spPr>
        <p:txBody>
          <a:bodyPr vert="horz" lIns="93932" tIns="46966" rIns="93932" bIns="46966" rtlCol="0" anchor="b"/>
          <a:lstStyle>
            <a:lvl1pPr algn="r">
              <a:defRPr sz="1200"/>
            </a:lvl1pPr>
          </a:lstStyle>
          <a:p>
            <a:fld id="{D61E6C83-527B-4C42-A6D4-002AC8907264}" type="slidenum">
              <a:rPr lang="en-US" smtClean="0"/>
              <a:t>‹#›</a:t>
            </a:fld>
            <a:endParaRPr lang="en-US"/>
          </a:p>
        </p:txBody>
      </p:sp>
    </p:spTree>
    <p:extLst>
      <p:ext uri="{BB962C8B-B14F-4D97-AF65-F5344CB8AC3E}">
        <p14:creationId xmlns:p14="http://schemas.microsoft.com/office/powerpoint/2010/main" val="257995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1</a:t>
            </a:fld>
            <a:endParaRPr lang="en-US"/>
          </a:p>
        </p:txBody>
      </p:sp>
    </p:spTree>
    <p:extLst>
      <p:ext uri="{BB962C8B-B14F-4D97-AF65-F5344CB8AC3E}">
        <p14:creationId xmlns:p14="http://schemas.microsoft.com/office/powerpoint/2010/main" val="11971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0BD11-CC72-6A47-9C43-BEC8D865C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74F15-071B-93EE-18D7-0DA982D61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C71C9-EAAA-78EB-22DB-C5BB6F7ABB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83DF39-6D6D-1181-4B26-76975F6F8251}"/>
              </a:ext>
            </a:extLst>
          </p:cNvPr>
          <p:cNvSpPr>
            <a:spLocks noGrp="1"/>
          </p:cNvSpPr>
          <p:nvPr>
            <p:ph type="sldNum" sz="quarter" idx="5"/>
          </p:nvPr>
        </p:nvSpPr>
        <p:spPr/>
        <p:txBody>
          <a:bodyPr/>
          <a:lstStyle/>
          <a:p>
            <a:fld id="{D61E6C83-527B-4C42-A6D4-002AC8907264}" type="slidenum">
              <a:rPr lang="en-US" smtClean="0"/>
              <a:t>13</a:t>
            </a:fld>
            <a:endParaRPr lang="en-US"/>
          </a:p>
        </p:txBody>
      </p:sp>
    </p:spTree>
    <p:extLst>
      <p:ext uri="{BB962C8B-B14F-4D97-AF65-F5344CB8AC3E}">
        <p14:creationId xmlns:p14="http://schemas.microsoft.com/office/powerpoint/2010/main" val="6661043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874FA-4141-4242-9C1F-8554BBFA3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E3E50-FBF5-0AA6-8C0B-C57775BDA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40F98-3712-BB72-9B63-7001D364CF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9B9C02-5D27-F886-9BE0-9D7A4C7465D1}"/>
              </a:ext>
            </a:extLst>
          </p:cNvPr>
          <p:cNvSpPr>
            <a:spLocks noGrp="1"/>
          </p:cNvSpPr>
          <p:nvPr>
            <p:ph type="sldNum" sz="quarter" idx="5"/>
          </p:nvPr>
        </p:nvSpPr>
        <p:spPr/>
        <p:txBody>
          <a:bodyPr/>
          <a:lstStyle/>
          <a:p>
            <a:fld id="{D61E6C83-527B-4C42-A6D4-002AC8907264}" type="slidenum">
              <a:rPr lang="en-US" smtClean="0"/>
              <a:t>103</a:t>
            </a:fld>
            <a:endParaRPr lang="en-US"/>
          </a:p>
        </p:txBody>
      </p:sp>
    </p:spTree>
    <p:extLst>
      <p:ext uri="{BB962C8B-B14F-4D97-AF65-F5344CB8AC3E}">
        <p14:creationId xmlns:p14="http://schemas.microsoft.com/office/powerpoint/2010/main" val="35864469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CA2D3-2222-8876-E835-B0F909489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2C598-5A4C-616F-E3E6-0AF17AC76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52EC9-FBB1-6C5B-CE25-07218B86D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8065E3-984E-44F7-3D77-3F88C50C0B4A}"/>
              </a:ext>
            </a:extLst>
          </p:cNvPr>
          <p:cNvSpPr>
            <a:spLocks noGrp="1"/>
          </p:cNvSpPr>
          <p:nvPr>
            <p:ph type="sldNum" sz="quarter" idx="5"/>
          </p:nvPr>
        </p:nvSpPr>
        <p:spPr/>
        <p:txBody>
          <a:bodyPr/>
          <a:lstStyle/>
          <a:p>
            <a:fld id="{D61E6C83-527B-4C42-A6D4-002AC8907264}" type="slidenum">
              <a:rPr lang="en-US" smtClean="0"/>
              <a:t>104</a:t>
            </a:fld>
            <a:endParaRPr lang="en-US"/>
          </a:p>
        </p:txBody>
      </p:sp>
    </p:spTree>
    <p:extLst>
      <p:ext uri="{BB962C8B-B14F-4D97-AF65-F5344CB8AC3E}">
        <p14:creationId xmlns:p14="http://schemas.microsoft.com/office/powerpoint/2010/main" val="12044425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9766A-3CD5-C548-D2A0-199A626A5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4B9FD-886D-3F79-2F38-4DABFD202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7BF81-DC50-6494-48A6-20108F0733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89121-F2CF-94B0-436B-5632C19D9E9D}"/>
              </a:ext>
            </a:extLst>
          </p:cNvPr>
          <p:cNvSpPr>
            <a:spLocks noGrp="1"/>
          </p:cNvSpPr>
          <p:nvPr>
            <p:ph type="sldNum" sz="quarter" idx="5"/>
          </p:nvPr>
        </p:nvSpPr>
        <p:spPr/>
        <p:txBody>
          <a:bodyPr/>
          <a:lstStyle/>
          <a:p>
            <a:fld id="{D61E6C83-527B-4C42-A6D4-002AC8907264}" type="slidenum">
              <a:rPr lang="en-US" smtClean="0"/>
              <a:t>105</a:t>
            </a:fld>
            <a:endParaRPr lang="en-US"/>
          </a:p>
        </p:txBody>
      </p:sp>
    </p:spTree>
    <p:extLst>
      <p:ext uri="{BB962C8B-B14F-4D97-AF65-F5344CB8AC3E}">
        <p14:creationId xmlns:p14="http://schemas.microsoft.com/office/powerpoint/2010/main" val="36682492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2DCF-F1A1-B028-BD46-F537DCF25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82F55-C51A-00EF-883A-24C4F3CE0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05F69-C13D-6DA5-E785-E0ED7734F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E7E919-66F8-09FD-344D-7B24E554CCCB}"/>
              </a:ext>
            </a:extLst>
          </p:cNvPr>
          <p:cNvSpPr>
            <a:spLocks noGrp="1"/>
          </p:cNvSpPr>
          <p:nvPr>
            <p:ph type="sldNum" sz="quarter" idx="5"/>
          </p:nvPr>
        </p:nvSpPr>
        <p:spPr/>
        <p:txBody>
          <a:bodyPr/>
          <a:lstStyle/>
          <a:p>
            <a:fld id="{D61E6C83-527B-4C42-A6D4-002AC8907264}" type="slidenum">
              <a:rPr lang="en-US" smtClean="0"/>
              <a:t>106</a:t>
            </a:fld>
            <a:endParaRPr lang="en-US"/>
          </a:p>
        </p:txBody>
      </p:sp>
    </p:spTree>
    <p:extLst>
      <p:ext uri="{BB962C8B-B14F-4D97-AF65-F5344CB8AC3E}">
        <p14:creationId xmlns:p14="http://schemas.microsoft.com/office/powerpoint/2010/main" val="5619326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664B-2A24-45C3-5A0D-242A7176F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39573-E153-B7E5-7FF9-006959B93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3B068-F06A-C9BB-1812-0542DCACBD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EB4DBC-98E6-82C1-38D0-E3AA6BE2BFC0}"/>
              </a:ext>
            </a:extLst>
          </p:cNvPr>
          <p:cNvSpPr>
            <a:spLocks noGrp="1"/>
          </p:cNvSpPr>
          <p:nvPr>
            <p:ph type="sldNum" sz="quarter" idx="5"/>
          </p:nvPr>
        </p:nvSpPr>
        <p:spPr/>
        <p:txBody>
          <a:bodyPr/>
          <a:lstStyle/>
          <a:p>
            <a:fld id="{D61E6C83-527B-4C42-A6D4-002AC8907264}" type="slidenum">
              <a:rPr lang="en-US" smtClean="0"/>
              <a:t>107</a:t>
            </a:fld>
            <a:endParaRPr lang="en-US"/>
          </a:p>
        </p:txBody>
      </p:sp>
    </p:spTree>
    <p:extLst>
      <p:ext uri="{BB962C8B-B14F-4D97-AF65-F5344CB8AC3E}">
        <p14:creationId xmlns:p14="http://schemas.microsoft.com/office/powerpoint/2010/main" val="40919903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0CFDD-1C61-BDC8-E08C-F8C2C29FB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8D3EC-FF8E-D46B-A51C-2AB59BB4F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E5382-0ED3-F297-9002-29EED3F649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9FC8C9-0B1F-B9D3-F0C8-48EA590D1BB0}"/>
              </a:ext>
            </a:extLst>
          </p:cNvPr>
          <p:cNvSpPr>
            <a:spLocks noGrp="1"/>
          </p:cNvSpPr>
          <p:nvPr>
            <p:ph type="sldNum" sz="quarter" idx="5"/>
          </p:nvPr>
        </p:nvSpPr>
        <p:spPr/>
        <p:txBody>
          <a:bodyPr/>
          <a:lstStyle/>
          <a:p>
            <a:fld id="{D61E6C83-527B-4C42-A6D4-002AC8907264}" type="slidenum">
              <a:rPr lang="en-US" smtClean="0"/>
              <a:t>108</a:t>
            </a:fld>
            <a:endParaRPr lang="en-US"/>
          </a:p>
        </p:txBody>
      </p:sp>
    </p:spTree>
    <p:extLst>
      <p:ext uri="{BB962C8B-B14F-4D97-AF65-F5344CB8AC3E}">
        <p14:creationId xmlns:p14="http://schemas.microsoft.com/office/powerpoint/2010/main" val="29812026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B4E8-3D41-8908-9655-5A1C62FA1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2ACB1-B1CA-6581-93F5-DC4902244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03028-470B-30EE-FCAE-D1A57DD3A9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E1091-DA4E-7DB1-B733-0023130A030B}"/>
              </a:ext>
            </a:extLst>
          </p:cNvPr>
          <p:cNvSpPr>
            <a:spLocks noGrp="1"/>
          </p:cNvSpPr>
          <p:nvPr>
            <p:ph type="sldNum" sz="quarter" idx="5"/>
          </p:nvPr>
        </p:nvSpPr>
        <p:spPr/>
        <p:txBody>
          <a:bodyPr/>
          <a:lstStyle/>
          <a:p>
            <a:fld id="{D61E6C83-527B-4C42-A6D4-002AC8907264}" type="slidenum">
              <a:rPr lang="en-US" smtClean="0"/>
              <a:t>109</a:t>
            </a:fld>
            <a:endParaRPr lang="en-US"/>
          </a:p>
        </p:txBody>
      </p:sp>
    </p:spTree>
    <p:extLst>
      <p:ext uri="{BB962C8B-B14F-4D97-AF65-F5344CB8AC3E}">
        <p14:creationId xmlns:p14="http://schemas.microsoft.com/office/powerpoint/2010/main" val="33200572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ABDE-B1FB-4D35-B477-F0A482997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58EE6-4BEB-7290-ED95-AC5790F6A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52C97-5D9C-ECEE-E2E5-FA5D71525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BA603-B9F1-495F-FB80-9CCA56A743F2}"/>
              </a:ext>
            </a:extLst>
          </p:cNvPr>
          <p:cNvSpPr>
            <a:spLocks noGrp="1"/>
          </p:cNvSpPr>
          <p:nvPr>
            <p:ph type="sldNum" sz="quarter" idx="5"/>
          </p:nvPr>
        </p:nvSpPr>
        <p:spPr/>
        <p:txBody>
          <a:bodyPr/>
          <a:lstStyle/>
          <a:p>
            <a:fld id="{D61E6C83-527B-4C42-A6D4-002AC8907264}" type="slidenum">
              <a:rPr lang="en-US" smtClean="0"/>
              <a:t>110</a:t>
            </a:fld>
            <a:endParaRPr lang="en-US"/>
          </a:p>
        </p:txBody>
      </p:sp>
    </p:spTree>
    <p:extLst>
      <p:ext uri="{BB962C8B-B14F-4D97-AF65-F5344CB8AC3E}">
        <p14:creationId xmlns:p14="http://schemas.microsoft.com/office/powerpoint/2010/main" val="90179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14</a:t>
            </a:fld>
            <a:endParaRPr lang="en-US"/>
          </a:p>
        </p:txBody>
      </p:sp>
    </p:spTree>
    <p:extLst>
      <p:ext uri="{BB962C8B-B14F-4D97-AF65-F5344CB8AC3E}">
        <p14:creationId xmlns:p14="http://schemas.microsoft.com/office/powerpoint/2010/main" val="198983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72C8-510E-8009-DE69-9AC51341B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B11D1-31E7-CD18-ED39-404CED028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C7542-9035-F9BC-545F-7107E5CD70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B4D2C9-62AE-6F37-1FCF-438F42C36459}"/>
              </a:ext>
            </a:extLst>
          </p:cNvPr>
          <p:cNvSpPr>
            <a:spLocks noGrp="1"/>
          </p:cNvSpPr>
          <p:nvPr>
            <p:ph type="sldNum" sz="quarter" idx="5"/>
          </p:nvPr>
        </p:nvSpPr>
        <p:spPr/>
        <p:txBody>
          <a:bodyPr/>
          <a:lstStyle/>
          <a:p>
            <a:fld id="{D61E6C83-527B-4C42-A6D4-002AC8907264}" type="slidenum">
              <a:rPr lang="en-US" smtClean="0"/>
              <a:t>15</a:t>
            </a:fld>
            <a:endParaRPr lang="en-US"/>
          </a:p>
        </p:txBody>
      </p:sp>
    </p:spTree>
    <p:extLst>
      <p:ext uri="{BB962C8B-B14F-4D97-AF65-F5344CB8AC3E}">
        <p14:creationId xmlns:p14="http://schemas.microsoft.com/office/powerpoint/2010/main" val="378778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BFC1A-A987-7136-59C2-B6C0F6E06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6A949-6E6E-3BF1-C6E5-C0B5A2FF5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2502A-CCCB-7348-17DA-A1B0F1223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668739-BB52-AAEF-2DAC-8419B8FB43A3}"/>
              </a:ext>
            </a:extLst>
          </p:cNvPr>
          <p:cNvSpPr>
            <a:spLocks noGrp="1"/>
          </p:cNvSpPr>
          <p:nvPr>
            <p:ph type="sldNum" sz="quarter" idx="5"/>
          </p:nvPr>
        </p:nvSpPr>
        <p:spPr/>
        <p:txBody>
          <a:bodyPr/>
          <a:lstStyle/>
          <a:p>
            <a:fld id="{D61E6C83-527B-4C42-A6D4-002AC8907264}" type="slidenum">
              <a:rPr lang="en-US" smtClean="0"/>
              <a:t>16</a:t>
            </a:fld>
            <a:endParaRPr lang="en-US"/>
          </a:p>
        </p:txBody>
      </p:sp>
    </p:spTree>
    <p:extLst>
      <p:ext uri="{BB962C8B-B14F-4D97-AF65-F5344CB8AC3E}">
        <p14:creationId xmlns:p14="http://schemas.microsoft.com/office/powerpoint/2010/main" val="196847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3296-1808-8061-B4C3-155401DB9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E01BE-F48B-16FD-595A-EB051D59E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1EFDE-9F8B-8C47-6931-0A61E61E77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50D85-7E8A-9D51-427A-279603A13979}"/>
              </a:ext>
            </a:extLst>
          </p:cNvPr>
          <p:cNvSpPr>
            <a:spLocks noGrp="1"/>
          </p:cNvSpPr>
          <p:nvPr>
            <p:ph type="sldNum" sz="quarter" idx="5"/>
          </p:nvPr>
        </p:nvSpPr>
        <p:spPr/>
        <p:txBody>
          <a:bodyPr/>
          <a:lstStyle/>
          <a:p>
            <a:fld id="{D61E6C83-527B-4C42-A6D4-002AC8907264}" type="slidenum">
              <a:rPr lang="en-US" smtClean="0"/>
              <a:t>17</a:t>
            </a:fld>
            <a:endParaRPr lang="en-US"/>
          </a:p>
        </p:txBody>
      </p:sp>
    </p:spTree>
    <p:extLst>
      <p:ext uri="{BB962C8B-B14F-4D97-AF65-F5344CB8AC3E}">
        <p14:creationId xmlns:p14="http://schemas.microsoft.com/office/powerpoint/2010/main" val="2129851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B0B6-71E1-26DD-6BA1-D9A6695EA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9353A-EAD6-090A-F6EC-DDCB5DEBA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1CE3E-6D10-F09E-7DBF-F85F59D797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69980-D423-3DB5-A8BF-D582F1298F60}"/>
              </a:ext>
            </a:extLst>
          </p:cNvPr>
          <p:cNvSpPr>
            <a:spLocks noGrp="1"/>
          </p:cNvSpPr>
          <p:nvPr>
            <p:ph type="sldNum" sz="quarter" idx="5"/>
          </p:nvPr>
        </p:nvSpPr>
        <p:spPr/>
        <p:txBody>
          <a:bodyPr/>
          <a:lstStyle/>
          <a:p>
            <a:fld id="{D61E6C83-527B-4C42-A6D4-002AC8907264}" type="slidenum">
              <a:rPr lang="en-US" smtClean="0"/>
              <a:t>18</a:t>
            </a:fld>
            <a:endParaRPr lang="en-US"/>
          </a:p>
        </p:txBody>
      </p:sp>
    </p:spTree>
    <p:extLst>
      <p:ext uri="{BB962C8B-B14F-4D97-AF65-F5344CB8AC3E}">
        <p14:creationId xmlns:p14="http://schemas.microsoft.com/office/powerpoint/2010/main" val="1524613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39A8B-CD28-895F-CA54-14E75D292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CB0FA-129B-C2D9-3A2D-DD69E6CBF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09F61-1A94-E773-F6A9-9420BCE8A6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21D1E9-194F-C17B-04E8-7B39C0FA3DFA}"/>
              </a:ext>
            </a:extLst>
          </p:cNvPr>
          <p:cNvSpPr>
            <a:spLocks noGrp="1"/>
          </p:cNvSpPr>
          <p:nvPr>
            <p:ph type="sldNum" sz="quarter" idx="5"/>
          </p:nvPr>
        </p:nvSpPr>
        <p:spPr/>
        <p:txBody>
          <a:bodyPr/>
          <a:lstStyle/>
          <a:p>
            <a:fld id="{D61E6C83-527B-4C42-A6D4-002AC8907264}" type="slidenum">
              <a:rPr lang="en-US" smtClean="0"/>
              <a:t>19</a:t>
            </a:fld>
            <a:endParaRPr lang="en-US"/>
          </a:p>
        </p:txBody>
      </p:sp>
    </p:spTree>
    <p:extLst>
      <p:ext uri="{BB962C8B-B14F-4D97-AF65-F5344CB8AC3E}">
        <p14:creationId xmlns:p14="http://schemas.microsoft.com/office/powerpoint/2010/main" val="12166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61ED0-74CB-CE2C-3DDE-547CC82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391FD-D44F-50C2-FB09-0737AF7B8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CAEA2-919A-AAA3-D90B-5AB5239772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0122FD-58F2-FA43-EEFC-D3519F55D585}"/>
              </a:ext>
            </a:extLst>
          </p:cNvPr>
          <p:cNvSpPr>
            <a:spLocks noGrp="1"/>
          </p:cNvSpPr>
          <p:nvPr>
            <p:ph type="sldNum" sz="quarter" idx="5"/>
          </p:nvPr>
        </p:nvSpPr>
        <p:spPr/>
        <p:txBody>
          <a:bodyPr/>
          <a:lstStyle/>
          <a:p>
            <a:fld id="{D61E6C83-527B-4C42-A6D4-002AC8907264}" type="slidenum">
              <a:rPr lang="en-US" smtClean="0"/>
              <a:t>20</a:t>
            </a:fld>
            <a:endParaRPr lang="en-US"/>
          </a:p>
        </p:txBody>
      </p:sp>
    </p:spTree>
    <p:extLst>
      <p:ext uri="{BB962C8B-B14F-4D97-AF65-F5344CB8AC3E}">
        <p14:creationId xmlns:p14="http://schemas.microsoft.com/office/powerpoint/2010/main" val="1869201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C4C3-86F4-AF4D-DC74-88606AF5F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29A62-101A-34F2-5212-7631C8AD3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ECAAF-9648-E55C-AA18-BEBEE824D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773865-0CFC-E49E-FDB7-B750B488C83A}"/>
              </a:ext>
            </a:extLst>
          </p:cNvPr>
          <p:cNvSpPr>
            <a:spLocks noGrp="1"/>
          </p:cNvSpPr>
          <p:nvPr>
            <p:ph type="sldNum" sz="quarter" idx="5"/>
          </p:nvPr>
        </p:nvSpPr>
        <p:spPr/>
        <p:txBody>
          <a:bodyPr/>
          <a:lstStyle/>
          <a:p>
            <a:fld id="{D61E6C83-527B-4C42-A6D4-002AC8907264}" type="slidenum">
              <a:rPr lang="en-US" smtClean="0"/>
              <a:t>21</a:t>
            </a:fld>
            <a:endParaRPr lang="en-US"/>
          </a:p>
        </p:txBody>
      </p:sp>
    </p:spTree>
    <p:extLst>
      <p:ext uri="{BB962C8B-B14F-4D97-AF65-F5344CB8AC3E}">
        <p14:creationId xmlns:p14="http://schemas.microsoft.com/office/powerpoint/2010/main" val="329256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2CBF7-BEA8-A7BF-3D82-C4BAA5BD7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99B86-7406-8626-A642-6D38E41E4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693E0-74B4-6C42-12A2-BCB8E7D6C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E12F9B-F6C0-89A3-9343-D9C2C5DD00E8}"/>
              </a:ext>
            </a:extLst>
          </p:cNvPr>
          <p:cNvSpPr>
            <a:spLocks noGrp="1"/>
          </p:cNvSpPr>
          <p:nvPr>
            <p:ph type="sldNum" sz="quarter" idx="5"/>
          </p:nvPr>
        </p:nvSpPr>
        <p:spPr/>
        <p:txBody>
          <a:bodyPr/>
          <a:lstStyle/>
          <a:p>
            <a:fld id="{D61E6C83-527B-4C42-A6D4-002AC8907264}" type="slidenum">
              <a:rPr lang="en-US" smtClean="0"/>
              <a:t>22</a:t>
            </a:fld>
            <a:endParaRPr lang="en-US"/>
          </a:p>
        </p:txBody>
      </p:sp>
    </p:spTree>
    <p:extLst>
      <p:ext uri="{BB962C8B-B14F-4D97-AF65-F5344CB8AC3E}">
        <p14:creationId xmlns:p14="http://schemas.microsoft.com/office/powerpoint/2010/main" val="7847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2</a:t>
            </a:fld>
            <a:endParaRPr lang="en-US"/>
          </a:p>
        </p:txBody>
      </p:sp>
    </p:spTree>
    <p:extLst>
      <p:ext uri="{BB962C8B-B14F-4D97-AF65-F5344CB8AC3E}">
        <p14:creationId xmlns:p14="http://schemas.microsoft.com/office/powerpoint/2010/main" val="302382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8175-8212-2D58-6365-7DB8E0AB3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6F0DD-0F52-30A2-7209-B7AD891AB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E9873-9694-05F3-3B55-C6843E441A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857C30-8505-5309-9BBF-49A4B70B9368}"/>
              </a:ext>
            </a:extLst>
          </p:cNvPr>
          <p:cNvSpPr>
            <a:spLocks noGrp="1"/>
          </p:cNvSpPr>
          <p:nvPr>
            <p:ph type="sldNum" sz="quarter" idx="5"/>
          </p:nvPr>
        </p:nvSpPr>
        <p:spPr/>
        <p:txBody>
          <a:bodyPr/>
          <a:lstStyle/>
          <a:p>
            <a:fld id="{D61E6C83-527B-4C42-A6D4-002AC8907264}" type="slidenum">
              <a:rPr lang="en-US" smtClean="0"/>
              <a:t>23</a:t>
            </a:fld>
            <a:endParaRPr lang="en-US"/>
          </a:p>
        </p:txBody>
      </p:sp>
    </p:spTree>
    <p:extLst>
      <p:ext uri="{BB962C8B-B14F-4D97-AF65-F5344CB8AC3E}">
        <p14:creationId xmlns:p14="http://schemas.microsoft.com/office/powerpoint/2010/main" val="3048348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1AE7-AE25-457B-046F-2CC942B08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BCDBE-7888-17C7-7DC8-D91BB4D2A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85340-C2FC-229D-45C2-049DE9E23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DD461-2534-6C81-E2BC-8114342DA4E9}"/>
              </a:ext>
            </a:extLst>
          </p:cNvPr>
          <p:cNvSpPr>
            <a:spLocks noGrp="1"/>
          </p:cNvSpPr>
          <p:nvPr>
            <p:ph type="sldNum" sz="quarter" idx="5"/>
          </p:nvPr>
        </p:nvSpPr>
        <p:spPr/>
        <p:txBody>
          <a:bodyPr/>
          <a:lstStyle/>
          <a:p>
            <a:fld id="{D61E6C83-527B-4C42-A6D4-002AC8907264}" type="slidenum">
              <a:rPr lang="en-US" smtClean="0"/>
              <a:t>24</a:t>
            </a:fld>
            <a:endParaRPr lang="en-US"/>
          </a:p>
        </p:txBody>
      </p:sp>
    </p:spTree>
    <p:extLst>
      <p:ext uri="{BB962C8B-B14F-4D97-AF65-F5344CB8AC3E}">
        <p14:creationId xmlns:p14="http://schemas.microsoft.com/office/powerpoint/2010/main" val="364183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5BF1-42EC-AE05-AAE0-7F9B8F30A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230AA-E916-73C6-2BEC-A42B129C9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24BB1-639C-D9A9-C378-CB99DE6E81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FB0252-0ACE-055F-F981-3880B8CCF509}"/>
              </a:ext>
            </a:extLst>
          </p:cNvPr>
          <p:cNvSpPr>
            <a:spLocks noGrp="1"/>
          </p:cNvSpPr>
          <p:nvPr>
            <p:ph type="sldNum" sz="quarter" idx="5"/>
          </p:nvPr>
        </p:nvSpPr>
        <p:spPr/>
        <p:txBody>
          <a:bodyPr/>
          <a:lstStyle/>
          <a:p>
            <a:fld id="{D61E6C83-527B-4C42-A6D4-002AC8907264}" type="slidenum">
              <a:rPr lang="en-US" smtClean="0"/>
              <a:t>25</a:t>
            </a:fld>
            <a:endParaRPr lang="en-US"/>
          </a:p>
        </p:txBody>
      </p:sp>
    </p:spTree>
    <p:extLst>
      <p:ext uri="{BB962C8B-B14F-4D97-AF65-F5344CB8AC3E}">
        <p14:creationId xmlns:p14="http://schemas.microsoft.com/office/powerpoint/2010/main" val="3776528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A7AA-7AE2-8FF1-BBEA-6F48F9562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26C04-C750-4079-B2CE-77D37C4A1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55F11-66C0-7568-E46D-3270A73129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FF0C01-E17C-C2F2-99E6-FC17D5FC9B8F}"/>
              </a:ext>
            </a:extLst>
          </p:cNvPr>
          <p:cNvSpPr>
            <a:spLocks noGrp="1"/>
          </p:cNvSpPr>
          <p:nvPr>
            <p:ph type="sldNum" sz="quarter" idx="5"/>
          </p:nvPr>
        </p:nvSpPr>
        <p:spPr/>
        <p:txBody>
          <a:bodyPr/>
          <a:lstStyle/>
          <a:p>
            <a:fld id="{D61E6C83-527B-4C42-A6D4-002AC8907264}" type="slidenum">
              <a:rPr lang="en-US" smtClean="0"/>
              <a:t>26</a:t>
            </a:fld>
            <a:endParaRPr lang="en-US"/>
          </a:p>
        </p:txBody>
      </p:sp>
    </p:spTree>
    <p:extLst>
      <p:ext uri="{BB962C8B-B14F-4D97-AF65-F5344CB8AC3E}">
        <p14:creationId xmlns:p14="http://schemas.microsoft.com/office/powerpoint/2010/main" val="207364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D20E-A48F-AC83-A648-77BF7A709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BCB2B-69E0-2F35-B585-7FD0B8C99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83659-0FFC-10EE-2ACC-9DBCC1B840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DC7BA-EE20-2E17-638E-1047C2ECE3D4}"/>
              </a:ext>
            </a:extLst>
          </p:cNvPr>
          <p:cNvSpPr>
            <a:spLocks noGrp="1"/>
          </p:cNvSpPr>
          <p:nvPr>
            <p:ph type="sldNum" sz="quarter" idx="5"/>
          </p:nvPr>
        </p:nvSpPr>
        <p:spPr/>
        <p:txBody>
          <a:bodyPr/>
          <a:lstStyle/>
          <a:p>
            <a:fld id="{D61E6C83-527B-4C42-A6D4-002AC8907264}" type="slidenum">
              <a:rPr lang="en-US" smtClean="0"/>
              <a:t>27</a:t>
            </a:fld>
            <a:endParaRPr lang="en-US"/>
          </a:p>
        </p:txBody>
      </p:sp>
    </p:spTree>
    <p:extLst>
      <p:ext uri="{BB962C8B-B14F-4D97-AF65-F5344CB8AC3E}">
        <p14:creationId xmlns:p14="http://schemas.microsoft.com/office/powerpoint/2010/main" val="1847279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3242-6364-50C9-0017-7B1CF7724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66B41-705C-0C0D-1AE6-DBE785223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F6597-40E2-435A-A07C-35D7154DD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43F2E2-6470-B0D4-AF8A-3398BA00349A}"/>
              </a:ext>
            </a:extLst>
          </p:cNvPr>
          <p:cNvSpPr>
            <a:spLocks noGrp="1"/>
          </p:cNvSpPr>
          <p:nvPr>
            <p:ph type="sldNum" sz="quarter" idx="5"/>
          </p:nvPr>
        </p:nvSpPr>
        <p:spPr/>
        <p:txBody>
          <a:bodyPr/>
          <a:lstStyle/>
          <a:p>
            <a:fld id="{D61E6C83-527B-4C42-A6D4-002AC8907264}" type="slidenum">
              <a:rPr lang="en-US" smtClean="0"/>
              <a:t>28</a:t>
            </a:fld>
            <a:endParaRPr lang="en-US"/>
          </a:p>
        </p:txBody>
      </p:sp>
    </p:spTree>
    <p:extLst>
      <p:ext uri="{BB962C8B-B14F-4D97-AF65-F5344CB8AC3E}">
        <p14:creationId xmlns:p14="http://schemas.microsoft.com/office/powerpoint/2010/main" val="3537657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3F1-9D5C-EE4A-EBA2-FE8ED1EE2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13E99-7CB9-920A-4EDF-E00243824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CB9A4-055B-071C-9477-8384E0C476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B75868-E4CC-41F1-D0E7-0F61664A436D}"/>
              </a:ext>
            </a:extLst>
          </p:cNvPr>
          <p:cNvSpPr>
            <a:spLocks noGrp="1"/>
          </p:cNvSpPr>
          <p:nvPr>
            <p:ph type="sldNum" sz="quarter" idx="5"/>
          </p:nvPr>
        </p:nvSpPr>
        <p:spPr/>
        <p:txBody>
          <a:bodyPr/>
          <a:lstStyle/>
          <a:p>
            <a:fld id="{D61E6C83-527B-4C42-A6D4-002AC8907264}" type="slidenum">
              <a:rPr lang="en-US" smtClean="0"/>
              <a:t>29</a:t>
            </a:fld>
            <a:endParaRPr lang="en-US"/>
          </a:p>
        </p:txBody>
      </p:sp>
    </p:spTree>
    <p:extLst>
      <p:ext uri="{BB962C8B-B14F-4D97-AF65-F5344CB8AC3E}">
        <p14:creationId xmlns:p14="http://schemas.microsoft.com/office/powerpoint/2010/main" val="827821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911CD-C316-874A-9B3D-51AFCAE6A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04F39-D3F0-0146-5220-449E6CD05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5E525-13C5-D891-6FF6-26D2FE7A95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690AB0-1D3B-D360-DA98-A4F356AE1A43}"/>
              </a:ext>
            </a:extLst>
          </p:cNvPr>
          <p:cNvSpPr>
            <a:spLocks noGrp="1"/>
          </p:cNvSpPr>
          <p:nvPr>
            <p:ph type="sldNum" sz="quarter" idx="5"/>
          </p:nvPr>
        </p:nvSpPr>
        <p:spPr/>
        <p:txBody>
          <a:bodyPr/>
          <a:lstStyle/>
          <a:p>
            <a:fld id="{D61E6C83-527B-4C42-A6D4-002AC8907264}" type="slidenum">
              <a:rPr lang="en-US" smtClean="0"/>
              <a:t>30</a:t>
            </a:fld>
            <a:endParaRPr lang="en-US"/>
          </a:p>
        </p:txBody>
      </p:sp>
    </p:spTree>
    <p:extLst>
      <p:ext uri="{BB962C8B-B14F-4D97-AF65-F5344CB8AC3E}">
        <p14:creationId xmlns:p14="http://schemas.microsoft.com/office/powerpoint/2010/main" val="2800379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9051-202F-D669-906A-7737CB864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F51B0-DDF6-E8DA-25D2-FEE6BBCE6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FAB81-9400-9B79-1016-B42454D28D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D1C072-A02D-9D5D-6B08-D24D9526EAD1}"/>
              </a:ext>
            </a:extLst>
          </p:cNvPr>
          <p:cNvSpPr>
            <a:spLocks noGrp="1"/>
          </p:cNvSpPr>
          <p:nvPr>
            <p:ph type="sldNum" sz="quarter" idx="5"/>
          </p:nvPr>
        </p:nvSpPr>
        <p:spPr/>
        <p:txBody>
          <a:bodyPr/>
          <a:lstStyle/>
          <a:p>
            <a:fld id="{D61E6C83-527B-4C42-A6D4-002AC8907264}" type="slidenum">
              <a:rPr lang="en-US" smtClean="0"/>
              <a:t>31</a:t>
            </a:fld>
            <a:endParaRPr lang="en-US"/>
          </a:p>
        </p:txBody>
      </p:sp>
    </p:spTree>
    <p:extLst>
      <p:ext uri="{BB962C8B-B14F-4D97-AF65-F5344CB8AC3E}">
        <p14:creationId xmlns:p14="http://schemas.microsoft.com/office/powerpoint/2010/main" val="76597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9051-202F-D669-906A-7737CB864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F51B0-DDF6-E8DA-25D2-FEE6BBCE6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FAB81-9400-9B79-1016-B42454D28D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D1C072-A02D-9D5D-6B08-D24D9526EAD1}"/>
              </a:ext>
            </a:extLst>
          </p:cNvPr>
          <p:cNvSpPr>
            <a:spLocks noGrp="1"/>
          </p:cNvSpPr>
          <p:nvPr>
            <p:ph type="sldNum" sz="quarter" idx="5"/>
          </p:nvPr>
        </p:nvSpPr>
        <p:spPr/>
        <p:txBody>
          <a:bodyPr/>
          <a:lstStyle/>
          <a:p>
            <a:fld id="{D61E6C83-527B-4C42-A6D4-002AC8907264}" type="slidenum">
              <a:rPr lang="en-US" smtClean="0"/>
              <a:t>32</a:t>
            </a:fld>
            <a:endParaRPr lang="en-US"/>
          </a:p>
        </p:txBody>
      </p:sp>
    </p:spTree>
    <p:extLst>
      <p:ext uri="{BB962C8B-B14F-4D97-AF65-F5344CB8AC3E}">
        <p14:creationId xmlns:p14="http://schemas.microsoft.com/office/powerpoint/2010/main" val="322123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A7CB2-EF23-DBA3-710C-21D08D829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B6C6F-A14E-A193-A264-4F65A2904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DD2F0-C3D7-E8FC-F0E1-940066077A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654AC9-0986-F65E-8DA9-55BD1A085742}"/>
              </a:ext>
            </a:extLst>
          </p:cNvPr>
          <p:cNvSpPr>
            <a:spLocks noGrp="1"/>
          </p:cNvSpPr>
          <p:nvPr>
            <p:ph type="sldNum" sz="quarter" idx="5"/>
          </p:nvPr>
        </p:nvSpPr>
        <p:spPr/>
        <p:txBody>
          <a:bodyPr/>
          <a:lstStyle/>
          <a:p>
            <a:fld id="{D61E6C83-527B-4C42-A6D4-002AC8907264}" type="slidenum">
              <a:rPr lang="en-US" smtClean="0"/>
              <a:t>3</a:t>
            </a:fld>
            <a:endParaRPr lang="en-US"/>
          </a:p>
        </p:txBody>
      </p:sp>
    </p:spTree>
    <p:extLst>
      <p:ext uri="{BB962C8B-B14F-4D97-AF65-F5344CB8AC3E}">
        <p14:creationId xmlns:p14="http://schemas.microsoft.com/office/powerpoint/2010/main" val="211579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7CB0B-840E-CE74-039A-2236D8D0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FC26D-25BE-6E3C-8E93-D11E1D39D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42C29-3E1B-1A55-C83E-0C87C1AD67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E82264-D897-084A-35A8-5832A9A2EED1}"/>
              </a:ext>
            </a:extLst>
          </p:cNvPr>
          <p:cNvSpPr>
            <a:spLocks noGrp="1"/>
          </p:cNvSpPr>
          <p:nvPr>
            <p:ph type="sldNum" sz="quarter" idx="5"/>
          </p:nvPr>
        </p:nvSpPr>
        <p:spPr/>
        <p:txBody>
          <a:bodyPr/>
          <a:lstStyle/>
          <a:p>
            <a:fld id="{D61E6C83-527B-4C42-A6D4-002AC8907264}" type="slidenum">
              <a:rPr lang="en-US" smtClean="0"/>
              <a:t>33</a:t>
            </a:fld>
            <a:endParaRPr lang="en-US"/>
          </a:p>
        </p:txBody>
      </p:sp>
    </p:spTree>
    <p:extLst>
      <p:ext uri="{BB962C8B-B14F-4D97-AF65-F5344CB8AC3E}">
        <p14:creationId xmlns:p14="http://schemas.microsoft.com/office/powerpoint/2010/main" val="2068440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0D645-BDDA-5882-C70F-6E8FC2FDE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596A5-5ECF-5212-16EB-602D647C5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E263E-8C08-8D4A-1773-777CCDD259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542B9-1150-ACD0-7DDB-7F631A4CE136}"/>
              </a:ext>
            </a:extLst>
          </p:cNvPr>
          <p:cNvSpPr>
            <a:spLocks noGrp="1"/>
          </p:cNvSpPr>
          <p:nvPr>
            <p:ph type="sldNum" sz="quarter" idx="5"/>
          </p:nvPr>
        </p:nvSpPr>
        <p:spPr/>
        <p:txBody>
          <a:bodyPr/>
          <a:lstStyle/>
          <a:p>
            <a:fld id="{D61E6C83-527B-4C42-A6D4-002AC8907264}" type="slidenum">
              <a:rPr lang="en-US" smtClean="0"/>
              <a:t>34</a:t>
            </a:fld>
            <a:endParaRPr lang="en-US"/>
          </a:p>
        </p:txBody>
      </p:sp>
    </p:spTree>
    <p:extLst>
      <p:ext uri="{BB962C8B-B14F-4D97-AF65-F5344CB8AC3E}">
        <p14:creationId xmlns:p14="http://schemas.microsoft.com/office/powerpoint/2010/main" val="3978068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C718-F28D-F32E-AB91-48003200F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45F5F-056E-7B21-8D98-4F02E848A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14B29-FF66-2C40-5B4B-0146ADC836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137593-FA8E-DDA2-C3E5-C94B2135A188}"/>
              </a:ext>
            </a:extLst>
          </p:cNvPr>
          <p:cNvSpPr>
            <a:spLocks noGrp="1"/>
          </p:cNvSpPr>
          <p:nvPr>
            <p:ph type="sldNum" sz="quarter" idx="5"/>
          </p:nvPr>
        </p:nvSpPr>
        <p:spPr/>
        <p:txBody>
          <a:bodyPr/>
          <a:lstStyle/>
          <a:p>
            <a:fld id="{D61E6C83-527B-4C42-A6D4-002AC8907264}" type="slidenum">
              <a:rPr lang="en-US" smtClean="0"/>
              <a:t>35</a:t>
            </a:fld>
            <a:endParaRPr lang="en-US"/>
          </a:p>
        </p:txBody>
      </p:sp>
    </p:spTree>
    <p:extLst>
      <p:ext uri="{BB962C8B-B14F-4D97-AF65-F5344CB8AC3E}">
        <p14:creationId xmlns:p14="http://schemas.microsoft.com/office/powerpoint/2010/main" val="4064789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69C46-28E4-4875-6AC4-5E0F6C7D7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87F55-CFE5-0279-A250-A3679EB5F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DB4EB-4333-5412-A51C-987864D4ED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DB642-2C28-E895-83BA-B37DEAB538D1}"/>
              </a:ext>
            </a:extLst>
          </p:cNvPr>
          <p:cNvSpPr>
            <a:spLocks noGrp="1"/>
          </p:cNvSpPr>
          <p:nvPr>
            <p:ph type="sldNum" sz="quarter" idx="5"/>
          </p:nvPr>
        </p:nvSpPr>
        <p:spPr/>
        <p:txBody>
          <a:bodyPr/>
          <a:lstStyle/>
          <a:p>
            <a:fld id="{D61E6C83-527B-4C42-A6D4-002AC8907264}" type="slidenum">
              <a:rPr lang="en-US" smtClean="0"/>
              <a:t>36</a:t>
            </a:fld>
            <a:endParaRPr lang="en-US"/>
          </a:p>
        </p:txBody>
      </p:sp>
    </p:spTree>
    <p:extLst>
      <p:ext uri="{BB962C8B-B14F-4D97-AF65-F5344CB8AC3E}">
        <p14:creationId xmlns:p14="http://schemas.microsoft.com/office/powerpoint/2010/main" val="3333508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93325-5343-2AE7-B120-DE8642369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C0BD4-5651-D36A-5A7F-6DF944E88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44D9B-7073-A131-062A-25FAD6E5BF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19E730-D517-E0DD-8CF5-93D6BF484F3E}"/>
              </a:ext>
            </a:extLst>
          </p:cNvPr>
          <p:cNvSpPr>
            <a:spLocks noGrp="1"/>
          </p:cNvSpPr>
          <p:nvPr>
            <p:ph type="sldNum" sz="quarter" idx="5"/>
          </p:nvPr>
        </p:nvSpPr>
        <p:spPr/>
        <p:txBody>
          <a:bodyPr/>
          <a:lstStyle/>
          <a:p>
            <a:fld id="{D61E6C83-527B-4C42-A6D4-002AC8907264}" type="slidenum">
              <a:rPr lang="en-US" smtClean="0"/>
              <a:t>37</a:t>
            </a:fld>
            <a:endParaRPr lang="en-US"/>
          </a:p>
        </p:txBody>
      </p:sp>
    </p:spTree>
    <p:extLst>
      <p:ext uri="{BB962C8B-B14F-4D97-AF65-F5344CB8AC3E}">
        <p14:creationId xmlns:p14="http://schemas.microsoft.com/office/powerpoint/2010/main" val="4031831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58F3-1AB4-A498-4906-A870D8024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6384D-BB6B-D8C8-422C-6F747CF30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A67B8-1BB8-45B9-2A06-43E440577F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683B0F9-A271-5169-4A2F-F2A88E39A64D}"/>
              </a:ext>
            </a:extLst>
          </p:cNvPr>
          <p:cNvSpPr>
            <a:spLocks noGrp="1"/>
          </p:cNvSpPr>
          <p:nvPr>
            <p:ph type="sldNum" sz="quarter" idx="5"/>
          </p:nvPr>
        </p:nvSpPr>
        <p:spPr/>
        <p:txBody>
          <a:bodyPr/>
          <a:lstStyle/>
          <a:p>
            <a:fld id="{D61E6C83-527B-4C42-A6D4-002AC8907264}" type="slidenum">
              <a:rPr lang="en-US" smtClean="0"/>
              <a:t>38</a:t>
            </a:fld>
            <a:endParaRPr lang="en-US"/>
          </a:p>
        </p:txBody>
      </p:sp>
    </p:spTree>
    <p:extLst>
      <p:ext uri="{BB962C8B-B14F-4D97-AF65-F5344CB8AC3E}">
        <p14:creationId xmlns:p14="http://schemas.microsoft.com/office/powerpoint/2010/main" val="2059183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2740-14EB-D6C2-094E-869211C94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A5567-1615-1015-0D95-027CBCEE5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25EA6-9B06-8A3B-9A58-3BA6F3313D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FE5204-F552-255A-EB88-916B16177809}"/>
              </a:ext>
            </a:extLst>
          </p:cNvPr>
          <p:cNvSpPr>
            <a:spLocks noGrp="1"/>
          </p:cNvSpPr>
          <p:nvPr>
            <p:ph type="sldNum" sz="quarter" idx="5"/>
          </p:nvPr>
        </p:nvSpPr>
        <p:spPr/>
        <p:txBody>
          <a:bodyPr/>
          <a:lstStyle/>
          <a:p>
            <a:fld id="{D61E6C83-527B-4C42-A6D4-002AC8907264}" type="slidenum">
              <a:rPr lang="en-US" smtClean="0"/>
              <a:t>39</a:t>
            </a:fld>
            <a:endParaRPr lang="en-US"/>
          </a:p>
        </p:txBody>
      </p:sp>
    </p:spTree>
    <p:extLst>
      <p:ext uri="{BB962C8B-B14F-4D97-AF65-F5344CB8AC3E}">
        <p14:creationId xmlns:p14="http://schemas.microsoft.com/office/powerpoint/2010/main" val="4124377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6F82B-EABC-6C30-2EEF-84632634B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4548E-578D-46EB-700A-7393E2353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86F4D-C6DC-B5BF-4066-BEBC575ED2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18FA9D-1498-FD44-E6B9-02C4B86C2A44}"/>
              </a:ext>
            </a:extLst>
          </p:cNvPr>
          <p:cNvSpPr>
            <a:spLocks noGrp="1"/>
          </p:cNvSpPr>
          <p:nvPr>
            <p:ph type="sldNum" sz="quarter" idx="5"/>
          </p:nvPr>
        </p:nvSpPr>
        <p:spPr/>
        <p:txBody>
          <a:bodyPr/>
          <a:lstStyle/>
          <a:p>
            <a:fld id="{D61E6C83-527B-4C42-A6D4-002AC8907264}" type="slidenum">
              <a:rPr lang="en-US" smtClean="0"/>
              <a:t>40</a:t>
            </a:fld>
            <a:endParaRPr lang="en-US"/>
          </a:p>
        </p:txBody>
      </p:sp>
    </p:spTree>
    <p:extLst>
      <p:ext uri="{BB962C8B-B14F-4D97-AF65-F5344CB8AC3E}">
        <p14:creationId xmlns:p14="http://schemas.microsoft.com/office/powerpoint/2010/main" val="4244174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6FAD1-B42F-4810-DC8E-EC27F1756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E9B4B-99D4-C412-6C88-CE23FD314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01366-784D-3939-484D-D5E812018E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C014E9-CE15-C9A6-BB1F-B9F2843F5191}"/>
              </a:ext>
            </a:extLst>
          </p:cNvPr>
          <p:cNvSpPr>
            <a:spLocks noGrp="1"/>
          </p:cNvSpPr>
          <p:nvPr>
            <p:ph type="sldNum" sz="quarter" idx="5"/>
          </p:nvPr>
        </p:nvSpPr>
        <p:spPr/>
        <p:txBody>
          <a:bodyPr/>
          <a:lstStyle/>
          <a:p>
            <a:fld id="{D61E6C83-527B-4C42-A6D4-002AC8907264}" type="slidenum">
              <a:rPr lang="en-US" smtClean="0"/>
              <a:t>41</a:t>
            </a:fld>
            <a:endParaRPr lang="en-US"/>
          </a:p>
        </p:txBody>
      </p:sp>
    </p:spTree>
    <p:extLst>
      <p:ext uri="{BB962C8B-B14F-4D97-AF65-F5344CB8AC3E}">
        <p14:creationId xmlns:p14="http://schemas.microsoft.com/office/powerpoint/2010/main" val="4267785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195C1-E05E-2306-BC66-A52D35ED8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AE12E-4B4F-4C4D-AEE8-925380BDC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76DAF-79E7-08BA-2540-86B8BAD159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6B362-480F-6ECA-7314-75B45D534A06}"/>
              </a:ext>
            </a:extLst>
          </p:cNvPr>
          <p:cNvSpPr>
            <a:spLocks noGrp="1"/>
          </p:cNvSpPr>
          <p:nvPr>
            <p:ph type="sldNum" sz="quarter" idx="5"/>
          </p:nvPr>
        </p:nvSpPr>
        <p:spPr/>
        <p:txBody>
          <a:bodyPr/>
          <a:lstStyle/>
          <a:p>
            <a:fld id="{D61E6C83-527B-4C42-A6D4-002AC8907264}" type="slidenum">
              <a:rPr lang="en-US" smtClean="0"/>
              <a:t>42</a:t>
            </a:fld>
            <a:endParaRPr lang="en-US"/>
          </a:p>
        </p:txBody>
      </p:sp>
    </p:spTree>
    <p:extLst>
      <p:ext uri="{BB962C8B-B14F-4D97-AF65-F5344CB8AC3E}">
        <p14:creationId xmlns:p14="http://schemas.microsoft.com/office/powerpoint/2010/main" val="29542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7</a:t>
            </a:fld>
            <a:endParaRPr lang="en-US"/>
          </a:p>
        </p:txBody>
      </p:sp>
    </p:spTree>
    <p:extLst>
      <p:ext uri="{BB962C8B-B14F-4D97-AF65-F5344CB8AC3E}">
        <p14:creationId xmlns:p14="http://schemas.microsoft.com/office/powerpoint/2010/main" val="3970144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9F8B6-D534-626A-7F22-48146957F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42918-7DAE-8423-7AD2-27B2CEB08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51D97-312A-5372-3397-529175F759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7499FE-5CCD-EE6B-D24F-C54F4D17E437}"/>
              </a:ext>
            </a:extLst>
          </p:cNvPr>
          <p:cNvSpPr>
            <a:spLocks noGrp="1"/>
          </p:cNvSpPr>
          <p:nvPr>
            <p:ph type="sldNum" sz="quarter" idx="5"/>
          </p:nvPr>
        </p:nvSpPr>
        <p:spPr/>
        <p:txBody>
          <a:bodyPr/>
          <a:lstStyle/>
          <a:p>
            <a:fld id="{D61E6C83-527B-4C42-A6D4-002AC8907264}" type="slidenum">
              <a:rPr lang="en-US" smtClean="0"/>
              <a:t>43</a:t>
            </a:fld>
            <a:endParaRPr lang="en-US"/>
          </a:p>
        </p:txBody>
      </p:sp>
    </p:spTree>
    <p:extLst>
      <p:ext uri="{BB962C8B-B14F-4D97-AF65-F5344CB8AC3E}">
        <p14:creationId xmlns:p14="http://schemas.microsoft.com/office/powerpoint/2010/main" val="2600726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206DF-781D-9655-2E17-8AF0D6C64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4B30D-B351-52C1-D472-072348354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53577-EF24-23FB-C150-8F12F1D8B1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FFF0A-2016-11CF-9BF9-A9B12D092337}"/>
              </a:ext>
            </a:extLst>
          </p:cNvPr>
          <p:cNvSpPr>
            <a:spLocks noGrp="1"/>
          </p:cNvSpPr>
          <p:nvPr>
            <p:ph type="sldNum" sz="quarter" idx="5"/>
          </p:nvPr>
        </p:nvSpPr>
        <p:spPr/>
        <p:txBody>
          <a:bodyPr/>
          <a:lstStyle/>
          <a:p>
            <a:fld id="{D61E6C83-527B-4C42-A6D4-002AC8907264}" type="slidenum">
              <a:rPr lang="en-US" smtClean="0"/>
              <a:t>44</a:t>
            </a:fld>
            <a:endParaRPr lang="en-US"/>
          </a:p>
        </p:txBody>
      </p:sp>
    </p:spTree>
    <p:extLst>
      <p:ext uri="{BB962C8B-B14F-4D97-AF65-F5344CB8AC3E}">
        <p14:creationId xmlns:p14="http://schemas.microsoft.com/office/powerpoint/2010/main" val="3863472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D6AE0-D02E-5C5A-B4F7-7101B9A00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D2DFE-055F-4E98-E00D-444AAAC41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F6748-B7E5-2AF5-E6E2-CC242D6EA7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6B0E5F-9AD7-B816-81E8-074008093070}"/>
              </a:ext>
            </a:extLst>
          </p:cNvPr>
          <p:cNvSpPr>
            <a:spLocks noGrp="1"/>
          </p:cNvSpPr>
          <p:nvPr>
            <p:ph type="sldNum" sz="quarter" idx="5"/>
          </p:nvPr>
        </p:nvSpPr>
        <p:spPr/>
        <p:txBody>
          <a:bodyPr/>
          <a:lstStyle/>
          <a:p>
            <a:fld id="{D61E6C83-527B-4C42-A6D4-002AC8907264}" type="slidenum">
              <a:rPr lang="en-US" smtClean="0"/>
              <a:t>45</a:t>
            </a:fld>
            <a:endParaRPr lang="en-US"/>
          </a:p>
        </p:txBody>
      </p:sp>
    </p:spTree>
    <p:extLst>
      <p:ext uri="{BB962C8B-B14F-4D97-AF65-F5344CB8AC3E}">
        <p14:creationId xmlns:p14="http://schemas.microsoft.com/office/powerpoint/2010/main" val="3641579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F5E5F-B2A9-8FFC-D951-ED074BCC8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CEA50-27DA-4CCC-BEFE-2EB329183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F7BD5-3C6D-0240-4A24-99A08E14CF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DA105F-AB9B-8BB1-D809-C07FB4CD3B9A}"/>
              </a:ext>
            </a:extLst>
          </p:cNvPr>
          <p:cNvSpPr>
            <a:spLocks noGrp="1"/>
          </p:cNvSpPr>
          <p:nvPr>
            <p:ph type="sldNum" sz="quarter" idx="5"/>
          </p:nvPr>
        </p:nvSpPr>
        <p:spPr/>
        <p:txBody>
          <a:bodyPr/>
          <a:lstStyle/>
          <a:p>
            <a:fld id="{D61E6C83-527B-4C42-A6D4-002AC8907264}" type="slidenum">
              <a:rPr lang="en-US" smtClean="0"/>
              <a:t>46</a:t>
            </a:fld>
            <a:endParaRPr lang="en-US"/>
          </a:p>
        </p:txBody>
      </p:sp>
    </p:spTree>
    <p:extLst>
      <p:ext uri="{BB962C8B-B14F-4D97-AF65-F5344CB8AC3E}">
        <p14:creationId xmlns:p14="http://schemas.microsoft.com/office/powerpoint/2010/main" val="2875884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7FE-3F7D-D74B-1798-A0987AF66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0278-BB1E-714E-BF65-C4EF93343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804B6-BC64-B8B0-942A-4AA0C00EA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38D07-69AF-6AE5-C70B-29DFB1E446F1}"/>
              </a:ext>
            </a:extLst>
          </p:cNvPr>
          <p:cNvSpPr>
            <a:spLocks noGrp="1"/>
          </p:cNvSpPr>
          <p:nvPr>
            <p:ph type="sldNum" sz="quarter" idx="5"/>
          </p:nvPr>
        </p:nvSpPr>
        <p:spPr/>
        <p:txBody>
          <a:bodyPr/>
          <a:lstStyle/>
          <a:p>
            <a:fld id="{D61E6C83-527B-4C42-A6D4-002AC8907264}" type="slidenum">
              <a:rPr lang="en-US" smtClean="0"/>
              <a:t>47</a:t>
            </a:fld>
            <a:endParaRPr lang="en-US"/>
          </a:p>
        </p:txBody>
      </p:sp>
    </p:spTree>
    <p:extLst>
      <p:ext uri="{BB962C8B-B14F-4D97-AF65-F5344CB8AC3E}">
        <p14:creationId xmlns:p14="http://schemas.microsoft.com/office/powerpoint/2010/main" val="2900830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CBFF-7B95-9EBF-F612-26D77AFF5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CF629-9C74-DEC3-3076-60739ED87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64391-B20C-E28F-3CF9-D1BC43DCA3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37A020-7D1F-6A98-412B-9A66FFDD5D7F}"/>
              </a:ext>
            </a:extLst>
          </p:cNvPr>
          <p:cNvSpPr>
            <a:spLocks noGrp="1"/>
          </p:cNvSpPr>
          <p:nvPr>
            <p:ph type="sldNum" sz="quarter" idx="5"/>
          </p:nvPr>
        </p:nvSpPr>
        <p:spPr/>
        <p:txBody>
          <a:bodyPr/>
          <a:lstStyle/>
          <a:p>
            <a:fld id="{D61E6C83-527B-4C42-A6D4-002AC8907264}" type="slidenum">
              <a:rPr lang="en-US" smtClean="0"/>
              <a:t>48</a:t>
            </a:fld>
            <a:endParaRPr lang="en-US"/>
          </a:p>
        </p:txBody>
      </p:sp>
    </p:spTree>
    <p:extLst>
      <p:ext uri="{BB962C8B-B14F-4D97-AF65-F5344CB8AC3E}">
        <p14:creationId xmlns:p14="http://schemas.microsoft.com/office/powerpoint/2010/main" val="3087215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8DB8-1C52-9B12-E4DC-F5E6904DA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02174-D770-C3F5-C54D-4FDEF8CE9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BF1D5-0B49-F94E-653D-CB45F42AA0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F5D5A-E617-62A7-707D-F83AA16282B4}"/>
              </a:ext>
            </a:extLst>
          </p:cNvPr>
          <p:cNvSpPr>
            <a:spLocks noGrp="1"/>
          </p:cNvSpPr>
          <p:nvPr>
            <p:ph type="sldNum" sz="quarter" idx="5"/>
          </p:nvPr>
        </p:nvSpPr>
        <p:spPr/>
        <p:txBody>
          <a:bodyPr/>
          <a:lstStyle/>
          <a:p>
            <a:fld id="{D61E6C83-527B-4C42-A6D4-002AC8907264}" type="slidenum">
              <a:rPr lang="en-US" smtClean="0"/>
              <a:t>49</a:t>
            </a:fld>
            <a:endParaRPr lang="en-US"/>
          </a:p>
        </p:txBody>
      </p:sp>
    </p:spTree>
    <p:extLst>
      <p:ext uri="{BB962C8B-B14F-4D97-AF65-F5344CB8AC3E}">
        <p14:creationId xmlns:p14="http://schemas.microsoft.com/office/powerpoint/2010/main" val="1546293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7FE-3F7D-D74B-1798-A0987AF66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0278-BB1E-714E-BF65-C4EF93343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804B6-BC64-B8B0-942A-4AA0C00EA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38D07-69AF-6AE5-C70B-29DFB1E446F1}"/>
              </a:ext>
            </a:extLst>
          </p:cNvPr>
          <p:cNvSpPr>
            <a:spLocks noGrp="1"/>
          </p:cNvSpPr>
          <p:nvPr>
            <p:ph type="sldNum" sz="quarter" idx="5"/>
          </p:nvPr>
        </p:nvSpPr>
        <p:spPr/>
        <p:txBody>
          <a:bodyPr/>
          <a:lstStyle/>
          <a:p>
            <a:fld id="{D61E6C83-527B-4C42-A6D4-002AC8907264}" type="slidenum">
              <a:rPr lang="en-US" smtClean="0"/>
              <a:t>50</a:t>
            </a:fld>
            <a:endParaRPr lang="en-US"/>
          </a:p>
        </p:txBody>
      </p:sp>
    </p:spTree>
    <p:extLst>
      <p:ext uri="{BB962C8B-B14F-4D97-AF65-F5344CB8AC3E}">
        <p14:creationId xmlns:p14="http://schemas.microsoft.com/office/powerpoint/2010/main" val="571702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7FE-3F7D-D74B-1798-A0987AF66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0278-BB1E-714E-BF65-C4EF93343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804B6-BC64-B8B0-942A-4AA0C00EA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38D07-69AF-6AE5-C70B-29DFB1E446F1}"/>
              </a:ext>
            </a:extLst>
          </p:cNvPr>
          <p:cNvSpPr>
            <a:spLocks noGrp="1"/>
          </p:cNvSpPr>
          <p:nvPr>
            <p:ph type="sldNum" sz="quarter" idx="5"/>
          </p:nvPr>
        </p:nvSpPr>
        <p:spPr/>
        <p:txBody>
          <a:bodyPr/>
          <a:lstStyle/>
          <a:p>
            <a:fld id="{D61E6C83-527B-4C42-A6D4-002AC8907264}" type="slidenum">
              <a:rPr lang="en-US" smtClean="0"/>
              <a:t>51</a:t>
            </a:fld>
            <a:endParaRPr lang="en-US"/>
          </a:p>
        </p:txBody>
      </p:sp>
    </p:spTree>
    <p:extLst>
      <p:ext uri="{BB962C8B-B14F-4D97-AF65-F5344CB8AC3E}">
        <p14:creationId xmlns:p14="http://schemas.microsoft.com/office/powerpoint/2010/main" val="3420565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7FE-3F7D-D74B-1798-A0987AF66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0278-BB1E-714E-BF65-C4EF93343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804B6-BC64-B8B0-942A-4AA0C00EA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38D07-69AF-6AE5-C70B-29DFB1E446F1}"/>
              </a:ext>
            </a:extLst>
          </p:cNvPr>
          <p:cNvSpPr>
            <a:spLocks noGrp="1"/>
          </p:cNvSpPr>
          <p:nvPr>
            <p:ph type="sldNum" sz="quarter" idx="5"/>
          </p:nvPr>
        </p:nvSpPr>
        <p:spPr/>
        <p:txBody>
          <a:bodyPr/>
          <a:lstStyle/>
          <a:p>
            <a:fld id="{D61E6C83-527B-4C42-A6D4-002AC8907264}" type="slidenum">
              <a:rPr lang="en-US" smtClean="0"/>
              <a:t>52</a:t>
            </a:fld>
            <a:endParaRPr lang="en-US"/>
          </a:p>
        </p:txBody>
      </p:sp>
    </p:spTree>
    <p:extLst>
      <p:ext uri="{BB962C8B-B14F-4D97-AF65-F5344CB8AC3E}">
        <p14:creationId xmlns:p14="http://schemas.microsoft.com/office/powerpoint/2010/main" val="116341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8</a:t>
            </a:fld>
            <a:endParaRPr lang="en-US"/>
          </a:p>
        </p:txBody>
      </p:sp>
    </p:spTree>
    <p:extLst>
      <p:ext uri="{BB962C8B-B14F-4D97-AF65-F5344CB8AC3E}">
        <p14:creationId xmlns:p14="http://schemas.microsoft.com/office/powerpoint/2010/main" val="3670743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7FE-3F7D-D74B-1798-A0987AF66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0278-BB1E-714E-BF65-C4EF93343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804B6-BC64-B8B0-942A-4AA0C00EA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38D07-69AF-6AE5-C70B-29DFB1E446F1}"/>
              </a:ext>
            </a:extLst>
          </p:cNvPr>
          <p:cNvSpPr>
            <a:spLocks noGrp="1"/>
          </p:cNvSpPr>
          <p:nvPr>
            <p:ph type="sldNum" sz="quarter" idx="5"/>
          </p:nvPr>
        </p:nvSpPr>
        <p:spPr/>
        <p:txBody>
          <a:bodyPr/>
          <a:lstStyle/>
          <a:p>
            <a:fld id="{D61E6C83-527B-4C42-A6D4-002AC8907264}" type="slidenum">
              <a:rPr lang="en-US" smtClean="0"/>
              <a:t>53</a:t>
            </a:fld>
            <a:endParaRPr lang="en-US"/>
          </a:p>
        </p:txBody>
      </p:sp>
    </p:spTree>
    <p:extLst>
      <p:ext uri="{BB962C8B-B14F-4D97-AF65-F5344CB8AC3E}">
        <p14:creationId xmlns:p14="http://schemas.microsoft.com/office/powerpoint/2010/main" val="2898796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C304-663C-52F0-4C10-9C37527F6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0C53F-B617-0E67-5DCC-35DA40DE4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BB927-BD50-F2FE-38B5-4CFA551F9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91CC26-6EF0-1884-2912-B0FB43E19CD8}"/>
              </a:ext>
            </a:extLst>
          </p:cNvPr>
          <p:cNvSpPr>
            <a:spLocks noGrp="1"/>
          </p:cNvSpPr>
          <p:nvPr>
            <p:ph type="sldNum" sz="quarter" idx="5"/>
          </p:nvPr>
        </p:nvSpPr>
        <p:spPr/>
        <p:txBody>
          <a:bodyPr/>
          <a:lstStyle/>
          <a:p>
            <a:fld id="{D61E6C83-527B-4C42-A6D4-002AC8907264}" type="slidenum">
              <a:rPr lang="en-US" smtClean="0"/>
              <a:t>54</a:t>
            </a:fld>
            <a:endParaRPr lang="en-US"/>
          </a:p>
        </p:txBody>
      </p:sp>
    </p:spTree>
    <p:extLst>
      <p:ext uri="{BB962C8B-B14F-4D97-AF65-F5344CB8AC3E}">
        <p14:creationId xmlns:p14="http://schemas.microsoft.com/office/powerpoint/2010/main" val="383501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7DA7-EB44-DD57-A023-C6D1A1CA2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CB0FF-777B-392F-0E3C-4E251DBAF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495B6-781B-628D-6D1E-AD3CD3D4A8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E98099-10D6-0C6E-F0F9-53B2F0C540FC}"/>
              </a:ext>
            </a:extLst>
          </p:cNvPr>
          <p:cNvSpPr>
            <a:spLocks noGrp="1"/>
          </p:cNvSpPr>
          <p:nvPr>
            <p:ph type="sldNum" sz="quarter" idx="5"/>
          </p:nvPr>
        </p:nvSpPr>
        <p:spPr/>
        <p:txBody>
          <a:bodyPr/>
          <a:lstStyle/>
          <a:p>
            <a:fld id="{D61E6C83-527B-4C42-A6D4-002AC8907264}" type="slidenum">
              <a:rPr lang="en-US" smtClean="0"/>
              <a:t>55</a:t>
            </a:fld>
            <a:endParaRPr lang="en-US"/>
          </a:p>
        </p:txBody>
      </p:sp>
    </p:spTree>
    <p:extLst>
      <p:ext uri="{BB962C8B-B14F-4D97-AF65-F5344CB8AC3E}">
        <p14:creationId xmlns:p14="http://schemas.microsoft.com/office/powerpoint/2010/main" val="3283028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DACF-1FC0-E181-5CAA-888E5CDE6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96866-8211-2916-5A0C-ACB08B51B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567AB-C98C-FD13-D396-E3C4170FBE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182ED0-5343-36E9-DEE1-CE1703C79106}"/>
              </a:ext>
            </a:extLst>
          </p:cNvPr>
          <p:cNvSpPr>
            <a:spLocks noGrp="1"/>
          </p:cNvSpPr>
          <p:nvPr>
            <p:ph type="sldNum" sz="quarter" idx="5"/>
          </p:nvPr>
        </p:nvSpPr>
        <p:spPr/>
        <p:txBody>
          <a:bodyPr/>
          <a:lstStyle/>
          <a:p>
            <a:fld id="{D61E6C83-527B-4C42-A6D4-002AC8907264}" type="slidenum">
              <a:rPr lang="en-US" smtClean="0"/>
              <a:t>56</a:t>
            </a:fld>
            <a:endParaRPr lang="en-US"/>
          </a:p>
        </p:txBody>
      </p:sp>
    </p:spTree>
    <p:extLst>
      <p:ext uri="{BB962C8B-B14F-4D97-AF65-F5344CB8AC3E}">
        <p14:creationId xmlns:p14="http://schemas.microsoft.com/office/powerpoint/2010/main" val="1884059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2059F-0D4F-C1DB-5899-94B063DFE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DCB71-4AD1-56D0-04AB-94453981C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0E598-345A-2075-9F5A-5313BF37E1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5F4573-2250-C132-6F27-DE9CADE5F92A}"/>
              </a:ext>
            </a:extLst>
          </p:cNvPr>
          <p:cNvSpPr>
            <a:spLocks noGrp="1"/>
          </p:cNvSpPr>
          <p:nvPr>
            <p:ph type="sldNum" sz="quarter" idx="5"/>
          </p:nvPr>
        </p:nvSpPr>
        <p:spPr/>
        <p:txBody>
          <a:bodyPr/>
          <a:lstStyle/>
          <a:p>
            <a:fld id="{D61E6C83-527B-4C42-A6D4-002AC8907264}" type="slidenum">
              <a:rPr lang="en-US" smtClean="0"/>
              <a:t>57</a:t>
            </a:fld>
            <a:endParaRPr lang="en-US"/>
          </a:p>
        </p:txBody>
      </p:sp>
    </p:spTree>
    <p:extLst>
      <p:ext uri="{BB962C8B-B14F-4D97-AF65-F5344CB8AC3E}">
        <p14:creationId xmlns:p14="http://schemas.microsoft.com/office/powerpoint/2010/main" val="27018643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7FE-3F7D-D74B-1798-A0987AF66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0278-BB1E-714E-BF65-C4EF93343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804B6-BC64-B8B0-942A-4AA0C00EA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38D07-69AF-6AE5-C70B-29DFB1E446F1}"/>
              </a:ext>
            </a:extLst>
          </p:cNvPr>
          <p:cNvSpPr>
            <a:spLocks noGrp="1"/>
          </p:cNvSpPr>
          <p:nvPr>
            <p:ph type="sldNum" sz="quarter" idx="5"/>
          </p:nvPr>
        </p:nvSpPr>
        <p:spPr/>
        <p:txBody>
          <a:bodyPr/>
          <a:lstStyle/>
          <a:p>
            <a:fld id="{D61E6C83-527B-4C42-A6D4-002AC8907264}" type="slidenum">
              <a:rPr lang="en-US" smtClean="0"/>
              <a:t>58</a:t>
            </a:fld>
            <a:endParaRPr lang="en-US"/>
          </a:p>
        </p:txBody>
      </p:sp>
    </p:spTree>
    <p:extLst>
      <p:ext uri="{BB962C8B-B14F-4D97-AF65-F5344CB8AC3E}">
        <p14:creationId xmlns:p14="http://schemas.microsoft.com/office/powerpoint/2010/main" val="2240520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8A0B-04A4-94B9-9197-CCB683055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B3F96-C045-4615-7404-CE73FF0C4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832DE-48C8-0470-B40A-BE33FEE0D2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EB4862-D0DF-BD5A-519A-3615969E9176}"/>
              </a:ext>
            </a:extLst>
          </p:cNvPr>
          <p:cNvSpPr>
            <a:spLocks noGrp="1"/>
          </p:cNvSpPr>
          <p:nvPr>
            <p:ph type="sldNum" sz="quarter" idx="5"/>
          </p:nvPr>
        </p:nvSpPr>
        <p:spPr/>
        <p:txBody>
          <a:bodyPr/>
          <a:lstStyle/>
          <a:p>
            <a:fld id="{D61E6C83-527B-4C42-A6D4-002AC8907264}" type="slidenum">
              <a:rPr lang="en-US" smtClean="0"/>
              <a:t>59</a:t>
            </a:fld>
            <a:endParaRPr lang="en-US"/>
          </a:p>
        </p:txBody>
      </p:sp>
    </p:spTree>
    <p:extLst>
      <p:ext uri="{BB962C8B-B14F-4D97-AF65-F5344CB8AC3E}">
        <p14:creationId xmlns:p14="http://schemas.microsoft.com/office/powerpoint/2010/main" val="827053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99933-79B4-AF9E-7947-499A866FD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999E2-69C8-73AA-01A1-1BBD2D1DE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5FD8F-661F-56A1-581B-7EE1E32B53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4D09A2-0925-C456-ADB2-37DDFBA921B9}"/>
              </a:ext>
            </a:extLst>
          </p:cNvPr>
          <p:cNvSpPr>
            <a:spLocks noGrp="1"/>
          </p:cNvSpPr>
          <p:nvPr>
            <p:ph type="sldNum" sz="quarter" idx="5"/>
          </p:nvPr>
        </p:nvSpPr>
        <p:spPr/>
        <p:txBody>
          <a:bodyPr/>
          <a:lstStyle/>
          <a:p>
            <a:fld id="{D61E6C83-527B-4C42-A6D4-002AC8907264}" type="slidenum">
              <a:rPr lang="en-US" smtClean="0"/>
              <a:t>60</a:t>
            </a:fld>
            <a:endParaRPr lang="en-US"/>
          </a:p>
        </p:txBody>
      </p:sp>
    </p:spTree>
    <p:extLst>
      <p:ext uri="{BB962C8B-B14F-4D97-AF65-F5344CB8AC3E}">
        <p14:creationId xmlns:p14="http://schemas.microsoft.com/office/powerpoint/2010/main" val="934762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80867-C1A6-EE9D-449C-FE9A3C7AB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31458-F3ED-4769-2BE3-815B0D34D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49D22-1620-1B98-8540-936F9D7BAC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5E6478-E882-7ABB-E46C-7CA5BB9F64BB}"/>
              </a:ext>
            </a:extLst>
          </p:cNvPr>
          <p:cNvSpPr>
            <a:spLocks noGrp="1"/>
          </p:cNvSpPr>
          <p:nvPr>
            <p:ph type="sldNum" sz="quarter" idx="5"/>
          </p:nvPr>
        </p:nvSpPr>
        <p:spPr/>
        <p:txBody>
          <a:bodyPr/>
          <a:lstStyle/>
          <a:p>
            <a:fld id="{D61E6C83-527B-4C42-A6D4-002AC8907264}" type="slidenum">
              <a:rPr lang="en-US" smtClean="0"/>
              <a:t>61</a:t>
            </a:fld>
            <a:endParaRPr lang="en-US"/>
          </a:p>
        </p:txBody>
      </p:sp>
    </p:spTree>
    <p:extLst>
      <p:ext uri="{BB962C8B-B14F-4D97-AF65-F5344CB8AC3E}">
        <p14:creationId xmlns:p14="http://schemas.microsoft.com/office/powerpoint/2010/main" val="2857418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8C0ED-DB8D-03AD-4613-30BE45647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8D928-4576-274E-95B1-92B2680CA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AFE96-34BE-00CC-CF0C-F8001451D2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3BC8E-70B7-ED0A-1770-842897C9734C}"/>
              </a:ext>
            </a:extLst>
          </p:cNvPr>
          <p:cNvSpPr>
            <a:spLocks noGrp="1"/>
          </p:cNvSpPr>
          <p:nvPr>
            <p:ph type="sldNum" sz="quarter" idx="5"/>
          </p:nvPr>
        </p:nvSpPr>
        <p:spPr/>
        <p:txBody>
          <a:bodyPr/>
          <a:lstStyle/>
          <a:p>
            <a:fld id="{D61E6C83-527B-4C42-A6D4-002AC8907264}" type="slidenum">
              <a:rPr lang="en-US" smtClean="0"/>
              <a:t>62</a:t>
            </a:fld>
            <a:endParaRPr lang="en-US"/>
          </a:p>
        </p:txBody>
      </p:sp>
    </p:spTree>
    <p:extLst>
      <p:ext uri="{BB962C8B-B14F-4D97-AF65-F5344CB8AC3E}">
        <p14:creationId xmlns:p14="http://schemas.microsoft.com/office/powerpoint/2010/main" val="15050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9</a:t>
            </a:fld>
            <a:endParaRPr lang="en-US"/>
          </a:p>
        </p:txBody>
      </p:sp>
    </p:spTree>
    <p:extLst>
      <p:ext uri="{BB962C8B-B14F-4D97-AF65-F5344CB8AC3E}">
        <p14:creationId xmlns:p14="http://schemas.microsoft.com/office/powerpoint/2010/main" val="3405361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04A17-A0F7-9EC8-B958-8F99115D8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35416-CCC7-A325-147E-16C93A9AE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65B5C-23FC-EE0D-E251-07A18B9139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AB10FF-DDC7-5371-E9D2-DDD6850B31F0}"/>
              </a:ext>
            </a:extLst>
          </p:cNvPr>
          <p:cNvSpPr>
            <a:spLocks noGrp="1"/>
          </p:cNvSpPr>
          <p:nvPr>
            <p:ph type="sldNum" sz="quarter" idx="5"/>
          </p:nvPr>
        </p:nvSpPr>
        <p:spPr/>
        <p:txBody>
          <a:bodyPr/>
          <a:lstStyle/>
          <a:p>
            <a:fld id="{D61E6C83-527B-4C42-A6D4-002AC8907264}" type="slidenum">
              <a:rPr lang="en-US" smtClean="0"/>
              <a:t>63</a:t>
            </a:fld>
            <a:endParaRPr lang="en-US"/>
          </a:p>
        </p:txBody>
      </p:sp>
    </p:spTree>
    <p:extLst>
      <p:ext uri="{BB962C8B-B14F-4D97-AF65-F5344CB8AC3E}">
        <p14:creationId xmlns:p14="http://schemas.microsoft.com/office/powerpoint/2010/main" val="40234075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CEAAC-E1AB-5CC7-D5E1-9D1C26ACC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393F8-AA7A-6070-6784-0D9199F9E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04C4F-D459-7601-F3E0-4A9059F1C3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9E0F7A-95D1-56CB-90E1-A1CD5BFD7695}"/>
              </a:ext>
            </a:extLst>
          </p:cNvPr>
          <p:cNvSpPr>
            <a:spLocks noGrp="1"/>
          </p:cNvSpPr>
          <p:nvPr>
            <p:ph type="sldNum" sz="quarter" idx="5"/>
          </p:nvPr>
        </p:nvSpPr>
        <p:spPr/>
        <p:txBody>
          <a:bodyPr/>
          <a:lstStyle/>
          <a:p>
            <a:fld id="{D61E6C83-527B-4C42-A6D4-002AC8907264}" type="slidenum">
              <a:rPr lang="en-US" smtClean="0"/>
              <a:t>64</a:t>
            </a:fld>
            <a:endParaRPr lang="en-US"/>
          </a:p>
        </p:txBody>
      </p:sp>
    </p:spTree>
    <p:extLst>
      <p:ext uri="{BB962C8B-B14F-4D97-AF65-F5344CB8AC3E}">
        <p14:creationId xmlns:p14="http://schemas.microsoft.com/office/powerpoint/2010/main" val="1243514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559C1-406B-D19E-4110-47DBD89A2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D084F-954E-8AC4-31EF-08B8C606C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E8058-F136-4B72-2CF3-F49EC4F7DF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792471-7556-9535-91C0-A14958EE595A}"/>
              </a:ext>
            </a:extLst>
          </p:cNvPr>
          <p:cNvSpPr>
            <a:spLocks noGrp="1"/>
          </p:cNvSpPr>
          <p:nvPr>
            <p:ph type="sldNum" sz="quarter" idx="5"/>
          </p:nvPr>
        </p:nvSpPr>
        <p:spPr/>
        <p:txBody>
          <a:bodyPr/>
          <a:lstStyle/>
          <a:p>
            <a:fld id="{D61E6C83-527B-4C42-A6D4-002AC8907264}" type="slidenum">
              <a:rPr lang="en-US" smtClean="0"/>
              <a:t>65</a:t>
            </a:fld>
            <a:endParaRPr lang="en-US"/>
          </a:p>
        </p:txBody>
      </p:sp>
    </p:spTree>
    <p:extLst>
      <p:ext uri="{BB962C8B-B14F-4D97-AF65-F5344CB8AC3E}">
        <p14:creationId xmlns:p14="http://schemas.microsoft.com/office/powerpoint/2010/main" val="1893798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E4E5-639C-5F91-94EB-B975D7F80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8CB16-94FD-3F9E-DB97-9A91A4310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63060-3AA4-3495-BBC3-0E90BD1E26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635422-7989-70D8-393D-CDF84CFD1644}"/>
              </a:ext>
            </a:extLst>
          </p:cNvPr>
          <p:cNvSpPr>
            <a:spLocks noGrp="1"/>
          </p:cNvSpPr>
          <p:nvPr>
            <p:ph type="sldNum" sz="quarter" idx="5"/>
          </p:nvPr>
        </p:nvSpPr>
        <p:spPr/>
        <p:txBody>
          <a:bodyPr/>
          <a:lstStyle/>
          <a:p>
            <a:fld id="{D61E6C83-527B-4C42-A6D4-002AC8907264}" type="slidenum">
              <a:rPr lang="en-US" smtClean="0"/>
              <a:t>66</a:t>
            </a:fld>
            <a:endParaRPr lang="en-US"/>
          </a:p>
        </p:txBody>
      </p:sp>
    </p:spTree>
    <p:extLst>
      <p:ext uri="{BB962C8B-B14F-4D97-AF65-F5344CB8AC3E}">
        <p14:creationId xmlns:p14="http://schemas.microsoft.com/office/powerpoint/2010/main" val="4122330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4662-6697-B500-72CA-81FD006AF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3CF60-E471-DDE5-4D1F-0BCE3F83A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B46F7-323C-D5F7-9254-26B27A12BC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A477A-2ACD-7CCB-B530-7625CF1BD7B3}"/>
              </a:ext>
            </a:extLst>
          </p:cNvPr>
          <p:cNvSpPr>
            <a:spLocks noGrp="1"/>
          </p:cNvSpPr>
          <p:nvPr>
            <p:ph type="sldNum" sz="quarter" idx="5"/>
          </p:nvPr>
        </p:nvSpPr>
        <p:spPr/>
        <p:txBody>
          <a:bodyPr/>
          <a:lstStyle/>
          <a:p>
            <a:fld id="{D61E6C83-527B-4C42-A6D4-002AC8907264}" type="slidenum">
              <a:rPr lang="en-US" smtClean="0"/>
              <a:t>67</a:t>
            </a:fld>
            <a:endParaRPr lang="en-US"/>
          </a:p>
        </p:txBody>
      </p:sp>
    </p:spTree>
    <p:extLst>
      <p:ext uri="{BB962C8B-B14F-4D97-AF65-F5344CB8AC3E}">
        <p14:creationId xmlns:p14="http://schemas.microsoft.com/office/powerpoint/2010/main" val="17042515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B10BA-8921-B95B-1AB4-BE9E10C9C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C6E1D-EDE8-9B19-6256-A72FACDEA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79B3C-EBF5-9F1E-7FB2-342D5AD447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0706B9-2116-5B9A-CF6A-DA49D55E9061}"/>
              </a:ext>
            </a:extLst>
          </p:cNvPr>
          <p:cNvSpPr>
            <a:spLocks noGrp="1"/>
          </p:cNvSpPr>
          <p:nvPr>
            <p:ph type="sldNum" sz="quarter" idx="5"/>
          </p:nvPr>
        </p:nvSpPr>
        <p:spPr/>
        <p:txBody>
          <a:bodyPr/>
          <a:lstStyle/>
          <a:p>
            <a:fld id="{D61E6C83-527B-4C42-A6D4-002AC8907264}" type="slidenum">
              <a:rPr lang="en-US" smtClean="0"/>
              <a:t>68</a:t>
            </a:fld>
            <a:endParaRPr lang="en-US"/>
          </a:p>
        </p:txBody>
      </p:sp>
    </p:spTree>
    <p:extLst>
      <p:ext uri="{BB962C8B-B14F-4D97-AF65-F5344CB8AC3E}">
        <p14:creationId xmlns:p14="http://schemas.microsoft.com/office/powerpoint/2010/main" val="787582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D003-32E3-86AA-E714-3409378BE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67568-4175-C9E1-9C9C-9484690EC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93238-8C61-86CA-F5D7-74FAD8F29C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C30110-35C8-DBE3-D1B7-4F8CFDC14FE2}"/>
              </a:ext>
            </a:extLst>
          </p:cNvPr>
          <p:cNvSpPr>
            <a:spLocks noGrp="1"/>
          </p:cNvSpPr>
          <p:nvPr>
            <p:ph type="sldNum" sz="quarter" idx="5"/>
          </p:nvPr>
        </p:nvSpPr>
        <p:spPr/>
        <p:txBody>
          <a:bodyPr/>
          <a:lstStyle/>
          <a:p>
            <a:fld id="{D61E6C83-527B-4C42-A6D4-002AC8907264}" type="slidenum">
              <a:rPr lang="en-US" smtClean="0"/>
              <a:t>69</a:t>
            </a:fld>
            <a:endParaRPr lang="en-US"/>
          </a:p>
        </p:txBody>
      </p:sp>
    </p:spTree>
    <p:extLst>
      <p:ext uri="{BB962C8B-B14F-4D97-AF65-F5344CB8AC3E}">
        <p14:creationId xmlns:p14="http://schemas.microsoft.com/office/powerpoint/2010/main" val="35554956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715D-4D6B-C9B0-38B5-77E566DCE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4889E-B03D-5637-08B3-EDDDA905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1C9B8-8351-8F64-3954-8CFF4746F4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1E91F7-7CB2-7BDB-9FCB-1D2B7B956E76}"/>
              </a:ext>
            </a:extLst>
          </p:cNvPr>
          <p:cNvSpPr>
            <a:spLocks noGrp="1"/>
          </p:cNvSpPr>
          <p:nvPr>
            <p:ph type="sldNum" sz="quarter" idx="5"/>
          </p:nvPr>
        </p:nvSpPr>
        <p:spPr/>
        <p:txBody>
          <a:bodyPr/>
          <a:lstStyle/>
          <a:p>
            <a:fld id="{D61E6C83-527B-4C42-A6D4-002AC8907264}" type="slidenum">
              <a:rPr lang="en-US" smtClean="0"/>
              <a:t>70</a:t>
            </a:fld>
            <a:endParaRPr lang="en-US"/>
          </a:p>
        </p:txBody>
      </p:sp>
    </p:spTree>
    <p:extLst>
      <p:ext uri="{BB962C8B-B14F-4D97-AF65-F5344CB8AC3E}">
        <p14:creationId xmlns:p14="http://schemas.microsoft.com/office/powerpoint/2010/main" val="15520148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C3A87-F8D7-5572-531E-FE70E3A2D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3E377-46F5-E706-AB82-4FF7CEC54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99D9D-EB19-FD66-C366-618E4B4B78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0B1E7-0828-19AC-D369-1FE99D00E5B8}"/>
              </a:ext>
            </a:extLst>
          </p:cNvPr>
          <p:cNvSpPr>
            <a:spLocks noGrp="1"/>
          </p:cNvSpPr>
          <p:nvPr>
            <p:ph type="sldNum" sz="quarter" idx="5"/>
          </p:nvPr>
        </p:nvSpPr>
        <p:spPr/>
        <p:txBody>
          <a:bodyPr/>
          <a:lstStyle/>
          <a:p>
            <a:fld id="{D61E6C83-527B-4C42-A6D4-002AC8907264}" type="slidenum">
              <a:rPr lang="en-US" smtClean="0"/>
              <a:t>71</a:t>
            </a:fld>
            <a:endParaRPr lang="en-US"/>
          </a:p>
        </p:txBody>
      </p:sp>
    </p:spTree>
    <p:extLst>
      <p:ext uri="{BB962C8B-B14F-4D97-AF65-F5344CB8AC3E}">
        <p14:creationId xmlns:p14="http://schemas.microsoft.com/office/powerpoint/2010/main" val="1376609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6E5E-5BBB-ACAA-8EEE-C2C2308E7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8DAF1-7CD2-EB6B-8C9D-FF035658F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9889A-2F01-3A87-02E5-199AC680A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54BB57-0E6A-835D-3E14-8422D3506CF7}"/>
              </a:ext>
            </a:extLst>
          </p:cNvPr>
          <p:cNvSpPr>
            <a:spLocks noGrp="1"/>
          </p:cNvSpPr>
          <p:nvPr>
            <p:ph type="sldNum" sz="quarter" idx="5"/>
          </p:nvPr>
        </p:nvSpPr>
        <p:spPr/>
        <p:txBody>
          <a:bodyPr/>
          <a:lstStyle/>
          <a:p>
            <a:fld id="{D61E6C83-527B-4C42-A6D4-002AC8907264}" type="slidenum">
              <a:rPr lang="en-US" smtClean="0"/>
              <a:t>72</a:t>
            </a:fld>
            <a:endParaRPr lang="en-US"/>
          </a:p>
        </p:txBody>
      </p:sp>
    </p:spTree>
    <p:extLst>
      <p:ext uri="{BB962C8B-B14F-4D97-AF65-F5344CB8AC3E}">
        <p14:creationId xmlns:p14="http://schemas.microsoft.com/office/powerpoint/2010/main" val="182230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10</a:t>
            </a:fld>
            <a:endParaRPr lang="en-US"/>
          </a:p>
        </p:txBody>
      </p:sp>
    </p:spTree>
    <p:extLst>
      <p:ext uri="{BB962C8B-B14F-4D97-AF65-F5344CB8AC3E}">
        <p14:creationId xmlns:p14="http://schemas.microsoft.com/office/powerpoint/2010/main" val="34391607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9E45-4C1B-43E0-AED9-C50D8A6EE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BB6FE-971B-E8A5-3B23-FF7D87220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30F33-AD88-3546-B2BD-4685ECF43F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794704-0DBC-E0BE-D2FE-9FE2639D6E76}"/>
              </a:ext>
            </a:extLst>
          </p:cNvPr>
          <p:cNvSpPr>
            <a:spLocks noGrp="1"/>
          </p:cNvSpPr>
          <p:nvPr>
            <p:ph type="sldNum" sz="quarter" idx="5"/>
          </p:nvPr>
        </p:nvSpPr>
        <p:spPr/>
        <p:txBody>
          <a:bodyPr/>
          <a:lstStyle/>
          <a:p>
            <a:fld id="{D61E6C83-527B-4C42-A6D4-002AC8907264}" type="slidenum">
              <a:rPr lang="en-US" smtClean="0"/>
              <a:t>73</a:t>
            </a:fld>
            <a:endParaRPr lang="en-US"/>
          </a:p>
        </p:txBody>
      </p:sp>
    </p:spTree>
    <p:extLst>
      <p:ext uri="{BB962C8B-B14F-4D97-AF65-F5344CB8AC3E}">
        <p14:creationId xmlns:p14="http://schemas.microsoft.com/office/powerpoint/2010/main" val="33331473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2BC7-7FB9-3F34-588F-83192F2B4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C51A5-1F60-583A-61EE-C3D333DA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E10B8-3797-7023-E19A-712044540C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F2C3F6-F9B6-5756-12C2-2DA04D65AB6E}"/>
              </a:ext>
            </a:extLst>
          </p:cNvPr>
          <p:cNvSpPr>
            <a:spLocks noGrp="1"/>
          </p:cNvSpPr>
          <p:nvPr>
            <p:ph type="sldNum" sz="quarter" idx="5"/>
          </p:nvPr>
        </p:nvSpPr>
        <p:spPr/>
        <p:txBody>
          <a:bodyPr/>
          <a:lstStyle/>
          <a:p>
            <a:fld id="{D61E6C83-527B-4C42-A6D4-002AC8907264}" type="slidenum">
              <a:rPr lang="en-US" smtClean="0"/>
              <a:t>74</a:t>
            </a:fld>
            <a:endParaRPr lang="en-US"/>
          </a:p>
        </p:txBody>
      </p:sp>
    </p:spTree>
    <p:extLst>
      <p:ext uri="{BB962C8B-B14F-4D97-AF65-F5344CB8AC3E}">
        <p14:creationId xmlns:p14="http://schemas.microsoft.com/office/powerpoint/2010/main" val="30511583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9E39-34E7-C05A-19CF-F7CBF328A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2C166-CFFC-072F-6270-DA27F4B45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46FF0-C978-4250-3EBF-5512AB4A4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3526DD-B37E-01A1-2628-4F5FA17AD1B9}"/>
              </a:ext>
            </a:extLst>
          </p:cNvPr>
          <p:cNvSpPr>
            <a:spLocks noGrp="1"/>
          </p:cNvSpPr>
          <p:nvPr>
            <p:ph type="sldNum" sz="quarter" idx="5"/>
          </p:nvPr>
        </p:nvSpPr>
        <p:spPr/>
        <p:txBody>
          <a:bodyPr/>
          <a:lstStyle/>
          <a:p>
            <a:fld id="{D61E6C83-527B-4C42-A6D4-002AC8907264}" type="slidenum">
              <a:rPr lang="en-US" smtClean="0"/>
              <a:t>75</a:t>
            </a:fld>
            <a:endParaRPr lang="en-US"/>
          </a:p>
        </p:txBody>
      </p:sp>
    </p:spTree>
    <p:extLst>
      <p:ext uri="{BB962C8B-B14F-4D97-AF65-F5344CB8AC3E}">
        <p14:creationId xmlns:p14="http://schemas.microsoft.com/office/powerpoint/2010/main" val="1574616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78B0-70B8-F9E5-E6F6-ED9A89C84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096E7-3B4C-F3C1-4AA4-A6A7B412B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8AA72-9982-2FC3-572E-BFB300EF28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77A276-6BF2-1189-3C60-8EE3BA2740A5}"/>
              </a:ext>
            </a:extLst>
          </p:cNvPr>
          <p:cNvSpPr>
            <a:spLocks noGrp="1"/>
          </p:cNvSpPr>
          <p:nvPr>
            <p:ph type="sldNum" sz="quarter" idx="5"/>
          </p:nvPr>
        </p:nvSpPr>
        <p:spPr/>
        <p:txBody>
          <a:bodyPr/>
          <a:lstStyle/>
          <a:p>
            <a:fld id="{D61E6C83-527B-4C42-A6D4-002AC8907264}" type="slidenum">
              <a:rPr lang="en-US" smtClean="0"/>
              <a:t>76</a:t>
            </a:fld>
            <a:endParaRPr lang="en-US"/>
          </a:p>
        </p:txBody>
      </p:sp>
    </p:spTree>
    <p:extLst>
      <p:ext uri="{BB962C8B-B14F-4D97-AF65-F5344CB8AC3E}">
        <p14:creationId xmlns:p14="http://schemas.microsoft.com/office/powerpoint/2010/main" val="27025888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A227-ECE2-8579-73BD-C11C81A82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0A786-1B2E-0DC9-38FD-7C15ABB0F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B6B34-68A1-50C1-0563-E5C85C024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BD5040-F42E-EF9B-4799-68EC266DE80C}"/>
              </a:ext>
            </a:extLst>
          </p:cNvPr>
          <p:cNvSpPr>
            <a:spLocks noGrp="1"/>
          </p:cNvSpPr>
          <p:nvPr>
            <p:ph type="sldNum" sz="quarter" idx="5"/>
          </p:nvPr>
        </p:nvSpPr>
        <p:spPr/>
        <p:txBody>
          <a:bodyPr/>
          <a:lstStyle/>
          <a:p>
            <a:fld id="{D61E6C83-527B-4C42-A6D4-002AC8907264}" type="slidenum">
              <a:rPr lang="en-US" smtClean="0"/>
              <a:t>77</a:t>
            </a:fld>
            <a:endParaRPr lang="en-US"/>
          </a:p>
        </p:txBody>
      </p:sp>
    </p:spTree>
    <p:extLst>
      <p:ext uri="{BB962C8B-B14F-4D97-AF65-F5344CB8AC3E}">
        <p14:creationId xmlns:p14="http://schemas.microsoft.com/office/powerpoint/2010/main" val="27000716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625E-F90C-CBDE-B2A1-38B1C34A8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C0319-574E-D361-7C5C-22308E4A6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BC6C7-F991-6058-E57C-54CE99641C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E4ACE-F943-F81A-BCAC-49F32DCDC2D8}"/>
              </a:ext>
            </a:extLst>
          </p:cNvPr>
          <p:cNvSpPr>
            <a:spLocks noGrp="1"/>
          </p:cNvSpPr>
          <p:nvPr>
            <p:ph type="sldNum" sz="quarter" idx="5"/>
          </p:nvPr>
        </p:nvSpPr>
        <p:spPr/>
        <p:txBody>
          <a:bodyPr/>
          <a:lstStyle/>
          <a:p>
            <a:fld id="{D61E6C83-527B-4C42-A6D4-002AC8907264}" type="slidenum">
              <a:rPr lang="en-US" smtClean="0"/>
              <a:t>78</a:t>
            </a:fld>
            <a:endParaRPr lang="en-US"/>
          </a:p>
        </p:txBody>
      </p:sp>
    </p:spTree>
    <p:extLst>
      <p:ext uri="{BB962C8B-B14F-4D97-AF65-F5344CB8AC3E}">
        <p14:creationId xmlns:p14="http://schemas.microsoft.com/office/powerpoint/2010/main" val="22944632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99D53-4F9F-BDA5-36AE-332DADC34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7B2C3-78BB-7001-CAC3-F0B6AD252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51E4E-C2C3-898F-A505-C6A80A6723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6E95D0-1650-E602-9DA9-BACF6552D375}"/>
              </a:ext>
            </a:extLst>
          </p:cNvPr>
          <p:cNvSpPr>
            <a:spLocks noGrp="1"/>
          </p:cNvSpPr>
          <p:nvPr>
            <p:ph type="sldNum" sz="quarter" idx="5"/>
          </p:nvPr>
        </p:nvSpPr>
        <p:spPr/>
        <p:txBody>
          <a:bodyPr/>
          <a:lstStyle/>
          <a:p>
            <a:fld id="{D61E6C83-527B-4C42-A6D4-002AC8907264}" type="slidenum">
              <a:rPr lang="en-US" smtClean="0"/>
              <a:t>79</a:t>
            </a:fld>
            <a:endParaRPr lang="en-US"/>
          </a:p>
        </p:txBody>
      </p:sp>
    </p:spTree>
    <p:extLst>
      <p:ext uri="{BB962C8B-B14F-4D97-AF65-F5344CB8AC3E}">
        <p14:creationId xmlns:p14="http://schemas.microsoft.com/office/powerpoint/2010/main" val="40509229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2AC1-2F73-299F-7A25-BA80B712D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67531-873E-CE9D-56D5-8F2E58952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D426A-9EA5-EAD6-D4A5-86E58D4F3A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AB58B0-FB74-50E4-F283-8C87CAF68FC0}"/>
              </a:ext>
            </a:extLst>
          </p:cNvPr>
          <p:cNvSpPr>
            <a:spLocks noGrp="1"/>
          </p:cNvSpPr>
          <p:nvPr>
            <p:ph type="sldNum" sz="quarter" idx="5"/>
          </p:nvPr>
        </p:nvSpPr>
        <p:spPr/>
        <p:txBody>
          <a:bodyPr/>
          <a:lstStyle/>
          <a:p>
            <a:fld id="{D61E6C83-527B-4C42-A6D4-002AC8907264}" type="slidenum">
              <a:rPr lang="en-US" smtClean="0"/>
              <a:t>80</a:t>
            </a:fld>
            <a:endParaRPr lang="en-US"/>
          </a:p>
        </p:txBody>
      </p:sp>
    </p:spTree>
    <p:extLst>
      <p:ext uri="{BB962C8B-B14F-4D97-AF65-F5344CB8AC3E}">
        <p14:creationId xmlns:p14="http://schemas.microsoft.com/office/powerpoint/2010/main" val="16671348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944B-E116-B258-EE9B-466481F6D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B1D15-71C6-6505-0890-609FC247D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5D8F0-4122-B755-3657-B04F3C3B89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E2408C-D45F-F236-DC05-6949D87E58C6}"/>
              </a:ext>
            </a:extLst>
          </p:cNvPr>
          <p:cNvSpPr>
            <a:spLocks noGrp="1"/>
          </p:cNvSpPr>
          <p:nvPr>
            <p:ph type="sldNum" sz="quarter" idx="5"/>
          </p:nvPr>
        </p:nvSpPr>
        <p:spPr/>
        <p:txBody>
          <a:bodyPr/>
          <a:lstStyle/>
          <a:p>
            <a:fld id="{D61E6C83-527B-4C42-A6D4-002AC8907264}" type="slidenum">
              <a:rPr lang="en-US" smtClean="0"/>
              <a:t>81</a:t>
            </a:fld>
            <a:endParaRPr lang="en-US"/>
          </a:p>
        </p:txBody>
      </p:sp>
    </p:spTree>
    <p:extLst>
      <p:ext uri="{BB962C8B-B14F-4D97-AF65-F5344CB8AC3E}">
        <p14:creationId xmlns:p14="http://schemas.microsoft.com/office/powerpoint/2010/main" val="16237024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4E3C-5AC1-A1D6-8D06-7DA406328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EF09C-05DE-4F41-2E10-575B9438D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31776-CC57-6F55-CD91-828FA95B6F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4C8451-499C-C951-EE57-BBC85376605C}"/>
              </a:ext>
            </a:extLst>
          </p:cNvPr>
          <p:cNvSpPr>
            <a:spLocks noGrp="1"/>
          </p:cNvSpPr>
          <p:nvPr>
            <p:ph type="sldNum" sz="quarter" idx="5"/>
          </p:nvPr>
        </p:nvSpPr>
        <p:spPr/>
        <p:txBody>
          <a:bodyPr/>
          <a:lstStyle/>
          <a:p>
            <a:fld id="{D61E6C83-527B-4C42-A6D4-002AC8907264}" type="slidenum">
              <a:rPr lang="en-US" smtClean="0"/>
              <a:t>82</a:t>
            </a:fld>
            <a:endParaRPr lang="en-US"/>
          </a:p>
        </p:txBody>
      </p:sp>
    </p:spTree>
    <p:extLst>
      <p:ext uri="{BB962C8B-B14F-4D97-AF65-F5344CB8AC3E}">
        <p14:creationId xmlns:p14="http://schemas.microsoft.com/office/powerpoint/2010/main" val="73335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11</a:t>
            </a:fld>
            <a:endParaRPr lang="en-US"/>
          </a:p>
        </p:txBody>
      </p:sp>
    </p:spTree>
    <p:extLst>
      <p:ext uri="{BB962C8B-B14F-4D97-AF65-F5344CB8AC3E}">
        <p14:creationId xmlns:p14="http://schemas.microsoft.com/office/powerpoint/2010/main" val="30859897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4B60F-AC1E-ABA6-DE4B-34AEB7017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37006-DCCC-58D5-54D0-44A351FCF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19F1F-9FBA-69C1-0C8D-03E534734C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7CC19-BF9B-C2C3-03F5-4E1024B3FF5E}"/>
              </a:ext>
            </a:extLst>
          </p:cNvPr>
          <p:cNvSpPr>
            <a:spLocks noGrp="1"/>
          </p:cNvSpPr>
          <p:nvPr>
            <p:ph type="sldNum" sz="quarter" idx="5"/>
          </p:nvPr>
        </p:nvSpPr>
        <p:spPr/>
        <p:txBody>
          <a:bodyPr/>
          <a:lstStyle/>
          <a:p>
            <a:fld id="{D61E6C83-527B-4C42-A6D4-002AC8907264}" type="slidenum">
              <a:rPr lang="en-US" smtClean="0"/>
              <a:t>83</a:t>
            </a:fld>
            <a:endParaRPr lang="en-US"/>
          </a:p>
        </p:txBody>
      </p:sp>
    </p:spTree>
    <p:extLst>
      <p:ext uri="{BB962C8B-B14F-4D97-AF65-F5344CB8AC3E}">
        <p14:creationId xmlns:p14="http://schemas.microsoft.com/office/powerpoint/2010/main" val="110542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67DCD-FB93-DB23-1252-444D7C404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A19BB-2744-7A30-3193-8992234BC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2C39F-3C24-D4F0-AE9D-77F35C9080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D88911-BF35-59C4-6259-670B9F1C3E96}"/>
              </a:ext>
            </a:extLst>
          </p:cNvPr>
          <p:cNvSpPr>
            <a:spLocks noGrp="1"/>
          </p:cNvSpPr>
          <p:nvPr>
            <p:ph type="sldNum" sz="quarter" idx="5"/>
          </p:nvPr>
        </p:nvSpPr>
        <p:spPr/>
        <p:txBody>
          <a:bodyPr/>
          <a:lstStyle/>
          <a:p>
            <a:fld id="{D61E6C83-527B-4C42-A6D4-002AC8907264}" type="slidenum">
              <a:rPr lang="en-US" smtClean="0"/>
              <a:t>84</a:t>
            </a:fld>
            <a:endParaRPr lang="en-US"/>
          </a:p>
        </p:txBody>
      </p:sp>
    </p:spTree>
    <p:extLst>
      <p:ext uri="{BB962C8B-B14F-4D97-AF65-F5344CB8AC3E}">
        <p14:creationId xmlns:p14="http://schemas.microsoft.com/office/powerpoint/2010/main" val="2592916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E564A-0EF1-142F-5305-2FDCA54AF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2B71A-313A-C8EB-ACC7-92EC78442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FD99C-D208-0B44-E60E-105B3E97A5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CA17E8-A580-25D5-5B7A-A18E39779D16}"/>
              </a:ext>
            </a:extLst>
          </p:cNvPr>
          <p:cNvSpPr>
            <a:spLocks noGrp="1"/>
          </p:cNvSpPr>
          <p:nvPr>
            <p:ph type="sldNum" sz="quarter" idx="5"/>
          </p:nvPr>
        </p:nvSpPr>
        <p:spPr/>
        <p:txBody>
          <a:bodyPr/>
          <a:lstStyle/>
          <a:p>
            <a:fld id="{D61E6C83-527B-4C42-A6D4-002AC8907264}" type="slidenum">
              <a:rPr lang="en-US" smtClean="0"/>
              <a:t>85</a:t>
            </a:fld>
            <a:endParaRPr lang="en-US"/>
          </a:p>
        </p:txBody>
      </p:sp>
    </p:spTree>
    <p:extLst>
      <p:ext uri="{BB962C8B-B14F-4D97-AF65-F5344CB8AC3E}">
        <p14:creationId xmlns:p14="http://schemas.microsoft.com/office/powerpoint/2010/main" val="3743453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D15F5-09B5-6987-3453-987D93D8C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63A34-CF7F-C6F4-4909-147730B9E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67A1F-CF3F-09A2-2BA7-0EEB444CF1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32BC66-EE38-AAF2-26CB-34CBCD30B80C}"/>
              </a:ext>
            </a:extLst>
          </p:cNvPr>
          <p:cNvSpPr>
            <a:spLocks noGrp="1"/>
          </p:cNvSpPr>
          <p:nvPr>
            <p:ph type="sldNum" sz="quarter" idx="5"/>
          </p:nvPr>
        </p:nvSpPr>
        <p:spPr/>
        <p:txBody>
          <a:bodyPr/>
          <a:lstStyle/>
          <a:p>
            <a:fld id="{D61E6C83-527B-4C42-A6D4-002AC8907264}" type="slidenum">
              <a:rPr lang="en-US" smtClean="0"/>
              <a:t>86</a:t>
            </a:fld>
            <a:endParaRPr lang="en-US"/>
          </a:p>
        </p:txBody>
      </p:sp>
    </p:spTree>
    <p:extLst>
      <p:ext uri="{BB962C8B-B14F-4D97-AF65-F5344CB8AC3E}">
        <p14:creationId xmlns:p14="http://schemas.microsoft.com/office/powerpoint/2010/main" val="4105410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7552-FE83-0BEB-0053-AD3A3078A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2C624-435F-883E-A95A-421744FFB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BD5F7-0ACF-AD8F-E943-72CEEF3319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20C7BD-30A1-85FD-BA7F-430961A2919E}"/>
              </a:ext>
            </a:extLst>
          </p:cNvPr>
          <p:cNvSpPr>
            <a:spLocks noGrp="1"/>
          </p:cNvSpPr>
          <p:nvPr>
            <p:ph type="sldNum" sz="quarter" idx="5"/>
          </p:nvPr>
        </p:nvSpPr>
        <p:spPr/>
        <p:txBody>
          <a:bodyPr/>
          <a:lstStyle/>
          <a:p>
            <a:fld id="{D61E6C83-527B-4C42-A6D4-002AC8907264}" type="slidenum">
              <a:rPr lang="en-US" smtClean="0"/>
              <a:t>87</a:t>
            </a:fld>
            <a:endParaRPr lang="en-US"/>
          </a:p>
        </p:txBody>
      </p:sp>
    </p:spTree>
    <p:extLst>
      <p:ext uri="{BB962C8B-B14F-4D97-AF65-F5344CB8AC3E}">
        <p14:creationId xmlns:p14="http://schemas.microsoft.com/office/powerpoint/2010/main" val="31021410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C51D-705B-344A-C687-246AC232A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38C33-6E67-94BE-00F7-6DD1C27FF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F8B39-9690-E86D-6F9D-3E5A044469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263501-D881-02EC-10B6-CAA67CEA24EB}"/>
              </a:ext>
            </a:extLst>
          </p:cNvPr>
          <p:cNvSpPr>
            <a:spLocks noGrp="1"/>
          </p:cNvSpPr>
          <p:nvPr>
            <p:ph type="sldNum" sz="quarter" idx="5"/>
          </p:nvPr>
        </p:nvSpPr>
        <p:spPr/>
        <p:txBody>
          <a:bodyPr/>
          <a:lstStyle/>
          <a:p>
            <a:fld id="{D61E6C83-527B-4C42-A6D4-002AC8907264}" type="slidenum">
              <a:rPr lang="en-US" smtClean="0"/>
              <a:t>88</a:t>
            </a:fld>
            <a:endParaRPr lang="en-US"/>
          </a:p>
        </p:txBody>
      </p:sp>
    </p:spTree>
    <p:extLst>
      <p:ext uri="{BB962C8B-B14F-4D97-AF65-F5344CB8AC3E}">
        <p14:creationId xmlns:p14="http://schemas.microsoft.com/office/powerpoint/2010/main" val="3296817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0FB1F-00FF-9F06-AA1F-2E6782DDE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196D7-945A-A8F5-4038-66CF80BA8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E1C50-E787-9ADB-86A5-24486AE54A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5DB20F-B222-2317-869A-69BF9C2ED8EB}"/>
              </a:ext>
            </a:extLst>
          </p:cNvPr>
          <p:cNvSpPr>
            <a:spLocks noGrp="1"/>
          </p:cNvSpPr>
          <p:nvPr>
            <p:ph type="sldNum" sz="quarter" idx="5"/>
          </p:nvPr>
        </p:nvSpPr>
        <p:spPr/>
        <p:txBody>
          <a:bodyPr/>
          <a:lstStyle/>
          <a:p>
            <a:fld id="{D61E6C83-527B-4C42-A6D4-002AC8907264}" type="slidenum">
              <a:rPr lang="en-US" smtClean="0"/>
              <a:t>89</a:t>
            </a:fld>
            <a:endParaRPr lang="en-US"/>
          </a:p>
        </p:txBody>
      </p:sp>
    </p:spTree>
    <p:extLst>
      <p:ext uri="{BB962C8B-B14F-4D97-AF65-F5344CB8AC3E}">
        <p14:creationId xmlns:p14="http://schemas.microsoft.com/office/powerpoint/2010/main" val="42392547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20B8-C7D1-2624-F778-5296CF7B7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6AF2B-2FD8-67C5-CFCA-94BBD79CF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9C977-941A-8AE2-2E04-7C9A9FE7AA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91F8BF-AE08-2F8F-279B-7AFFC64EF716}"/>
              </a:ext>
            </a:extLst>
          </p:cNvPr>
          <p:cNvSpPr>
            <a:spLocks noGrp="1"/>
          </p:cNvSpPr>
          <p:nvPr>
            <p:ph type="sldNum" sz="quarter" idx="5"/>
          </p:nvPr>
        </p:nvSpPr>
        <p:spPr/>
        <p:txBody>
          <a:bodyPr/>
          <a:lstStyle/>
          <a:p>
            <a:fld id="{D61E6C83-527B-4C42-A6D4-002AC8907264}" type="slidenum">
              <a:rPr lang="en-US" smtClean="0"/>
              <a:t>90</a:t>
            </a:fld>
            <a:endParaRPr lang="en-US"/>
          </a:p>
        </p:txBody>
      </p:sp>
    </p:spTree>
    <p:extLst>
      <p:ext uri="{BB962C8B-B14F-4D97-AF65-F5344CB8AC3E}">
        <p14:creationId xmlns:p14="http://schemas.microsoft.com/office/powerpoint/2010/main" val="3741088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D8851-039B-F64A-6E72-CE6A3C725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68AEE-B7F4-9F5B-A67B-10464FEDA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185C6-1E65-8D66-DC99-66E208000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991D22-D37F-805E-9657-7D4AD11EE2C9}"/>
              </a:ext>
            </a:extLst>
          </p:cNvPr>
          <p:cNvSpPr>
            <a:spLocks noGrp="1"/>
          </p:cNvSpPr>
          <p:nvPr>
            <p:ph type="sldNum" sz="quarter" idx="5"/>
          </p:nvPr>
        </p:nvSpPr>
        <p:spPr/>
        <p:txBody>
          <a:bodyPr/>
          <a:lstStyle/>
          <a:p>
            <a:fld id="{D61E6C83-527B-4C42-A6D4-002AC8907264}" type="slidenum">
              <a:rPr lang="en-US" smtClean="0"/>
              <a:t>91</a:t>
            </a:fld>
            <a:endParaRPr lang="en-US"/>
          </a:p>
        </p:txBody>
      </p:sp>
    </p:spTree>
    <p:extLst>
      <p:ext uri="{BB962C8B-B14F-4D97-AF65-F5344CB8AC3E}">
        <p14:creationId xmlns:p14="http://schemas.microsoft.com/office/powerpoint/2010/main" val="6285380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A9825-889C-58D2-52C0-D66509937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B9EC3-A1C9-7355-5DF3-4F87408D2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E9C05-5846-C40A-9770-AB6FB87D96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E39B9E-3935-5F81-6B00-C61F9D0E5989}"/>
              </a:ext>
            </a:extLst>
          </p:cNvPr>
          <p:cNvSpPr>
            <a:spLocks noGrp="1"/>
          </p:cNvSpPr>
          <p:nvPr>
            <p:ph type="sldNum" sz="quarter" idx="5"/>
          </p:nvPr>
        </p:nvSpPr>
        <p:spPr/>
        <p:txBody>
          <a:bodyPr/>
          <a:lstStyle/>
          <a:p>
            <a:fld id="{D61E6C83-527B-4C42-A6D4-002AC8907264}" type="slidenum">
              <a:rPr lang="en-US" smtClean="0"/>
              <a:t>92</a:t>
            </a:fld>
            <a:endParaRPr lang="en-US"/>
          </a:p>
        </p:txBody>
      </p:sp>
    </p:spTree>
    <p:extLst>
      <p:ext uri="{BB962C8B-B14F-4D97-AF65-F5344CB8AC3E}">
        <p14:creationId xmlns:p14="http://schemas.microsoft.com/office/powerpoint/2010/main" val="27391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12</a:t>
            </a:fld>
            <a:endParaRPr lang="en-US"/>
          </a:p>
        </p:txBody>
      </p:sp>
    </p:spTree>
    <p:extLst>
      <p:ext uri="{BB962C8B-B14F-4D97-AF65-F5344CB8AC3E}">
        <p14:creationId xmlns:p14="http://schemas.microsoft.com/office/powerpoint/2010/main" val="8669493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FB22F-0C3C-95B2-1BCF-6F79991E5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84AF6-C019-3493-86CD-C34896E13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0D905-531C-BA35-147F-E99F291402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194028-3ACD-0657-6AEE-7EC52B082EB9}"/>
              </a:ext>
            </a:extLst>
          </p:cNvPr>
          <p:cNvSpPr>
            <a:spLocks noGrp="1"/>
          </p:cNvSpPr>
          <p:nvPr>
            <p:ph type="sldNum" sz="quarter" idx="5"/>
          </p:nvPr>
        </p:nvSpPr>
        <p:spPr/>
        <p:txBody>
          <a:bodyPr/>
          <a:lstStyle/>
          <a:p>
            <a:fld id="{D61E6C83-527B-4C42-A6D4-002AC8907264}" type="slidenum">
              <a:rPr lang="en-US" smtClean="0"/>
              <a:t>93</a:t>
            </a:fld>
            <a:endParaRPr lang="en-US"/>
          </a:p>
        </p:txBody>
      </p:sp>
    </p:spTree>
    <p:extLst>
      <p:ext uri="{BB962C8B-B14F-4D97-AF65-F5344CB8AC3E}">
        <p14:creationId xmlns:p14="http://schemas.microsoft.com/office/powerpoint/2010/main" val="34530533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EE81-FFA8-5106-B7BF-0F41CEE0F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F9489-2C40-6C39-E1FE-5F0641D10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2BEF7-5C11-36AC-C7E4-04D2F992EF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FA4E1F-4265-58FA-1709-D744FE8344BF}"/>
              </a:ext>
            </a:extLst>
          </p:cNvPr>
          <p:cNvSpPr>
            <a:spLocks noGrp="1"/>
          </p:cNvSpPr>
          <p:nvPr>
            <p:ph type="sldNum" sz="quarter" idx="5"/>
          </p:nvPr>
        </p:nvSpPr>
        <p:spPr/>
        <p:txBody>
          <a:bodyPr/>
          <a:lstStyle/>
          <a:p>
            <a:fld id="{D61E6C83-527B-4C42-A6D4-002AC8907264}" type="slidenum">
              <a:rPr lang="en-US" smtClean="0"/>
              <a:t>94</a:t>
            </a:fld>
            <a:endParaRPr lang="en-US"/>
          </a:p>
        </p:txBody>
      </p:sp>
    </p:spTree>
    <p:extLst>
      <p:ext uri="{BB962C8B-B14F-4D97-AF65-F5344CB8AC3E}">
        <p14:creationId xmlns:p14="http://schemas.microsoft.com/office/powerpoint/2010/main" val="18011117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CCA99-74A3-66FE-1D6C-8C85309B7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0BDD-5AEC-2E9A-7621-3AE239409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3EC90-2790-C484-7967-220846E1C5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498D43-FDE9-C17B-5A4D-866D042E1DA8}"/>
              </a:ext>
            </a:extLst>
          </p:cNvPr>
          <p:cNvSpPr>
            <a:spLocks noGrp="1"/>
          </p:cNvSpPr>
          <p:nvPr>
            <p:ph type="sldNum" sz="quarter" idx="5"/>
          </p:nvPr>
        </p:nvSpPr>
        <p:spPr/>
        <p:txBody>
          <a:bodyPr/>
          <a:lstStyle/>
          <a:p>
            <a:fld id="{D61E6C83-527B-4C42-A6D4-002AC8907264}" type="slidenum">
              <a:rPr lang="en-US" smtClean="0"/>
              <a:t>95</a:t>
            </a:fld>
            <a:endParaRPr lang="en-US"/>
          </a:p>
        </p:txBody>
      </p:sp>
    </p:spTree>
    <p:extLst>
      <p:ext uri="{BB962C8B-B14F-4D97-AF65-F5344CB8AC3E}">
        <p14:creationId xmlns:p14="http://schemas.microsoft.com/office/powerpoint/2010/main" val="16901250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BD4B6-9EC7-760A-E118-613A2225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A0E60-7AD6-306A-E206-1586C16CD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8CA72-C27E-5025-800E-918DC9A5AB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28D13D-47E1-B2E7-7C3C-F6B68A3EA582}"/>
              </a:ext>
            </a:extLst>
          </p:cNvPr>
          <p:cNvSpPr>
            <a:spLocks noGrp="1"/>
          </p:cNvSpPr>
          <p:nvPr>
            <p:ph type="sldNum" sz="quarter" idx="5"/>
          </p:nvPr>
        </p:nvSpPr>
        <p:spPr/>
        <p:txBody>
          <a:bodyPr/>
          <a:lstStyle/>
          <a:p>
            <a:fld id="{D61E6C83-527B-4C42-A6D4-002AC8907264}" type="slidenum">
              <a:rPr lang="en-US" smtClean="0"/>
              <a:t>96</a:t>
            </a:fld>
            <a:endParaRPr lang="en-US"/>
          </a:p>
        </p:txBody>
      </p:sp>
    </p:spTree>
    <p:extLst>
      <p:ext uri="{BB962C8B-B14F-4D97-AF65-F5344CB8AC3E}">
        <p14:creationId xmlns:p14="http://schemas.microsoft.com/office/powerpoint/2010/main" val="38759198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C971-9B9A-8C3F-9B7F-24444420C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909E2-7ADA-F8C7-9412-27386488E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B3191-73FE-FDAD-7FE8-7E27B831081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all right, this edge and this edge, this actually is all the material. The aluminum that's on the edge is just this very little, this very little piece that's coming around the edge, and then it's back painted white.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194</a:t>
            </a:r>
          </a:p>
          <a:p>
            <a:r>
              <a:rPr lang="en-US" sz="1200" kern="1200" dirty="0">
                <a:solidFill>
                  <a:schemeClr val="tx1"/>
                </a:solidFill>
                <a:effectLst/>
                <a:latin typeface="+mn-lt"/>
                <a:ea typeface="+mn-ea"/>
                <a:cs typeface="+mn-cs"/>
              </a:rPr>
              <a:t>00:48:28.390 --&gt; 00:48:36.750</a:t>
            </a:r>
          </a:p>
          <a:p>
            <a:r>
              <a:rPr lang="en-US" sz="1200" kern="1200" dirty="0">
                <a:solidFill>
                  <a:schemeClr val="tx1"/>
                </a:solidFill>
                <a:effectLst/>
                <a:latin typeface="+mn-lt"/>
                <a:ea typeface="+mn-ea"/>
                <a:cs typeface="+mn-cs"/>
              </a:rPr>
              <a:t>Scott Staedter: all right, and the interior frame is white as well, but it's back painted, and the glass is held in with a combination of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195</a:t>
            </a:r>
          </a:p>
          <a:p>
            <a:r>
              <a:rPr lang="en-US" sz="1200" kern="1200" dirty="0">
                <a:solidFill>
                  <a:schemeClr val="tx1"/>
                </a:solidFill>
                <a:effectLst/>
                <a:latin typeface="+mn-lt"/>
                <a:ea typeface="+mn-ea"/>
                <a:cs typeface="+mn-cs"/>
              </a:rPr>
              <a:t>00:48:37.210 --&gt; 00:49:05.950</a:t>
            </a:r>
          </a:p>
          <a:p>
            <a:r>
              <a:rPr lang="en-US" sz="1200" kern="1200" dirty="0">
                <a:solidFill>
                  <a:schemeClr val="tx1"/>
                </a:solidFill>
                <a:effectLst/>
                <a:latin typeface="+mn-lt"/>
                <a:ea typeface="+mn-ea"/>
                <a:cs typeface="+mn-cs"/>
              </a:rPr>
              <a:t>Scott Staedter: glue and tape. All right. And so you have tape and glue, and why the back paint is that's there to hide how that piece of glass is actually glued into the frame, and it makes it allows it so. There's just a hairline of material between the 2 panels, very, very sleek. And so when you look at that from the side as this photo shows, it looks like you are. Just got a solid glass wall all the way across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196</a:t>
            </a:r>
          </a:p>
          <a:p>
            <a:r>
              <a:rPr lang="en-US" sz="1200" kern="1200" dirty="0">
                <a:solidFill>
                  <a:schemeClr val="tx1"/>
                </a:solidFill>
                <a:effectLst/>
                <a:latin typeface="+mn-lt"/>
                <a:ea typeface="+mn-ea"/>
                <a:cs typeface="+mn-cs"/>
              </a:rPr>
              <a:t>00:49:06.390 --&gt; 00:49:25.720</a:t>
            </a:r>
          </a:p>
          <a:p>
            <a:r>
              <a:rPr lang="en-US" sz="1200" kern="1200" dirty="0">
                <a:solidFill>
                  <a:schemeClr val="tx1"/>
                </a:solidFill>
                <a:effectLst/>
                <a:latin typeface="+mn-lt"/>
                <a:ea typeface="+mn-ea"/>
                <a:cs typeface="+mn-cs"/>
              </a:rPr>
              <a:t>Scott Staedter: all right, very, very sleek looking </a:t>
            </a:r>
            <a:r>
              <a:rPr lang="en-US" sz="1200" kern="1200" dirty="0" err="1">
                <a:solidFill>
                  <a:schemeClr val="tx1"/>
                </a:solidFill>
                <a:effectLst/>
                <a:latin typeface="+mn-lt"/>
                <a:ea typeface="+mn-ea"/>
                <a:cs typeface="+mn-cs"/>
              </a:rPr>
              <a:t>looking</a:t>
            </a:r>
            <a:r>
              <a:rPr lang="en-US" sz="1200" kern="1200" dirty="0">
                <a:solidFill>
                  <a:schemeClr val="tx1"/>
                </a:solidFill>
                <a:effectLst/>
                <a:latin typeface="+mn-lt"/>
                <a:ea typeface="+mn-ea"/>
                <a:cs typeface="+mn-cs"/>
              </a:rPr>
              <a:t> design, because you have so much glass to the outside edge. Yes, you still have a back painting glass that makes the </a:t>
            </a:r>
            <a:r>
              <a:rPr lang="en-US" sz="1200" kern="1200" dirty="0" err="1">
                <a:solidFill>
                  <a:schemeClr val="tx1"/>
                </a:solidFill>
                <a:effectLst/>
                <a:latin typeface="+mn-lt"/>
                <a:ea typeface="+mn-ea"/>
                <a:cs typeface="+mn-cs"/>
              </a:rPr>
              <a:t>the</a:t>
            </a:r>
            <a:r>
              <a:rPr lang="en-US" sz="1200" kern="1200" dirty="0">
                <a:solidFill>
                  <a:schemeClr val="tx1"/>
                </a:solidFill>
                <a:effectLst/>
                <a:latin typeface="+mn-lt"/>
                <a:ea typeface="+mn-ea"/>
                <a:cs typeface="+mn-cs"/>
              </a:rPr>
              <a:t> vertical mullion look to it, but the </a:t>
            </a:r>
            <a:r>
              <a:rPr lang="en-US" sz="1200" kern="1200" dirty="0" err="1">
                <a:solidFill>
                  <a:schemeClr val="tx1"/>
                </a:solidFill>
                <a:effectLst/>
                <a:latin typeface="+mn-lt"/>
                <a:ea typeface="+mn-ea"/>
                <a:cs typeface="+mn-cs"/>
              </a:rPr>
              <a:t>the</a:t>
            </a:r>
            <a:r>
              <a:rPr lang="en-US" sz="1200" kern="1200" dirty="0">
                <a:solidFill>
                  <a:schemeClr val="tx1"/>
                </a:solidFill>
                <a:effectLst/>
                <a:latin typeface="+mn-lt"/>
                <a:ea typeface="+mn-ea"/>
                <a:cs typeface="+mn-cs"/>
              </a:rPr>
              <a:t> vertical style. Look to it. But, man it is. It is sleek looking stuff.</a:t>
            </a:r>
          </a:p>
          <a:p>
            <a:endParaRPr lang="en-US" dirty="0"/>
          </a:p>
        </p:txBody>
      </p:sp>
      <p:sp>
        <p:nvSpPr>
          <p:cNvPr id="4" name="Slide Number Placeholder 3">
            <a:extLst>
              <a:ext uri="{FF2B5EF4-FFF2-40B4-BE49-F238E27FC236}">
                <a16:creationId xmlns:a16="http://schemas.microsoft.com/office/drawing/2014/main" id="{52DE28D5-0EA0-9E51-2D3B-B86E9B0F3EB9}"/>
              </a:ext>
            </a:extLst>
          </p:cNvPr>
          <p:cNvSpPr>
            <a:spLocks noGrp="1"/>
          </p:cNvSpPr>
          <p:nvPr>
            <p:ph type="sldNum" sz="quarter" idx="5"/>
          </p:nvPr>
        </p:nvSpPr>
        <p:spPr/>
        <p:txBody>
          <a:bodyPr/>
          <a:lstStyle/>
          <a:p>
            <a:fld id="{D61E6C83-527B-4C42-A6D4-002AC8907264}" type="slidenum">
              <a:rPr lang="en-US" smtClean="0"/>
              <a:t>97</a:t>
            </a:fld>
            <a:endParaRPr lang="en-US"/>
          </a:p>
        </p:txBody>
      </p:sp>
    </p:spTree>
    <p:extLst>
      <p:ext uri="{BB962C8B-B14F-4D97-AF65-F5344CB8AC3E}">
        <p14:creationId xmlns:p14="http://schemas.microsoft.com/office/powerpoint/2010/main" val="11239021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1F46-8439-15ED-E9CF-CD3FE6B16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5BFAF-8A62-5F52-1B29-2FBB76858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A0AB3-CBC0-540C-7D3B-DC1A940525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A4910-35F8-F720-3E4B-500BC5860DB1}"/>
              </a:ext>
            </a:extLst>
          </p:cNvPr>
          <p:cNvSpPr>
            <a:spLocks noGrp="1"/>
          </p:cNvSpPr>
          <p:nvPr>
            <p:ph type="sldNum" sz="quarter" idx="5"/>
          </p:nvPr>
        </p:nvSpPr>
        <p:spPr/>
        <p:txBody>
          <a:bodyPr/>
          <a:lstStyle/>
          <a:p>
            <a:fld id="{D61E6C83-527B-4C42-A6D4-002AC8907264}" type="slidenum">
              <a:rPr lang="en-US" smtClean="0"/>
              <a:t>98</a:t>
            </a:fld>
            <a:endParaRPr lang="en-US"/>
          </a:p>
        </p:txBody>
      </p:sp>
    </p:spTree>
    <p:extLst>
      <p:ext uri="{BB962C8B-B14F-4D97-AF65-F5344CB8AC3E}">
        <p14:creationId xmlns:p14="http://schemas.microsoft.com/office/powerpoint/2010/main" val="24120961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B546B-F9DE-3DB6-BCC6-411984F7A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EC64E-97CC-31ED-B117-254B60E27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119AC-5C05-A423-9382-ED400E9C97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A005B-20D5-1574-E5C0-2AF29CF8864C}"/>
              </a:ext>
            </a:extLst>
          </p:cNvPr>
          <p:cNvSpPr>
            <a:spLocks noGrp="1"/>
          </p:cNvSpPr>
          <p:nvPr>
            <p:ph type="sldNum" sz="quarter" idx="5"/>
          </p:nvPr>
        </p:nvSpPr>
        <p:spPr/>
        <p:txBody>
          <a:bodyPr/>
          <a:lstStyle/>
          <a:p>
            <a:fld id="{D61E6C83-527B-4C42-A6D4-002AC8907264}" type="slidenum">
              <a:rPr lang="en-US" smtClean="0"/>
              <a:t>99</a:t>
            </a:fld>
            <a:endParaRPr lang="en-US"/>
          </a:p>
        </p:txBody>
      </p:sp>
    </p:spTree>
    <p:extLst>
      <p:ext uri="{BB962C8B-B14F-4D97-AF65-F5344CB8AC3E}">
        <p14:creationId xmlns:p14="http://schemas.microsoft.com/office/powerpoint/2010/main" val="29780099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C053D-FB7E-37CF-4E2B-A9B0A59D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A87D6-09F0-8A17-9251-BD5859BA2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60056-7457-B3E0-4C5D-430C245705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D674E3-E3F5-1AF9-DA4C-2B9CA434CF6D}"/>
              </a:ext>
            </a:extLst>
          </p:cNvPr>
          <p:cNvSpPr>
            <a:spLocks noGrp="1"/>
          </p:cNvSpPr>
          <p:nvPr>
            <p:ph type="sldNum" sz="quarter" idx="5"/>
          </p:nvPr>
        </p:nvSpPr>
        <p:spPr/>
        <p:txBody>
          <a:bodyPr/>
          <a:lstStyle/>
          <a:p>
            <a:fld id="{D61E6C83-527B-4C42-A6D4-002AC8907264}" type="slidenum">
              <a:rPr lang="en-US" smtClean="0"/>
              <a:t>100</a:t>
            </a:fld>
            <a:endParaRPr lang="en-US"/>
          </a:p>
        </p:txBody>
      </p:sp>
    </p:spTree>
    <p:extLst>
      <p:ext uri="{BB962C8B-B14F-4D97-AF65-F5344CB8AC3E}">
        <p14:creationId xmlns:p14="http://schemas.microsoft.com/office/powerpoint/2010/main" val="26374857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E3DF-586D-9E9C-9BD9-D6DE89095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7CC41-0743-3AC5-0BD7-6F5DC41F1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25438-0B9F-5882-91D8-66CBE3110A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296BF2-E77C-6C5B-5996-840F06491435}"/>
              </a:ext>
            </a:extLst>
          </p:cNvPr>
          <p:cNvSpPr>
            <a:spLocks noGrp="1"/>
          </p:cNvSpPr>
          <p:nvPr>
            <p:ph type="sldNum" sz="quarter" idx="5"/>
          </p:nvPr>
        </p:nvSpPr>
        <p:spPr/>
        <p:txBody>
          <a:bodyPr/>
          <a:lstStyle/>
          <a:p>
            <a:fld id="{D61E6C83-527B-4C42-A6D4-002AC8907264}" type="slidenum">
              <a:rPr lang="en-US" smtClean="0"/>
              <a:t>101</a:t>
            </a:fld>
            <a:endParaRPr lang="en-US"/>
          </a:p>
        </p:txBody>
      </p:sp>
    </p:spTree>
    <p:extLst>
      <p:ext uri="{BB962C8B-B14F-4D97-AF65-F5344CB8AC3E}">
        <p14:creationId xmlns:p14="http://schemas.microsoft.com/office/powerpoint/2010/main" val="36677432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CA8A-A437-D303-E04F-99D9CF9C4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C1EB7-3F5C-74BB-BD60-C9BDDEEA7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6FC80-CD00-465F-C538-6A5DA722B1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935F75-F962-26B9-6FFE-3FA53C8F0895}"/>
              </a:ext>
            </a:extLst>
          </p:cNvPr>
          <p:cNvSpPr>
            <a:spLocks noGrp="1"/>
          </p:cNvSpPr>
          <p:nvPr>
            <p:ph type="sldNum" sz="quarter" idx="5"/>
          </p:nvPr>
        </p:nvSpPr>
        <p:spPr/>
        <p:txBody>
          <a:bodyPr/>
          <a:lstStyle/>
          <a:p>
            <a:fld id="{D61E6C83-527B-4C42-A6D4-002AC8907264}" type="slidenum">
              <a:rPr lang="en-US" smtClean="0"/>
              <a:t>102</a:t>
            </a:fld>
            <a:endParaRPr lang="en-US"/>
          </a:p>
        </p:txBody>
      </p:sp>
    </p:spTree>
    <p:extLst>
      <p:ext uri="{BB962C8B-B14F-4D97-AF65-F5344CB8AC3E}">
        <p14:creationId xmlns:p14="http://schemas.microsoft.com/office/powerpoint/2010/main" val="309724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70517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48690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63186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06"/>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63"/>
            </a:lvl1pPr>
            <a:lvl2pPr marL="450056" indent="0" algn="ctr">
              <a:buNone/>
              <a:defRPr sz="1969"/>
            </a:lvl2pPr>
            <a:lvl3pPr marL="900113" indent="0" algn="ctr">
              <a:buNone/>
              <a:defRPr sz="1772"/>
            </a:lvl3pPr>
            <a:lvl4pPr marL="1350169" indent="0" algn="ctr">
              <a:buNone/>
              <a:defRPr sz="1575"/>
            </a:lvl4pPr>
            <a:lvl5pPr marL="1800225" indent="0" algn="ctr">
              <a:buNone/>
              <a:defRPr sz="1575"/>
            </a:lvl5pPr>
            <a:lvl6pPr marL="2250281" indent="0" algn="ctr">
              <a:buNone/>
              <a:defRPr sz="1575"/>
            </a:lvl6pPr>
            <a:lvl7pPr marL="2700338" indent="0" algn="ctr">
              <a:buNone/>
              <a:defRPr sz="1575"/>
            </a:lvl7pPr>
            <a:lvl8pPr marL="3150394" indent="0" algn="ctr">
              <a:buNone/>
              <a:defRPr sz="1575"/>
            </a:lvl8pPr>
            <a:lvl9pPr marL="3600450" indent="0" algn="ctr">
              <a:buNone/>
              <a:defRPr sz="15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B62F64-8BAA-4CE4-91D4-49BBAB623D76}" type="datetime1">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05355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98B51-AA84-4599-9F53-3E79816E654A}" type="datetime1">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543821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06"/>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363">
                <a:solidFill>
                  <a:schemeClr val="tx1"/>
                </a:solidFill>
              </a:defRPr>
            </a:lvl1pPr>
            <a:lvl2pPr marL="450056" indent="0">
              <a:buNone/>
              <a:defRPr sz="1969">
                <a:solidFill>
                  <a:schemeClr val="tx1">
                    <a:tint val="75000"/>
                  </a:schemeClr>
                </a:solidFill>
              </a:defRPr>
            </a:lvl2pPr>
            <a:lvl3pPr marL="900113" indent="0">
              <a:buNone/>
              <a:defRPr sz="1772">
                <a:solidFill>
                  <a:schemeClr val="tx1">
                    <a:tint val="75000"/>
                  </a:schemeClr>
                </a:solidFill>
              </a:defRPr>
            </a:lvl3pPr>
            <a:lvl4pPr marL="1350169" indent="0">
              <a:buNone/>
              <a:defRPr sz="1575">
                <a:solidFill>
                  <a:schemeClr val="tx1">
                    <a:tint val="75000"/>
                  </a:schemeClr>
                </a:solidFill>
              </a:defRPr>
            </a:lvl4pPr>
            <a:lvl5pPr marL="1800225" indent="0">
              <a:buNone/>
              <a:defRPr sz="1575">
                <a:solidFill>
                  <a:schemeClr val="tx1">
                    <a:tint val="75000"/>
                  </a:schemeClr>
                </a:solidFill>
              </a:defRPr>
            </a:lvl5pPr>
            <a:lvl6pPr marL="2250281" indent="0">
              <a:buNone/>
              <a:defRPr sz="1575">
                <a:solidFill>
                  <a:schemeClr val="tx1">
                    <a:tint val="75000"/>
                  </a:schemeClr>
                </a:solidFill>
              </a:defRPr>
            </a:lvl6pPr>
            <a:lvl7pPr marL="2700338" indent="0">
              <a:buNone/>
              <a:defRPr sz="1575">
                <a:solidFill>
                  <a:schemeClr val="tx1">
                    <a:tint val="75000"/>
                  </a:schemeClr>
                </a:solidFill>
              </a:defRPr>
            </a:lvl7pPr>
            <a:lvl8pPr marL="3150394" indent="0">
              <a:buNone/>
              <a:defRPr sz="1575">
                <a:solidFill>
                  <a:schemeClr val="tx1">
                    <a:tint val="75000"/>
                  </a:schemeClr>
                </a:solidFill>
              </a:defRPr>
            </a:lvl8pPr>
            <a:lvl9pPr marL="360045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C7D75-2097-473A-8FF6-B9903C2388BF}" type="datetime1">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113123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DFE74-D49B-48D9-B170-A8CFB6B36733}" type="datetime1">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990276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363" b="1"/>
            </a:lvl1pPr>
            <a:lvl2pPr marL="450056" indent="0">
              <a:buNone/>
              <a:defRPr sz="1969" b="1"/>
            </a:lvl2pPr>
            <a:lvl3pPr marL="900113" indent="0">
              <a:buNone/>
              <a:defRPr sz="1772" b="1"/>
            </a:lvl3pPr>
            <a:lvl4pPr marL="1350169" indent="0">
              <a:buNone/>
              <a:defRPr sz="1575" b="1"/>
            </a:lvl4pPr>
            <a:lvl5pPr marL="1800225" indent="0">
              <a:buNone/>
              <a:defRPr sz="1575" b="1"/>
            </a:lvl5pPr>
            <a:lvl6pPr marL="2250281" indent="0">
              <a:buNone/>
              <a:defRPr sz="1575" b="1"/>
            </a:lvl6pPr>
            <a:lvl7pPr marL="2700338" indent="0">
              <a:buNone/>
              <a:defRPr sz="1575" b="1"/>
            </a:lvl7pPr>
            <a:lvl8pPr marL="3150394" indent="0">
              <a:buNone/>
              <a:defRPr sz="1575" b="1"/>
            </a:lvl8pPr>
            <a:lvl9pPr marL="3600450" indent="0">
              <a:buNone/>
              <a:defRPr sz="1575"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4"/>
            <a:ext cx="5183189" cy="823912"/>
          </a:xfrm>
        </p:spPr>
        <p:txBody>
          <a:bodyPr anchor="b"/>
          <a:lstStyle>
            <a:lvl1pPr marL="0" indent="0">
              <a:buNone/>
              <a:defRPr sz="2363" b="1"/>
            </a:lvl1pPr>
            <a:lvl2pPr marL="450056" indent="0">
              <a:buNone/>
              <a:defRPr sz="1969" b="1"/>
            </a:lvl2pPr>
            <a:lvl3pPr marL="900113" indent="0">
              <a:buNone/>
              <a:defRPr sz="1772" b="1"/>
            </a:lvl3pPr>
            <a:lvl4pPr marL="1350169" indent="0">
              <a:buNone/>
              <a:defRPr sz="1575" b="1"/>
            </a:lvl4pPr>
            <a:lvl5pPr marL="1800225" indent="0">
              <a:buNone/>
              <a:defRPr sz="1575" b="1"/>
            </a:lvl5pPr>
            <a:lvl6pPr marL="2250281" indent="0">
              <a:buNone/>
              <a:defRPr sz="1575" b="1"/>
            </a:lvl6pPr>
            <a:lvl7pPr marL="2700338" indent="0">
              <a:buNone/>
              <a:defRPr sz="1575" b="1"/>
            </a:lvl7pPr>
            <a:lvl8pPr marL="3150394" indent="0">
              <a:buNone/>
              <a:defRPr sz="1575" b="1"/>
            </a:lvl8pPr>
            <a:lvl9pPr marL="360045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6172201" y="2505075"/>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5AEDB9-8AE8-41A2-A5FD-21F26A2C7094}" type="datetime1">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784719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37D0DE-B920-46B8-8C50-5F8438D21165}" type="datetime1">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1298673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F0B05-5B71-434D-AC07-ECA55CA7CB22}" type="datetime1">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746619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50"/>
            </a:lvl1pPr>
          </a:lstStyle>
          <a:p>
            <a:r>
              <a:rPr lang="en-US"/>
              <a:t>Click to edit Master title style</a:t>
            </a:r>
            <a:endParaRPr lang="en-US" dirty="0"/>
          </a:p>
        </p:txBody>
      </p:sp>
      <p:sp>
        <p:nvSpPr>
          <p:cNvPr id="3" name="Content Placeholder 2"/>
          <p:cNvSpPr>
            <a:spLocks noGrp="1"/>
          </p:cNvSpPr>
          <p:nvPr>
            <p:ph idx="1"/>
          </p:nvPr>
        </p:nvSpPr>
        <p:spPr>
          <a:xfrm>
            <a:off x="5183187" y="987427"/>
            <a:ext cx="6172201" cy="4873625"/>
          </a:xfrm>
        </p:spPr>
        <p:txBody>
          <a:bodyPr/>
          <a:lstStyle>
            <a:lvl1pPr>
              <a:defRPr sz="3150"/>
            </a:lvl1pPr>
            <a:lvl2pPr>
              <a:defRPr sz="2756"/>
            </a:lvl2pPr>
            <a:lvl3pPr>
              <a:defRPr sz="2363"/>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ACADD435-F83F-4A64-8968-1D08932371F4}" type="datetime1">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3516090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94787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5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987427"/>
            <a:ext cx="6172201" cy="4873625"/>
          </a:xfrm>
        </p:spPr>
        <p:txBody>
          <a:bodyPr anchor="t"/>
          <a:lstStyle>
            <a:lvl1pPr marL="0" indent="0">
              <a:buNone/>
              <a:defRPr sz="3150"/>
            </a:lvl1pPr>
            <a:lvl2pPr marL="450056" indent="0">
              <a:buNone/>
              <a:defRPr sz="2756"/>
            </a:lvl2pPr>
            <a:lvl3pPr marL="900113" indent="0">
              <a:buNone/>
              <a:defRPr sz="2363"/>
            </a:lvl3pPr>
            <a:lvl4pPr marL="1350169" indent="0">
              <a:buNone/>
              <a:defRPr sz="1969"/>
            </a:lvl4pPr>
            <a:lvl5pPr marL="1800225" indent="0">
              <a:buNone/>
              <a:defRPr sz="1969"/>
            </a:lvl5pPr>
            <a:lvl6pPr marL="2250281" indent="0">
              <a:buNone/>
              <a:defRPr sz="1969"/>
            </a:lvl6pPr>
            <a:lvl7pPr marL="2700338" indent="0">
              <a:buNone/>
              <a:defRPr sz="1969"/>
            </a:lvl7pPr>
            <a:lvl8pPr marL="3150394" indent="0">
              <a:buNone/>
              <a:defRPr sz="1969"/>
            </a:lvl8pPr>
            <a:lvl9pPr marL="3600450" indent="0">
              <a:buNone/>
              <a:defRPr sz="1969"/>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F65695CF-27E8-4958-9C52-3F44E62E7D4F}" type="datetime1">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306349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E43A5-3345-48F6-BDD6-B0B9781985FD}" type="datetime1">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92733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E8A345-85B5-4112-8D55-4220C9FD63D4}" type="datetime1">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388020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427061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45370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01842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89492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69054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94656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10/3/2025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269762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E637BB6B-EE1B-48FB-8575-0D55C373DE88}" type="datetimeFigureOut">
              <a:rPr lang="en-US" smtClean="0"/>
              <a:pPr eaLnBrk="1" latinLnBrk="0" hangingPunct="1"/>
              <a:t>10/3/2025</a:t>
            </a:fld>
            <a:endParaRPr lang="en-US" sz="1000">
              <a:solidFill>
                <a:schemeClr val="tx2">
                  <a:shade val="50000"/>
                </a:scheme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eaLnBrk="1" latinLnBrk="0" hangingPunct="1"/>
            <a:endParaRPr kumimoji="0" lang="en-US" sz="1000" dirty="0">
              <a:solidFill>
                <a:schemeClr val="tx2">
                  <a:shade val="50000"/>
                </a:scheme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Tree>
    <p:extLst>
      <p:ext uri="{BB962C8B-B14F-4D97-AF65-F5344CB8AC3E}">
        <p14:creationId xmlns:p14="http://schemas.microsoft.com/office/powerpoint/2010/main" val="2957559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181">
                <a:solidFill>
                  <a:schemeClr val="tx1">
                    <a:tint val="75000"/>
                  </a:schemeClr>
                </a:solidFill>
              </a:defRPr>
            </a:lvl1pPr>
          </a:lstStyle>
          <a:p>
            <a:fld id="{3551DB00-8DC0-47C0-AA4D-967B1FA89328}" type="datetime1">
              <a:rPr lang="en-US" smtClean="0"/>
              <a:t>10/3/2025</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181">
                <a:solidFill>
                  <a:schemeClr val="tx1">
                    <a:tint val="75000"/>
                  </a:schemeClr>
                </a:solidFill>
              </a:defRPr>
            </a:lvl1pPr>
          </a:lstStyle>
          <a:p>
            <a:fld id="{3AA634B6-9EEB-465E-8B0C-22114A60F6C4}" type="slidenum">
              <a:rPr lang="en-US" smtClean="0"/>
              <a:t>‹#›</a:t>
            </a:fld>
            <a:endParaRPr lang="en-US"/>
          </a:p>
        </p:txBody>
      </p:sp>
    </p:spTree>
    <p:extLst>
      <p:ext uri="{BB962C8B-B14F-4D97-AF65-F5344CB8AC3E}">
        <p14:creationId xmlns:p14="http://schemas.microsoft.com/office/powerpoint/2010/main" val="328989611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p:txStyles>
    <p:titleStyle>
      <a:lvl1pPr algn="l" defTabSz="900113" rtl="0" eaLnBrk="1" latinLnBrk="0" hangingPunct="1">
        <a:lnSpc>
          <a:spcPct val="90000"/>
        </a:lnSpc>
        <a:spcBef>
          <a:spcPct val="0"/>
        </a:spcBef>
        <a:buNone/>
        <a:defRPr sz="4331" kern="1200">
          <a:solidFill>
            <a:schemeClr val="tx1"/>
          </a:solidFill>
          <a:latin typeface="+mj-lt"/>
          <a:ea typeface="+mj-ea"/>
          <a:cs typeface="+mj-cs"/>
        </a:defRPr>
      </a:lvl1pPr>
    </p:titleStyle>
    <p:bodyStyle>
      <a:lvl1pPr marL="225028" indent="-225028" algn="l" defTabSz="900113"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5084" indent="-225028" algn="l" defTabSz="900113" rtl="0" eaLnBrk="1" latinLnBrk="0" hangingPunct="1">
        <a:lnSpc>
          <a:spcPct val="90000"/>
        </a:lnSpc>
        <a:spcBef>
          <a:spcPts val="492"/>
        </a:spcBef>
        <a:buFont typeface="Arial" panose="020B0604020202020204" pitchFamily="34" charset="0"/>
        <a:buChar char="•"/>
        <a:defRPr sz="2363" kern="1200">
          <a:solidFill>
            <a:schemeClr val="tx1"/>
          </a:solidFill>
          <a:latin typeface="+mn-lt"/>
          <a:ea typeface="+mn-ea"/>
          <a:cs typeface="+mn-cs"/>
        </a:defRPr>
      </a:lvl2pPr>
      <a:lvl3pPr marL="1125141" indent="-225028" algn="l" defTabSz="900113" rtl="0" eaLnBrk="1" latinLnBrk="0" hangingPunct="1">
        <a:lnSpc>
          <a:spcPct val="90000"/>
        </a:lnSpc>
        <a:spcBef>
          <a:spcPts val="492"/>
        </a:spcBef>
        <a:buFont typeface="Arial" panose="020B0604020202020204" pitchFamily="34" charset="0"/>
        <a:buChar char="•"/>
        <a:defRPr sz="1969" kern="1200">
          <a:solidFill>
            <a:schemeClr val="tx1"/>
          </a:solidFill>
          <a:latin typeface="+mn-lt"/>
          <a:ea typeface="+mn-ea"/>
          <a:cs typeface="+mn-cs"/>
        </a:defRPr>
      </a:lvl3pPr>
      <a:lvl4pPr marL="1575197"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5253"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5309"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900113" rtl="0" eaLnBrk="1" latinLnBrk="0" hangingPunct="1">
        <a:defRPr sz="1772" kern="1200">
          <a:solidFill>
            <a:schemeClr val="tx1"/>
          </a:solidFill>
          <a:latin typeface="+mn-lt"/>
          <a:ea typeface="+mn-ea"/>
          <a:cs typeface="+mn-cs"/>
        </a:defRPr>
      </a:lvl1pPr>
      <a:lvl2pPr marL="450056" algn="l" defTabSz="900113" rtl="0" eaLnBrk="1" latinLnBrk="0" hangingPunct="1">
        <a:defRPr sz="1772" kern="1200">
          <a:solidFill>
            <a:schemeClr val="tx1"/>
          </a:solidFill>
          <a:latin typeface="+mn-lt"/>
          <a:ea typeface="+mn-ea"/>
          <a:cs typeface="+mn-cs"/>
        </a:defRPr>
      </a:lvl2pPr>
      <a:lvl3pPr marL="900113" algn="l" defTabSz="900113" rtl="0" eaLnBrk="1" latinLnBrk="0" hangingPunct="1">
        <a:defRPr sz="1772" kern="1200">
          <a:solidFill>
            <a:schemeClr val="tx1"/>
          </a:solidFill>
          <a:latin typeface="+mn-lt"/>
          <a:ea typeface="+mn-ea"/>
          <a:cs typeface="+mn-cs"/>
        </a:defRPr>
      </a:lvl3pPr>
      <a:lvl4pPr marL="1350169" algn="l" defTabSz="900113" rtl="0" eaLnBrk="1" latinLnBrk="0" hangingPunct="1">
        <a:defRPr sz="1772" kern="1200">
          <a:solidFill>
            <a:schemeClr val="tx1"/>
          </a:solidFill>
          <a:latin typeface="+mn-lt"/>
          <a:ea typeface="+mn-ea"/>
          <a:cs typeface="+mn-cs"/>
        </a:defRPr>
      </a:lvl4pPr>
      <a:lvl5pPr marL="1800225" algn="l" defTabSz="900113" rtl="0" eaLnBrk="1" latinLnBrk="0" hangingPunct="1">
        <a:defRPr sz="1772" kern="1200">
          <a:solidFill>
            <a:schemeClr val="tx1"/>
          </a:solidFill>
          <a:latin typeface="+mn-lt"/>
          <a:ea typeface="+mn-ea"/>
          <a:cs typeface="+mn-cs"/>
        </a:defRPr>
      </a:lvl5pPr>
      <a:lvl6pPr marL="2250281" algn="l" defTabSz="900113" rtl="0" eaLnBrk="1" latinLnBrk="0" hangingPunct="1">
        <a:defRPr sz="1772" kern="1200">
          <a:solidFill>
            <a:schemeClr val="tx1"/>
          </a:solidFill>
          <a:latin typeface="+mn-lt"/>
          <a:ea typeface="+mn-ea"/>
          <a:cs typeface="+mn-cs"/>
        </a:defRPr>
      </a:lvl6pPr>
      <a:lvl7pPr marL="2700338" algn="l" defTabSz="900113" rtl="0" eaLnBrk="1" latinLnBrk="0" hangingPunct="1">
        <a:defRPr sz="1772" kern="1200">
          <a:solidFill>
            <a:schemeClr val="tx1"/>
          </a:solidFill>
          <a:latin typeface="+mn-lt"/>
          <a:ea typeface="+mn-ea"/>
          <a:cs typeface="+mn-cs"/>
        </a:defRPr>
      </a:lvl7pPr>
      <a:lvl8pPr marL="3150394" algn="l" defTabSz="900113" rtl="0" eaLnBrk="1" latinLnBrk="0" hangingPunct="1">
        <a:defRPr sz="1772" kern="1200">
          <a:solidFill>
            <a:schemeClr val="tx1"/>
          </a:solidFill>
          <a:latin typeface="+mn-lt"/>
          <a:ea typeface="+mn-ea"/>
          <a:cs typeface="+mn-cs"/>
        </a:defRPr>
      </a:lvl8pPr>
      <a:lvl9pPr marL="3600450" algn="l" defTabSz="900113"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www.kwik-wall.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kwik-wall.com/" TargetMode="Externa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6.jpe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0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2.xml"/><Relationship Id="rId5" Type="http://schemas.openxmlformats.org/officeDocument/2006/relationships/image" Target="../media/image157.png"/><Relationship Id="rId4" Type="http://schemas.openxmlformats.org/officeDocument/2006/relationships/hyperlink" Target="http://www.kwik-wall.co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kwik-wall.com/" TargetMode="External"/><Relationship Id="rId7" Type="http://schemas.openxmlformats.org/officeDocument/2006/relationships/image" Target="../media/image159.png"/><Relationship Id="rId2" Type="http://schemas.openxmlformats.org/officeDocument/2006/relationships/notesSlide" Target="../notesSlides/notesSlide102.xml"/><Relationship Id="rId1" Type="http://schemas.openxmlformats.org/officeDocument/2006/relationships/slideLayout" Target="../slideLayouts/slideLayout12.xml"/><Relationship Id="rId6" Type="http://schemas.openxmlformats.org/officeDocument/2006/relationships/image" Target="../media/image158.png"/><Relationship Id="rId5" Type="http://schemas.openxmlformats.org/officeDocument/2006/relationships/image" Target="../media/image6.jpe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10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104.xml"/><Relationship Id="rId1" Type="http://schemas.openxmlformats.org/officeDocument/2006/relationships/slideLayout" Target="../slideLayouts/slideLayout12.xml"/><Relationship Id="rId6" Type="http://schemas.openxmlformats.org/officeDocument/2006/relationships/image" Target="../media/image160.png"/><Relationship Id="rId5" Type="http://schemas.openxmlformats.org/officeDocument/2006/relationships/image" Target="../media/image6.jpe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105.xml"/><Relationship Id="rId1" Type="http://schemas.openxmlformats.org/officeDocument/2006/relationships/slideLayout" Target="../slideLayouts/slideLayout12.xml"/><Relationship Id="rId6" Type="http://schemas.openxmlformats.org/officeDocument/2006/relationships/image" Target="../media/image161.png"/><Relationship Id="rId5" Type="http://schemas.openxmlformats.org/officeDocument/2006/relationships/image" Target="../media/image6.jpeg"/><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106.xml"/><Relationship Id="rId1" Type="http://schemas.openxmlformats.org/officeDocument/2006/relationships/slideLayout" Target="../slideLayouts/slideLayout12.xml"/><Relationship Id="rId6" Type="http://schemas.openxmlformats.org/officeDocument/2006/relationships/image" Target="../media/image162.png"/><Relationship Id="rId5" Type="http://schemas.openxmlformats.org/officeDocument/2006/relationships/image" Target="../media/image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107.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e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www.kwik-wall.com/"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jpe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kwik-wall.com/" TargetMode="Externa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jpe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kwik-wall.com/" TargetMode="Externa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7.png"/><Relationship Id="rId5" Type="http://schemas.openxmlformats.org/officeDocument/2006/relationships/image" Target="../media/image6.jpe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kwik-wall.com/" TargetMode="Externa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90.png"/><Relationship Id="rId5" Type="http://schemas.openxmlformats.org/officeDocument/2006/relationships/image" Target="../media/image6.jpe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1.png"/><Relationship Id="rId5" Type="http://schemas.openxmlformats.org/officeDocument/2006/relationships/image" Target="../media/image6.jpe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2.png"/><Relationship Id="rId5" Type="http://schemas.openxmlformats.org/officeDocument/2006/relationships/image" Target="../media/image6.jpe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kwik-wall.com/" TargetMode="Externa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110.jpe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3" Type="http://schemas.openxmlformats.org/officeDocument/2006/relationships/hyperlink" Target="http://www.kwik-wall.com/" TargetMode="Externa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www.kwik-wall.com/" TargetMode="Externa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0.png"/><Relationship Id="rId5" Type="http://schemas.openxmlformats.org/officeDocument/2006/relationships/image" Target="../media/image6.jpeg"/><Relationship Id="rId4"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jpe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kwik-wall.com/"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6.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jpeg"/></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jpeg"/></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BE1BB2-AFFC-F0BD-C70A-E153FD84D36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15" name="Picture 14">
            <a:hlinkClick r:id="rId4"/>
            <a:extLst>
              <a:ext uri="{FF2B5EF4-FFF2-40B4-BE49-F238E27FC236}">
                <a16:creationId xmlns:a16="http://schemas.microsoft.com/office/drawing/2014/main" id="{FA382B83-209A-BC5C-E527-D49784906C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25629" y="5496848"/>
            <a:ext cx="1907312" cy="1071719"/>
          </a:xfrm>
          <a:prstGeom prst="rect">
            <a:avLst/>
          </a:prstGeom>
        </p:spPr>
      </p:pic>
    </p:spTree>
    <p:extLst>
      <p:ext uri="{BB962C8B-B14F-4D97-AF65-F5344CB8AC3E}">
        <p14:creationId xmlns:p14="http://schemas.microsoft.com/office/powerpoint/2010/main" val="196784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7A33-DCB8-FC46-DCA8-05251901F579}"/>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08C117E-4E44-94BB-E1D6-DA2ED500F5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8A5BAB1F-5A38-11D0-0108-3947DB4FC12D}"/>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760408C9-A738-0599-03E5-9EBE78D23C42}"/>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1637AD41-CE0A-3387-FE65-B73DB809E79F}"/>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5F2B4CBB-48CB-52B5-CA7A-4B65C994C05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F79B6970-D624-D2D6-FA19-510514383354}"/>
              </a:ext>
            </a:extLst>
          </p:cNvPr>
          <p:cNvSpPr txBox="1"/>
          <p:nvPr/>
        </p:nvSpPr>
        <p:spPr>
          <a:xfrm>
            <a:off x="213401" y="1752600"/>
            <a:ext cx="11734799" cy="3139321"/>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Movable Glass Walls:</a:t>
            </a:r>
          </a:p>
          <a:p>
            <a:pPr algn="ctr" defTabSz="428625"/>
            <a:endParaRPr lang="en-US" sz="3000" b="1" dirty="0">
              <a:solidFill>
                <a:prstClr val="black">
                  <a:lumMod val="65000"/>
                  <a:lumOff val="35000"/>
                </a:prstClr>
              </a:solidFill>
              <a:latin typeface="Montserrat" pitchFamily="2" charset="0"/>
            </a:endParaRPr>
          </a:p>
          <a:p>
            <a:pPr algn="ctr" defTabSz="428625"/>
            <a:r>
              <a:rPr lang="en-US" sz="2400" b="1" dirty="0">
                <a:solidFill>
                  <a:prstClr val="black">
                    <a:lumMod val="65000"/>
                    <a:lumOff val="35000"/>
                  </a:prstClr>
                </a:solidFill>
                <a:latin typeface="Montserrat" pitchFamily="2" charset="0"/>
              </a:rPr>
              <a:t>Optimal aesthetics with flexibility, daylighting, and acoustic performance</a:t>
            </a: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p:txBody>
      </p:sp>
      <p:pic>
        <p:nvPicPr>
          <p:cNvPr id="6" name="Picture 4" descr="Related image">
            <a:extLst>
              <a:ext uri="{FF2B5EF4-FFF2-40B4-BE49-F238E27FC236}">
                <a16:creationId xmlns:a16="http://schemas.microsoft.com/office/drawing/2014/main" id="{A5C8CEB9-06CF-5E5B-67DC-E7CBBD704F2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14077" y="5046898"/>
            <a:ext cx="1260242" cy="12844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E4673D8-9FE3-FD9B-C305-E80E8DD6CE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00" y="5278602"/>
            <a:ext cx="2484402" cy="1052713"/>
          </a:xfrm>
          <a:prstGeom prst="rect">
            <a:avLst/>
          </a:prstGeom>
        </p:spPr>
      </p:pic>
      <p:sp>
        <p:nvSpPr>
          <p:cNvPr id="9" name="TextBox 8">
            <a:extLst>
              <a:ext uri="{FF2B5EF4-FFF2-40B4-BE49-F238E27FC236}">
                <a16:creationId xmlns:a16="http://schemas.microsoft.com/office/drawing/2014/main" id="{515B0277-1150-7C7F-610B-F02D28A67DFB}"/>
              </a:ext>
            </a:extLst>
          </p:cNvPr>
          <p:cNvSpPr txBox="1"/>
          <p:nvPr/>
        </p:nvSpPr>
        <p:spPr>
          <a:xfrm>
            <a:off x="3733800" y="3408598"/>
            <a:ext cx="5052484" cy="1785104"/>
          </a:xfrm>
          <a:prstGeom prst="rect">
            <a:avLst/>
          </a:prstGeom>
          <a:noFill/>
        </p:spPr>
        <p:txBody>
          <a:bodyPr wrap="square" rtlCol="0">
            <a:spAutoFit/>
          </a:bodyPr>
          <a:lstStyle/>
          <a:p>
            <a:pPr algn="ctr" defTabSz="428625"/>
            <a:endParaRPr lang="en-US" sz="3000" b="1" dirty="0">
              <a:solidFill>
                <a:prstClr val="black">
                  <a:lumMod val="65000"/>
                  <a:lumOff val="35000"/>
                </a:prstClr>
              </a:solidFill>
              <a:latin typeface="Montserrat" pitchFamily="2" charset="0"/>
            </a:endParaRPr>
          </a:p>
          <a:p>
            <a:pPr algn="ctr" defTabSz="428625"/>
            <a:r>
              <a:rPr lang="en-US" sz="2000" b="1" dirty="0">
                <a:solidFill>
                  <a:prstClr val="black">
                    <a:lumMod val="65000"/>
                    <a:lumOff val="35000"/>
                  </a:prstClr>
                </a:solidFill>
                <a:latin typeface="Montserrat Light" pitchFamily="2" charset="0"/>
              </a:rPr>
              <a:t>AIA Program 4650C, 1 LU/HSW </a:t>
            </a:r>
          </a:p>
          <a:p>
            <a:pPr algn="ctr" defTabSz="428625"/>
            <a:endParaRPr lang="en-US" sz="2000" b="1" dirty="0">
              <a:solidFill>
                <a:prstClr val="black">
                  <a:lumMod val="65000"/>
                  <a:lumOff val="35000"/>
                </a:prstClr>
              </a:solidFill>
              <a:latin typeface="Montserrat Light" pitchFamily="2" charset="0"/>
            </a:endParaRPr>
          </a:p>
          <a:p>
            <a:pPr algn="ctr" defTabSz="428625"/>
            <a:r>
              <a:rPr lang="en-US" sz="2000" b="1" dirty="0">
                <a:solidFill>
                  <a:prstClr val="black">
                    <a:lumMod val="65000"/>
                    <a:lumOff val="35000"/>
                  </a:prstClr>
                </a:solidFill>
                <a:latin typeface="Montserrat Light" pitchFamily="2" charset="0"/>
              </a:rPr>
              <a:t>IDCEC Program: CEU-124371</a:t>
            </a:r>
            <a:endParaRPr lang="en-US" sz="3000" b="1" dirty="0">
              <a:solidFill>
                <a:prstClr val="black">
                  <a:lumMod val="65000"/>
                  <a:lumOff val="35000"/>
                </a:prstClr>
              </a:solidFill>
              <a:latin typeface="Montserrat" pitchFamily="2" charset="0"/>
            </a:endParaRPr>
          </a:p>
          <a:p>
            <a:pPr algn="ctr" defTabSz="428625"/>
            <a:endParaRPr lang="en-US" sz="2000" b="1" dirty="0">
              <a:solidFill>
                <a:prstClr val="black">
                  <a:lumMod val="65000"/>
                  <a:lumOff val="35000"/>
                </a:prstClr>
              </a:solidFill>
              <a:latin typeface="Montserrat Light" pitchFamily="2" charset="0"/>
            </a:endParaRPr>
          </a:p>
        </p:txBody>
      </p:sp>
    </p:spTree>
    <p:extLst>
      <p:ext uri="{BB962C8B-B14F-4D97-AF65-F5344CB8AC3E}">
        <p14:creationId xmlns:p14="http://schemas.microsoft.com/office/powerpoint/2010/main" val="2551730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C810E-77EC-09A2-65A3-1D3363A9D75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65C7523-21DA-1C7E-4EF0-CFE8789D1DAA}"/>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5B9D1320-9885-4C8F-A12E-F297E66938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925B8A18-1247-07D6-D723-4F3FE15B9413}"/>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4EE130D1-FF8E-7BCD-C8C6-F819C7758EB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48000" y="1454440"/>
            <a:ext cx="5867400" cy="5150746"/>
          </a:xfrm>
          <a:prstGeom prst="rect">
            <a:avLst/>
          </a:prstGeom>
        </p:spPr>
      </p:pic>
    </p:spTree>
    <p:extLst>
      <p:ext uri="{BB962C8B-B14F-4D97-AF65-F5344CB8AC3E}">
        <p14:creationId xmlns:p14="http://schemas.microsoft.com/office/powerpoint/2010/main" val="31153650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CBEEA-5413-3492-0676-640DA153133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70AAD04-2601-F4E9-D5BC-DF47EABFBEC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107D87B-C09C-4A39-A23A-BABD4EE29B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7DB257C6-B042-4FBD-5D4C-96BAAD6B9115}"/>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descr="A glass wall with a table and chairs&#10;&#10;AI-generated content may be incorrect.">
            <a:extLst>
              <a:ext uri="{FF2B5EF4-FFF2-40B4-BE49-F238E27FC236}">
                <a16:creationId xmlns:a16="http://schemas.microsoft.com/office/drawing/2014/main" id="{E2651779-7376-AE65-35D5-D53058495F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09800" y="1512976"/>
            <a:ext cx="7772400" cy="5149686"/>
          </a:xfrm>
          <a:prstGeom prst="rect">
            <a:avLst/>
          </a:prstGeom>
        </p:spPr>
      </p:pic>
    </p:spTree>
    <p:extLst>
      <p:ext uri="{BB962C8B-B14F-4D97-AF65-F5344CB8AC3E}">
        <p14:creationId xmlns:p14="http://schemas.microsoft.com/office/powerpoint/2010/main" val="22574981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E60DD-EEDD-E14B-A871-EF32264438F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3346B3-0559-7E34-24F6-D1C87A08250E}"/>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1515AD6-3C9E-2240-015C-5006E823D6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225FC9C7-11EB-1888-B007-BC70360B2BFD}"/>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321B1872-5D30-0C68-1BC5-8011886A20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0332" y="1502035"/>
            <a:ext cx="7851336" cy="5112011"/>
          </a:xfrm>
          <a:prstGeom prst="rect">
            <a:avLst/>
          </a:prstGeom>
        </p:spPr>
      </p:pic>
    </p:spTree>
    <p:extLst>
      <p:ext uri="{BB962C8B-B14F-4D97-AF65-F5344CB8AC3E}">
        <p14:creationId xmlns:p14="http://schemas.microsoft.com/office/powerpoint/2010/main" val="29474698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B3E4E-1347-C4CF-A7F9-DFD9750B15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601319A-4C60-3B18-EF4A-56BEC4A50DB9}"/>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4FE7BB7B-A9EF-FB8D-432A-AFA9B8DB28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C6149089-F49F-998F-78CD-06270AA7F86E}"/>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6" name="Picture 5">
            <a:extLst>
              <a:ext uri="{FF2B5EF4-FFF2-40B4-BE49-F238E27FC236}">
                <a16:creationId xmlns:a16="http://schemas.microsoft.com/office/drawing/2014/main" id="{896E8ECB-1E39-40EB-C2BA-438B00AB1EC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057400" y="1528925"/>
            <a:ext cx="8077200" cy="5085121"/>
          </a:xfrm>
          <a:prstGeom prst="rect">
            <a:avLst/>
          </a:prstGeom>
        </p:spPr>
      </p:pic>
    </p:spTree>
    <p:extLst>
      <p:ext uri="{BB962C8B-B14F-4D97-AF65-F5344CB8AC3E}">
        <p14:creationId xmlns:p14="http://schemas.microsoft.com/office/powerpoint/2010/main" val="7713665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4B3E5-8F3D-B38D-A75F-60ECBA72B876}"/>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2D1DA5B5-A96C-6314-613C-C674571E8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85D564E-8A1B-07E1-0248-AC887A7CAE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FF2C73CA-5D23-073B-37CA-1CF80C3712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77FDA193-F4C2-3B57-D2F6-972358DE93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3E66E0-38BD-BDAA-BC97-0253E9EBC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E026229-BD18-F543-7363-C2AAA48847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5F6896A8-698C-4758-8AF8-0EDB661E0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C60D42A3-37CA-3EFD-20FB-857D5E69A30D}"/>
              </a:ext>
            </a:extLst>
          </p:cNvPr>
          <p:cNvGrpSpPr/>
          <p:nvPr/>
        </p:nvGrpSpPr>
        <p:grpSpPr>
          <a:xfrm>
            <a:off x="647701" y="5639906"/>
            <a:ext cx="14439594" cy="1088136"/>
            <a:chOff x="-800404" y="5640790"/>
            <a:chExt cx="14439594" cy="1088136"/>
          </a:xfrm>
        </p:grpSpPr>
        <p:sp>
          <p:nvSpPr>
            <p:cNvPr id="3" name="TextBox 2">
              <a:extLst>
                <a:ext uri="{FF2B5EF4-FFF2-40B4-BE49-F238E27FC236}">
                  <a16:creationId xmlns:a16="http://schemas.microsoft.com/office/drawing/2014/main" id="{35B1A9E3-2866-C18C-EE7D-E40F35D4DD24}"/>
                </a:ext>
              </a:extLst>
            </p:cNvPr>
            <p:cNvSpPr txBox="1"/>
            <p:nvPr/>
          </p:nvSpPr>
          <p:spPr>
            <a:xfrm>
              <a:off x="1218895" y="5640790"/>
              <a:ext cx="12420295" cy="981935"/>
            </a:xfrm>
            <a:prstGeom prst="rect">
              <a:avLst/>
            </a:prstGeom>
            <a:noFill/>
          </p:spPr>
          <p:txBody>
            <a:bodyPr wrap="square" rtlCol="0">
              <a:spAutoFit/>
            </a:bodyPr>
            <a:lstStyle/>
            <a:p>
              <a:pPr algn="ctr" defTabSz="428625"/>
              <a:endParaRPr lang="en-US" sz="1781" b="1" dirty="0">
                <a:solidFill>
                  <a:prstClr val="black">
                    <a:lumMod val="65000"/>
                    <a:lumOff val="35000"/>
                  </a:prstClr>
                </a:solidFill>
                <a:latin typeface="Montserrat Light" pitchFamily="2" charset="0"/>
              </a:endParaRPr>
            </a:p>
            <a:p>
              <a:pPr algn="ctr" defTabSz="428625"/>
              <a:r>
                <a:rPr lang="en-US" sz="4000" b="1" dirty="0">
                  <a:solidFill>
                    <a:prstClr val="black">
                      <a:lumMod val="65000"/>
                      <a:lumOff val="35000"/>
                    </a:prstClr>
                  </a:solidFill>
                  <a:latin typeface="Montserrat" pitchFamily="2" charset="0"/>
                </a:rPr>
                <a:t>	Thank You	</a:t>
              </a:r>
            </a:p>
          </p:txBody>
        </p:sp>
        <p:pic>
          <p:nvPicPr>
            <p:cNvPr id="2" name="Picture 1">
              <a:hlinkClick r:id="rId4"/>
              <a:extLst>
                <a:ext uri="{FF2B5EF4-FFF2-40B4-BE49-F238E27FC236}">
                  <a16:creationId xmlns:a16="http://schemas.microsoft.com/office/drawing/2014/main" id="{752365B8-731C-F805-1151-321D0101DA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404" y="5786957"/>
              <a:ext cx="1676399" cy="941969"/>
            </a:xfrm>
            <a:prstGeom prst="rect">
              <a:avLst/>
            </a:prstGeom>
          </p:spPr>
        </p:pic>
      </p:grpSp>
    </p:spTree>
    <p:extLst>
      <p:ext uri="{BB962C8B-B14F-4D97-AF65-F5344CB8AC3E}">
        <p14:creationId xmlns:p14="http://schemas.microsoft.com/office/powerpoint/2010/main" val="578741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FADA-4986-5768-196B-55A64B888630}"/>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251347C-0E48-935A-F9A2-5622B31DD5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F84CBADE-EDEB-EE38-1317-05C10C20F679}"/>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50C0345B-084A-EED2-A24B-7E98169EF371}"/>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0363071B-3E85-E260-04EB-0175C74C9F54}"/>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C298DF43-3FEE-FBC1-1A0C-3F93F5C4AA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AE301777-E39D-FE6D-0163-454E850FF533}"/>
              </a:ext>
            </a:extLst>
          </p:cNvPr>
          <p:cNvSpPr txBox="1"/>
          <p:nvPr/>
        </p:nvSpPr>
        <p:spPr>
          <a:xfrm>
            <a:off x="413950" y="1738295"/>
            <a:ext cx="5943600" cy="4739759"/>
          </a:xfrm>
          <a:prstGeom prst="rect">
            <a:avLst/>
          </a:prstGeom>
          <a:noFill/>
        </p:spPr>
        <p:txBody>
          <a:bodyPr wrap="square" rtlCol="0">
            <a:spAutoFit/>
          </a:bodyPr>
          <a:lstStyle/>
          <a:p>
            <a:pPr defTabSz="428625"/>
            <a:r>
              <a:rPr lang="en-US" sz="2800" b="1" dirty="0">
                <a:solidFill>
                  <a:prstClr val="black">
                    <a:lumMod val="65000"/>
                    <a:lumOff val="35000"/>
                  </a:prstClr>
                </a:solidFill>
                <a:latin typeface="Montserrat" pitchFamily="2" charset="0"/>
              </a:rPr>
              <a:t>Interior Movable Glass Walls</a:t>
            </a:r>
          </a:p>
          <a:p>
            <a:pPr defTabSz="428625"/>
            <a:r>
              <a:rPr lang="en-US" sz="2000" b="1" dirty="0">
                <a:solidFill>
                  <a:prstClr val="black">
                    <a:lumMod val="65000"/>
                    <a:lumOff val="35000"/>
                  </a:prstClr>
                </a:solidFill>
                <a:latin typeface="Montserrat" pitchFamily="2" charset="0"/>
              </a:rPr>
              <a:t>Optimal aesthetics with flexibility, daylighting, and acoustic performance </a:t>
            </a:r>
          </a:p>
          <a:p>
            <a:pPr defTabSz="428625"/>
            <a:endParaRPr lang="en-US" sz="2000" b="1" dirty="0">
              <a:solidFill>
                <a:prstClr val="black">
                  <a:lumMod val="65000"/>
                  <a:lumOff val="35000"/>
                </a:prstClr>
              </a:solidFill>
              <a:latin typeface="Montserrat" pitchFamily="2" charset="0"/>
            </a:endParaRPr>
          </a:p>
          <a:p>
            <a:pPr defTabSz="428625"/>
            <a:r>
              <a:rPr lang="en-US" sz="2000" b="1" dirty="0">
                <a:solidFill>
                  <a:prstClr val="black">
                    <a:lumMod val="65000"/>
                    <a:lumOff val="35000"/>
                  </a:prstClr>
                </a:solidFill>
                <a:latin typeface="Montserrat" pitchFamily="2" charset="0"/>
              </a:rPr>
              <a:t>Program 4650C</a:t>
            </a:r>
          </a:p>
          <a:p>
            <a:pPr defTabSz="428625"/>
            <a:endParaRPr lang="en-US" sz="2000" b="1" dirty="0">
              <a:solidFill>
                <a:prstClr val="black">
                  <a:lumMod val="65000"/>
                  <a:lumOff val="35000"/>
                </a:prstClr>
              </a:solidFill>
              <a:latin typeface="Montserrat" pitchFamily="2" charset="0"/>
            </a:endParaRPr>
          </a:p>
          <a:p>
            <a:pPr defTabSz="428625"/>
            <a:r>
              <a:rPr lang="en-US" sz="2000" b="1" dirty="0">
                <a:solidFill>
                  <a:prstClr val="black">
                    <a:lumMod val="65000"/>
                    <a:lumOff val="35000"/>
                  </a:prstClr>
                </a:solidFill>
                <a:latin typeface="Montserrat" pitchFamily="2" charset="0"/>
              </a:rPr>
              <a:t>Credit: 1 LU/HSW</a:t>
            </a:r>
          </a:p>
          <a:p>
            <a:pPr defTabSz="428625"/>
            <a:endParaRPr lang="en-US" sz="2000" b="1" dirty="0">
              <a:solidFill>
                <a:prstClr val="black">
                  <a:lumMod val="65000"/>
                  <a:lumOff val="35000"/>
                </a:prstClr>
              </a:solidFill>
              <a:latin typeface="Montserrat" pitchFamily="2" charset="0"/>
            </a:endParaRPr>
          </a:p>
          <a:p>
            <a:pPr defTabSz="428625"/>
            <a:r>
              <a:rPr lang="en-US" sz="2000" b="1" dirty="0">
                <a:solidFill>
                  <a:prstClr val="black">
                    <a:lumMod val="65000"/>
                    <a:lumOff val="35000"/>
                  </a:prstClr>
                </a:solidFill>
                <a:latin typeface="Montserrat" pitchFamily="2" charset="0"/>
              </a:rPr>
              <a:t>Kwik-Wall Provider # J426 </a:t>
            </a:r>
          </a:p>
          <a:p>
            <a:pPr defTabSz="428625"/>
            <a:endParaRPr lang="en-US" sz="24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p:txBody>
      </p:sp>
      <p:pic>
        <p:nvPicPr>
          <p:cNvPr id="6" name="Picture 4" descr="Related image">
            <a:extLst>
              <a:ext uri="{FF2B5EF4-FFF2-40B4-BE49-F238E27FC236}">
                <a16:creationId xmlns:a16="http://schemas.microsoft.com/office/drawing/2014/main" id="{E0979B5F-BB7D-DBCB-D0B6-D0471F8697E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928601" y="4396656"/>
            <a:ext cx="216820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957131-92B4-3ECB-1842-66E201B972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6313" y="1765782"/>
            <a:ext cx="3837487" cy="4766158"/>
          </a:xfrm>
          <a:prstGeom prst="rect">
            <a:avLst/>
          </a:prstGeom>
        </p:spPr>
      </p:pic>
    </p:spTree>
    <p:extLst>
      <p:ext uri="{BB962C8B-B14F-4D97-AF65-F5344CB8AC3E}">
        <p14:creationId xmlns:p14="http://schemas.microsoft.com/office/powerpoint/2010/main" val="9773485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B5AA49-DC12-7979-B331-74C93E586EA5}"/>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A7FFE06-B043-E4BC-3332-92BBF62205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AA7153A5-17AB-19FB-08E8-FD9A3AA86B92}"/>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24B65B37-A364-E3D9-BB72-B92986C3449B}"/>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0A353F40-59BB-6AD8-A30C-6F73F826EC30}"/>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85A53BA9-D2DA-055F-303E-4F60671AB3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41F2FDB0-AA49-E58B-EA91-3111C434F36E}"/>
              </a:ext>
            </a:extLst>
          </p:cNvPr>
          <p:cNvSpPr txBox="1"/>
          <p:nvPr/>
        </p:nvSpPr>
        <p:spPr>
          <a:xfrm>
            <a:off x="187671" y="1737318"/>
            <a:ext cx="11320850" cy="2646878"/>
          </a:xfrm>
          <a:prstGeom prst="rect">
            <a:avLst/>
          </a:prstGeom>
          <a:noFill/>
        </p:spPr>
        <p:txBody>
          <a:bodyPr wrap="square" rtlCol="0">
            <a:spAutoFit/>
          </a:bodyPr>
          <a:lstStyle/>
          <a:p>
            <a:pPr algn="ctr" defTabSz="428625"/>
            <a:r>
              <a:rPr lang="en-US" sz="2800" b="1" dirty="0">
                <a:solidFill>
                  <a:prstClr val="black">
                    <a:lumMod val="65000"/>
                    <a:lumOff val="35000"/>
                  </a:prstClr>
                </a:solidFill>
                <a:latin typeface="Montserrat" pitchFamily="2" charset="0"/>
              </a:rPr>
              <a:t>Local Kwik-Wall Distribution Partner</a:t>
            </a:r>
          </a:p>
          <a:p>
            <a:pPr algn="ctr" defTabSz="428625"/>
            <a:r>
              <a:rPr lang="en-US" sz="2400" b="1" dirty="0">
                <a:solidFill>
                  <a:prstClr val="black">
                    <a:lumMod val="65000"/>
                    <a:lumOff val="35000"/>
                  </a:prstClr>
                </a:solidFill>
                <a:latin typeface="Montserrat" pitchFamily="2" charset="0"/>
              </a:rPr>
              <a:t>Design | Bid | Installation | Service</a:t>
            </a:r>
            <a:endParaRPr lang="en-US" b="1" dirty="0">
              <a:solidFill>
                <a:prstClr val="black">
                  <a:lumMod val="65000"/>
                  <a:lumOff val="35000"/>
                </a:prstClr>
              </a:solidFill>
              <a:latin typeface="Montserrat" pitchFamily="2" charset="0"/>
            </a:endParaRPr>
          </a:p>
          <a:p>
            <a:pPr algn="ctr" defTabSz="428625"/>
            <a:endParaRPr lang="en-US" sz="24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p:txBody>
      </p:sp>
    </p:spTree>
    <p:extLst>
      <p:ext uri="{BB962C8B-B14F-4D97-AF65-F5344CB8AC3E}">
        <p14:creationId xmlns:p14="http://schemas.microsoft.com/office/powerpoint/2010/main" val="950501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1951-73AE-8CEC-8D9B-52654B530A63}"/>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909613A-D629-5147-16F9-C8AA6F72C4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A6DA2F22-DE57-9535-CEF4-2AF6586A7880}"/>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8ABA8890-6537-6F17-50B3-F6A36C8FE56A}"/>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7159D8C1-B6F1-EA7F-960A-274404552314}"/>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9120682C-8536-506E-68BC-6CE202EAB35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D72330EE-F9CD-B22E-AABD-4450D06DA30F}"/>
              </a:ext>
            </a:extLst>
          </p:cNvPr>
          <p:cNvSpPr txBox="1"/>
          <p:nvPr/>
        </p:nvSpPr>
        <p:spPr>
          <a:xfrm>
            <a:off x="413950" y="1738295"/>
            <a:ext cx="5943600" cy="3508653"/>
          </a:xfrm>
          <a:prstGeom prst="rect">
            <a:avLst/>
          </a:prstGeom>
          <a:noFill/>
        </p:spPr>
        <p:txBody>
          <a:bodyPr wrap="square" rtlCol="0">
            <a:spAutoFit/>
          </a:bodyPr>
          <a:lstStyle/>
          <a:p>
            <a:pPr defTabSz="428625"/>
            <a:r>
              <a:rPr lang="en-US" sz="2800" b="1" dirty="0">
                <a:solidFill>
                  <a:prstClr val="black">
                    <a:lumMod val="65000"/>
                    <a:lumOff val="35000"/>
                  </a:prstClr>
                </a:solidFill>
                <a:latin typeface="Montserrat" pitchFamily="2" charset="0"/>
              </a:rPr>
              <a:t>Interior Movable Glass Walls</a:t>
            </a:r>
          </a:p>
          <a:p>
            <a:pPr defTabSz="428625"/>
            <a:r>
              <a:rPr lang="en-US" sz="2000" b="1" dirty="0">
                <a:solidFill>
                  <a:prstClr val="black">
                    <a:lumMod val="65000"/>
                    <a:lumOff val="35000"/>
                  </a:prstClr>
                </a:solidFill>
                <a:latin typeface="Montserrat" pitchFamily="2" charset="0"/>
              </a:rPr>
              <a:t>Optimal aesthetics with flexibility, daylighting, and acoustic performance </a:t>
            </a:r>
          </a:p>
          <a:p>
            <a:pPr defTabSz="428625"/>
            <a:endParaRPr lang="en-US" sz="2000" b="1" dirty="0">
              <a:solidFill>
                <a:prstClr val="black">
                  <a:lumMod val="65000"/>
                  <a:lumOff val="35000"/>
                </a:prstClr>
              </a:solidFill>
              <a:latin typeface="Montserrat" pitchFamily="2" charset="0"/>
            </a:endParaRPr>
          </a:p>
          <a:p>
            <a:pPr defTabSz="428625"/>
            <a:r>
              <a:rPr lang="en-US" sz="2000" b="1" dirty="0">
                <a:solidFill>
                  <a:prstClr val="black">
                    <a:lumMod val="65000"/>
                    <a:lumOff val="35000"/>
                  </a:prstClr>
                </a:solidFill>
                <a:latin typeface="Montserrat" pitchFamily="2" charset="0"/>
              </a:rPr>
              <a:t>IDCEC Program: CEU-124371</a:t>
            </a:r>
          </a:p>
          <a:p>
            <a:pPr defTabSz="428625"/>
            <a:endParaRPr lang="en-US" sz="24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p:txBody>
      </p:sp>
      <p:pic>
        <p:nvPicPr>
          <p:cNvPr id="9" name="Picture 8">
            <a:extLst>
              <a:ext uri="{FF2B5EF4-FFF2-40B4-BE49-F238E27FC236}">
                <a16:creationId xmlns:a16="http://schemas.microsoft.com/office/drawing/2014/main" id="{580012BA-A876-00C3-5661-C041C5E2D5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6800" y="4103021"/>
            <a:ext cx="5181881" cy="2195713"/>
          </a:xfrm>
          <a:prstGeom prst="rect">
            <a:avLst/>
          </a:prstGeom>
        </p:spPr>
      </p:pic>
      <p:sp>
        <p:nvSpPr>
          <p:cNvPr id="11" name="TextBox 10">
            <a:extLst>
              <a:ext uri="{FF2B5EF4-FFF2-40B4-BE49-F238E27FC236}">
                <a16:creationId xmlns:a16="http://schemas.microsoft.com/office/drawing/2014/main" id="{DA8B8D32-5D19-77B2-E8E7-F416CBBBE5C2}"/>
              </a:ext>
            </a:extLst>
          </p:cNvPr>
          <p:cNvSpPr txBox="1"/>
          <p:nvPr/>
        </p:nvSpPr>
        <p:spPr>
          <a:xfrm>
            <a:off x="7544398" y="1769975"/>
            <a:ext cx="3810000" cy="4739759"/>
          </a:xfrm>
          <a:prstGeom prst="rect">
            <a:avLst/>
          </a:prstGeom>
          <a:noFill/>
          <a:ln>
            <a:solidFill>
              <a:schemeClr val="tx1"/>
            </a:solidFill>
          </a:ln>
        </p:spPr>
        <p:txBody>
          <a:bodyPr wrap="square" rtlCol="0">
            <a:spAutoFit/>
          </a:bodyPr>
          <a:lstStyle/>
          <a:p>
            <a:pPr algn="ctr" defTabSz="428625"/>
            <a:endParaRPr lang="en-US" sz="2800" b="1" dirty="0">
              <a:solidFill>
                <a:prstClr val="black">
                  <a:lumMod val="65000"/>
                  <a:lumOff val="35000"/>
                </a:prstClr>
              </a:solidFill>
              <a:latin typeface="Montserrat" pitchFamily="2" charset="0"/>
            </a:endParaRPr>
          </a:p>
          <a:p>
            <a:pPr algn="ctr" defTabSz="428625"/>
            <a:endParaRPr lang="en-US" sz="2800" b="1" dirty="0">
              <a:solidFill>
                <a:prstClr val="black">
                  <a:lumMod val="65000"/>
                  <a:lumOff val="35000"/>
                </a:prstClr>
              </a:solidFill>
              <a:latin typeface="Montserrat" pitchFamily="2" charset="0"/>
            </a:endParaRPr>
          </a:p>
          <a:p>
            <a:pPr algn="ctr" defTabSz="428625"/>
            <a:endParaRPr lang="en-US" sz="2800" b="1" dirty="0">
              <a:solidFill>
                <a:prstClr val="black">
                  <a:lumMod val="65000"/>
                  <a:lumOff val="35000"/>
                </a:prstClr>
              </a:solidFill>
              <a:latin typeface="Montserrat" pitchFamily="2" charset="0"/>
            </a:endParaRPr>
          </a:p>
          <a:p>
            <a:pPr algn="ctr" defTabSz="428625"/>
            <a:r>
              <a:rPr lang="en-US" sz="2800" b="1" dirty="0">
                <a:solidFill>
                  <a:prstClr val="black">
                    <a:lumMod val="65000"/>
                    <a:lumOff val="35000"/>
                  </a:prstClr>
                </a:solidFill>
                <a:latin typeface="Montserrat" pitchFamily="2" charset="0"/>
              </a:rPr>
              <a:t>Enter QR Code Here for IDCEC Credit</a:t>
            </a:r>
            <a:endParaRPr lang="en-US" sz="2000" b="1" dirty="0">
              <a:solidFill>
                <a:prstClr val="black">
                  <a:lumMod val="65000"/>
                  <a:lumOff val="35000"/>
                </a:prstClr>
              </a:solidFill>
              <a:latin typeface="Montserrat" pitchFamily="2" charset="0"/>
            </a:endParaRPr>
          </a:p>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Montserrat" pitchFamily="2" charset="0"/>
                <a:ea typeface="+mn-ea"/>
                <a:cs typeface="+mn-cs"/>
              </a:rPr>
              <a:t> </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lumMod val="65000"/>
                  <a:lumOff val="35000"/>
                </a:prstClr>
              </a:solidFill>
              <a:effectLst/>
              <a:uLnTx/>
              <a:uFillTx/>
              <a:latin typeface="Montserrat" pitchFamily="2" charset="0"/>
              <a:ea typeface="+mn-ea"/>
              <a:cs typeface="+mn-cs"/>
            </a:endParaRPr>
          </a:p>
        </p:txBody>
      </p:sp>
    </p:spTree>
    <p:extLst>
      <p:ext uri="{BB962C8B-B14F-4D97-AF65-F5344CB8AC3E}">
        <p14:creationId xmlns:p14="http://schemas.microsoft.com/office/powerpoint/2010/main" val="28907856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14019-0F1F-C83D-03A1-4223F01E549A}"/>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476E227-B358-835E-49C6-5C1167B6AB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CD41BD19-3ECA-B04E-B098-914ABBB8D961}"/>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F1432B9A-E0C1-3D22-CBCC-042814A39207}"/>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D812B035-94FC-EEA6-97E9-84F3B43D6B40}"/>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72D6D0CF-8180-FF4A-B590-46855C133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14" name="Picture 13">
            <a:extLst>
              <a:ext uri="{FF2B5EF4-FFF2-40B4-BE49-F238E27FC236}">
                <a16:creationId xmlns:a16="http://schemas.microsoft.com/office/drawing/2014/main" id="{9E5FB15B-1803-119C-D60E-3E92F18C53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5400" y="1629927"/>
            <a:ext cx="9213044" cy="5228073"/>
          </a:xfrm>
          <a:prstGeom prst="rect">
            <a:avLst/>
          </a:prstGeom>
        </p:spPr>
      </p:pic>
    </p:spTree>
    <p:extLst>
      <p:ext uri="{BB962C8B-B14F-4D97-AF65-F5344CB8AC3E}">
        <p14:creationId xmlns:p14="http://schemas.microsoft.com/office/powerpoint/2010/main" val="1816737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8DA6-EC76-409B-8C33-1F4B7D51F92B}"/>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5C1A3D6-E20F-3F25-8446-4C85EF1C20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47C571A0-4CFD-8B4C-138C-B93CC932DA7C}"/>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675C307C-904D-2049-562E-514882A2D222}"/>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D9B5D795-2CA2-DDC8-F0ED-575562B81942}"/>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880FC14D-C8E5-AB82-7313-7C0884E9909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13" name="Picture 12">
            <a:extLst>
              <a:ext uri="{FF2B5EF4-FFF2-40B4-BE49-F238E27FC236}">
                <a16:creationId xmlns:a16="http://schemas.microsoft.com/office/drawing/2014/main" id="{8B623233-5EB8-3C3D-8339-12C3C8B7C6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9756" y="1600368"/>
            <a:ext cx="8672488" cy="5179403"/>
          </a:xfrm>
          <a:prstGeom prst="rect">
            <a:avLst/>
          </a:prstGeom>
        </p:spPr>
      </p:pic>
    </p:spTree>
    <p:extLst>
      <p:ext uri="{BB962C8B-B14F-4D97-AF65-F5344CB8AC3E}">
        <p14:creationId xmlns:p14="http://schemas.microsoft.com/office/powerpoint/2010/main" val="4006366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46D3BDF-DCD1-9721-EB22-CAD0C5EA7832}"/>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21" name="Picture 20">
            <a:extLst>
              <a:ext uri="{FF2B5EF4-FFF2-40B4-BE49-F238E27FC236}">
                <a16:creationId xmlns:a16="http://schemas.microsoft.com/office/drawing/2014/main" id="{2A97D338-9842-0722-DF08-BADB1C94DC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ln>
            <a:noFill/>
          </a:ln>
        </p:spPr>
      </p:pic>
      <p:sp>
        <p:nvSpPr>
          <p:cNvPr id="22" name="TextBox 21">
            <a:extLst>
              <a:ext uri="{FF2B5EF4-FFF2-40B4-BE49-F238E27FC236}">
                <a16:creationId xmlns:a16="http://schemas.microsoft.com/office/drawing/2014/main" id="{F03F043B-2F2A-6B41-D821-A90F2BFFE4B7}"/>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AIA / CES Credit</a:t>
            </a:r>
          </a:p>
        </p:txBody>
      </p:sp>
      <p:sp>
        <p:nvSpPr>
          <p:cNvPr id="26" name="Text Placeholder 2">
            <a:extLst>
              <a:ext uri="{FF2B5EF4-FFF2-40B4-BE49-F238E27FC236}">
                <a16:creationId xmlns:a16="http://schemas.microsoft.com/office/drawing/2014/main" id="{7A866D09-9FA0-54FB-EF2B-8CCE3659C89A}"/>
              </a:ext>
            </a:extLst>
          </p:cNvPr>
          <p:cNvSpPr txBox="1">
            <a:spLocks/>
          </p:cNvSpPr>
          <p:nvPr/>
        </p:nvSpPr>
        <p:spPr>
          <a:xfrm>
            <a:off x="2971800" y="2514600"/>
            <a:ext cx="5678487"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200" dirty="0">
              <a:latin typeface="Montserrat" pitchFamily="2" charset="0"/>
            </a:endParaRPr>
          </a:p>
        </p:txBody>
      </p:sp>
      <p:sp>
        <p:nvSpPr>
          <p:cNvPr id="28" name="Content Placeholder 2">
            <a:extLst>
              <a:ext uri="{FF2B5EF4-FFF2-40B4-BE49-F238E27FC236}">
                <a16:creationId xmlns:a16="http://schemas.microsoft.com/office/drawing/2014/main" id="{4112A628-A2BD-2A60-FD44-284969FA81A1}"/>
              </a:ext>
            </a:extLst>
          </p:cNvPr>
          <p:cNvSpPr>
            <a:spLocks noGrp="1"/>
          </p:cNvSpPr>
          <p:nvPr>
            <p:ph idx="1"/>
          </p:nvPr>
        </p:nvSpPr>
        <p:spPr>
          <a:xfrm>
            <a:off x="457200" y="1600200"/>
            <a:ext cx="11353800" cy="4495800"/>
          </a:xfrm>
          <a:ln>
            <a:noFill/>
          </a:ln>
        </p:spPr>
        <p:txBody>
          <a:bodyPr>
            <a:normAutofit fontScale="40000" lnSpcReduction="20000"/>
          </a:bodyPr>
          <a:lstStyle/>
          <a:p>
            <a:pPr marL="36576" indent="0">
              <a:buClr>
                <a:srgbClr val="FFC000"/>
              </a:buClr>
              <a:buNone/>
            </a:pPr>
            <a:endParaRPr lang="en-US" sz="1500" i="1" dirty="0">
              <a:solidFill>
                <a:srgbClr val="FFC000"/>
              </a:solidFill>
              <a:latin typeface="Montserrat" pitchFamily="2" charset="0"/>
            </a:endParaRPr>
          </a:p>
          <a:p>
            <a:pPr marL="36576" indent="0">
              <a:buClr>
                <a:srgbClr val="FFC000"/>
              </a:buClr>
              <a:buNone/>
            </a:pPr>
            <a:endParaRPr lang="en-US" sz="1300" i="1" dirty="0">
              <a:solidFill>
                <a:srgbClr val="FFC000"/>
              </a:solidFill>
              <a:latin typeface="Montserrat" pitchFamily="2" charset="0"/>
            </a:endParaRPr>
          </a:p>
          <a:p>
            <a:pPr marL="36576" indent="0">
              <a:buClr>
                <a:srgbClr val="FFC000"/>
              </a:buClr>
              <a:buNone/>
            </a:pPr>
            <a:endParaRPr lang="en-US" sz="1300" i="1" dirty="0">
              <a:solidFill>
                <a:srgbClr val="FFC000"/>
              </a:solidFill>
              <a:latin typeface="Montserrat" pitchFamily="2" charset="0"/>
            </a:endParaRPr>
          </a:p>
          <a:p>
            <a:pPr marL="36576" indent="0">
              <a:buClr>
                <a:srgbClr val="FFC000"/>
              </a:buClr>
              <a:buNone/>
            </a:pPr>
            <a:endParaRPr lang="en-US" sz="2000" i="1" dirty="0">
              <a:solidFill>
                <a:srgbClr val="FFC000"/>
              </a:solidFill>
              <a:latin typeface="Montserrat" pitchFamily="2" charset="0"/>
            </a:endParaRPr>
          </a:p>
          <a:p>
            <a:pPr marL="36576" indent="0">
              <a:lnSpc>
                <a:spcPts val="2200"/>
              </a:lnSpc>
              <a:buClr>
                <a:srgbClr val="FFC000"/>
              </a:buClr>
              <a:buNone/>
            </a:pPr>
            <a:r>
              <a:rPr lang="en-US" sz="4800" dirty="0">
                <a:solidFill>
                  <a:srgbClr val="00583D"/>
                </a:solidFill>
                <a:latin typeface="Montserrat" pitchFamily="2" charset="0"/>
                <a:cs typeface="Arial" panose="020B0604020202020204" pitchFamily="34" charset="0"/>
              </a:rPr>
              <a:t>This course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36576" indent="0">
              <a:lnSpc>
                <a:spcPts val="2200"/>
              </a:lnSpc>
              <a:buClr>
                <a:srgbClr val="FFC000"/>
              </a:buClr>
              <a:buNone/>
            </a:pPr>
            <a:endParaRPr lang="en-US" sz="4800" dirty="0">
              <a:solidFill>
                <a:srgbClr val="00583D"/>
              </a:solidFill>
              <a:latin typeface="Montserrat" pitchFamily="2" charset="0"/>
              <a:cs typeface="Arial" panose="020B0604020202020204" pitchFamily="34" charset="0"/>
            </a:endParaRPr>
          </a:p>
          <a:p>
            <a:pPr marL="36576" indent="0">
              <a:lnSpc>
                <a:spcPts val="2200"/>
              </a:lnSpc>
              <a:buClr>
                <a:srgbClr val="FFC000"/>
              </a:buClr>
              <a:buNone/>
            </a:pPr>
            <a:r>
              <a:rPr lang="en-US" sz="4800" dirty="0">
                <a:solidFill>
                  <a:srgbClr val="00583D"/>
                </a:solidFill>
                <a:latin typeface="Montserrat" pitchFamily="2" charset="0"/>
                <a:cs typeface="Arial" panose="020B0604020202020204" pitchFamily="34" charset="0"/>
              </a:rPr>
              <a:t>*</a:t>
            </a:r>
            <a:r>
              <a:rPr lang="en-US" sz="4900" dirty="0">
                <a:solidFill>
                  <a:srgbClr val="00583D"/>
                </a:solidFill>
                <a:latin typeface="Montserrat" pitchFamily="2" charset="0"/>
                <a:cs typeface="Arial" panose="020B0604020202020204" pitchFamily="34" charset="0"/>
              </a:rPr>
              <a:t>Questions related to specific materials, methods, and services will be addressed at the conclusion of this presentation.</a:t>
            </a:r>
          </a:p>
          <a:p>
            <a:pPr marL="36576" indent="0">
              <a:lnSpc>
                <a:spcPts val="2200"/>
              </a:lnSpc>
              <a:buClr>
                <a:srgbClr val="FFC000"/>
              </a:buClr>
              <a:buNone/>
            </a:pPr>
            <a:endParaRPr lang="en-US" sz="4900" dirty="0">
              <a:solidFill>
                <a:srgbClr val="00583D"/>
              </a:solidFill>
              <a:latin typeface="Montserrat" pitchFamily="2" charset="0"/>
              <a:cs typeface="Arial" panose="020B0604020202020204" pitchFamily="34" charset="0"/>
            </a:endParaRPr>
          </a:p>
          <a:p>
            <a:pPr marL="0" indent="0">
              <a:buNone/>
            </a:pPr>
            <a:r>
              <a:rPr lang="en-US" sz="4900" dirty="0">
                <a:solidFill>
                  <a:srgbClr val="00583D"/>
                </a:solidFill>
                <a:latin typeface="Montserrat" pitchFamily="2" charset="0"/>
                <a:cs typeface="Arial" panose="020B0604020202020204" pitchFamily="34" charset="0"/>
              </a:rPr>
              <a:t>This presentation is protected by US and International Copyright laws.  </a:t>
            </a:r>
          </a:p>
          <a:p>
            <a:pPr marL="0" indent="0">
              <a:buNone/>
            </a:pPr>
            <a:r>
              <a:rPr lang="en-US" sz="4900" dirty="0">
                <a:solidFill>
                  <a:srgbClr val="00583D"/>
                </a:solidFill>
                <a:latin typeface="Montserrat" pitchFamily="2" charset="0"/>
                <a:cs typeface="Arial" panose="020B0604020202020204" pitchFamily="34" charset="0"/>
              </a:rPr>
              <a:t>Reproduction, distribution, display and use of the presentation without written permission of the speaker is prohibited.</a:t>
            </a:r>
          </a:p>
          <a:p>
            <a:endParaRPr lang="en-US" sz="4900" dirty="0">
              <a:solidFill>
                <a:srgbClr val="00583D"/>
              </a:solidFill>
              <a:latin typeface="Montserrat" pitchFamily="2" charset="0"/>
              <a:cs typeface="Arial" panose="020B0604020202020204" pitchFamily="34" charset="0"/>
            </a:endParaRPr>
          </a:p>
          <a:p>
            <a:pPr marL="0" indent="0">
              <a:buNone/>
            </a:pPr>
            <a:r>
              <a:rPr lang="en-US" sz="4900" dirty="0">
                <a:solidFill>
                  <a:srgbClr val="00583D"/>
                </a:solidFill>
                <a:latin typeface="Montserrat" pitchFamily="2" charset="0"/>
                <a:cs typeface="Arial" panose="020B0604020202020204" pitchFamily="34" charset="0"/>
              </a:rPr>
              <a:t>© 2025</a:t>
            </a:r>
          </a:p>
          <a:p>
            <a:pPr marL="36576" indent="0">
              <a:lnSpc>
                <a:spcPts val="2200"/>
              </a:lnSpc>
              <a:buClr>
                <a:srgbClr val="FFC000"/>
              </a:buClr>
              <a:buNone/>
            </a:pPr>
            <a:endParaRPr lang="en-US" sz="4900" dirty="0">
              <a:solidFill>
                <a:srgbClr val="00583D"/>
              </a:solidFill>
              <a:latin typeface="Montserrat" pitchFamily="2" charset="0"/>
              <a:cs typeface="Arial" panose="020B0604020202020204" pitchFamily="34" charset="0"/>
            </a:endParaRPr>
          </a:p>
          <a:p>
            <a:pPr marL="36576" indent="0">
              <a:buClr>
                <a:srgbClr val="FFC000"/>
              </a:buClr>
              <a:buNone/>
            </a:pPr>
            <a:endParaRPr lang="en-US" sz="4900" dirty="0">
              <a:solidFill>
                <a:srgbClr val="00583D"/>
              </a:solidFill>
              <a:latin typeface="Montserrat" pitchFamily="2" charset="0"/>
              <a:cs typeface="Arial" panose="020B0604020202020204" pitchFamily="34" charset="0"/>
            </a:endParaRPr>
          </a:p>
          <a:p>
            <a:pPr marL="36576" indent="0">
              <a:buClr>
                <a:srgbClr val="FFC000"/>
              </a:buClr>
              <a:buNone/>
            </a:pPr>
            <a:endParaRPr lang="en-US" sz="4900" dirty="0">
              <a:solidFill>
                <a:srgbClr val="00583D"/>
              </a:solidFill>
              <a:latin typeface="Montserrat" pitchFamily="2" charset="0"/>
              <a:cs typeface="Arial" panose="020B0604020202020204" pitchFamily="34" charset="0"/>
            </a:endParaRPr>
          </a:p>
          <a:p>
            <a:pPr marL="36576" indent="0">
              <a:buClr>
                <a:srgbClr val="FFC000"/>
              </a:buClr>
              <a:buNone/>
            </a:pPr>
            <a:endParaRPr lang="en-US" sz="4900" dirty="0">
              <a:solidFill>
                <a:srgbClr val="00583D"/>
              </a:solidFill>
              <a:latin typeface="Montserrat" pitchFamily="2" charset="0"/>
              <a:cs typeface="Arial" panose="020B0604020202020204" pitchFamily="34" charset="0"/>
            </a:endParaRPr>
          </a:p>
          <a:p>
            <a:pPr>
              <a:buClr>
                <a:srgbClr val="00583D"/>
              </a:buClr>
              <a:buFont typeface="Wingdings 2" panose="05020102010507070707" pitchFamily="18" charset="2"/>
              <a:buChar char=""/>
            </a:pPr>
            <a:endParaRPr lang="en-US" sz="4900" dirty="0">
              <a:solidFill>
                <a:srgbClr val="00583D"/>
              </a:solidFill>
              <a:latin typeface="Montserrat" pitchFamily="2" charset="0"/>
              <a:cs typeface="Arial" panose="020B0604020202020204" pitchFamily="34" charset="0"/>
            </a:endParaRPr>
          </a:p>
          <a:p>
            <a:pPr>
              <a:buBlip>
                <a:blip r:embed="rId4"/>
              </a:buBlip>
            </a:pPr>
            <a:endParaRPr lang="en-US" dirty="0"/>
          </a:p>
          <a:p>
            <a:endParaRPr lang="en-US" dirty="0"/>
          </a:p>
        </p:txBody>
      </p:sp>
      <p:pic>
        <p:nvPicPr>
          <p:cNvPr id="29" name="Picture 4" descr="Related image">
            <a:extLst>
              <a:ext uri="{FF2B5EF4-FFF2-40B4-BE49-F238E27FC236}">
                <a16:creationId xmlns:a16="http://schemas.microsoft.com/office/drawing/2014/main" id="{4F9E2D8E-74BC-D7DC-D362-258689A2C0B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677400" y="5301343"/>
            <a:ext cx="1106421" cy="112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189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1A3F46-AC1E-072A-B28C-50F01B276855}"/>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32A7E4F-8660-436B-D006-57D39B994E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E0D0E220-9CA6-AC7D-7688-DFE41C517A59}"/>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AF704E18-F67F-DE5F-06B8-36B28FFCEA91}"/>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E6209707-1BB1-5EFD-BB77-618C283C9CF5}"/>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6B1EC995-727E-C829-1A52-ACC8F5F8CF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2A87D9BA-8B7B-3786-7D93-6C9DBB48279E}"/>
              </a:ext>
            </a:extLst>
          </p:cNvPr>
          <p:cNvSpPr txBox="1"/>
          <p:nvPr/>
        </p:nvSpPr>
        <p:spPr>
          <a:xfrm>
            <a:off x="187671" y="1737318"/>
            <a:ext cx="11320850" cy="2646878"/>
          </a:xfrm>
          <a:prstGeom prst="rect">
            <a:avLst/>
          </a:prstGeom>
          <a:noFill/>
        </p:spPr>
        <p:txBody>
          <a:bodyPr wrap="square" rtlCol="0">
            <a:spAutoFit/>
          </a:bodyPr>
          <a:lstStyle/>
          <a:p>
            <a:pPr algn="ctr" defTabSz="428625"/>
            <a:r>
              <a:rPr lang="en-US" sz="2800" b="1" dirty="0">
                <a:solidFill>
                  <a:prstClr val="black">
                    <a:lumMod val="65000"/>
                    <a:lumOff val="35000"/>
                  </a:prstClr>
                </a:solidFill>
                <a:latin typeface="Montserrat" pitchFamily="2" charset="0"/>
              </a:rPr>
              <a:t>Local Kwik-Wall Distribution Partner</a:t>
            </a:r>
          </a:p>
          <a:p>
            <a:pPr algn="ctr" defTabSz="428625"/>
            <a:r>
              <a:rPr lang="en-US" sz="2400" b="1" dirty="0">
                <a:solidFill>
                  <a:prstClr val="black">
                    <a:lumMod val="65000"/>
                    <a:lumOff val="35000"/>
                  </a:prstClr>
                </a:solidFill>
                <a:latin typeface="Montserrat" pitchFamily="2" charset="0"/>
              </a:rPr>
              <a:t>Design | Bid | Installation | Service</a:t>
            </a:r>
            <a:endParaRPr lang="en-US" b="1" dirty="0">
              <a:solidFill>
                <a:prstClr val="black">
                  <a:lumMod val="65000"/>
                  <a:lumOff val="35000"/>
                </a:prstClr>
              </a:solidFill>
              <a:latin typeface="Montserrat" pitchFamily="2" charset="0"/>
            </a:endParaRPr>
          </a:p>
          <a:p>
            <a:pPr algn="ctr" defTabSz="428625"/>
            <a:endParaRPr lang="en-US" sz="24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a:p>
            <a:pPr algn="ctr" defTabSz="428625"/>
            <a:endParaRPr lang="en-US" sz="3000" b="1" dirty="0">
              <a:solidFill>
                <a:prstClr val="black">
                  <a:lumMod val="65000"/>
                  <a:lumOff val="35000"/>
                </a:prstClr>
              </a:solidFill>
              <a:latin typeface="Montserrat" pitchFamily="2" charset="0"/>
            </a:endParaRPr>
          </a:p>
        </p:txBody>
      </p:sp>
    </p:spTree>
    <p:extLst>
      <p:ext uri="{BB962C8B-B14F-4D97-AF65-F5344CB8AC3E}">
        <p14:creationId xmlns:p14="http://schemas.microsoft.com/office/powerpoint/2010/main" val="323251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9146-6C3F-E0B9-F177-14A779079C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17BAE-8B69-41BA-E11A-5E13EAFE1893}"/>
              </a:ext>
            </a:extLst>
          </p:cNvPr>
          <p:cNvSpPr>
            <a:spLocks noGrp="1"/>
          </p:cNvSpPr>
          <p:nvPr>
            <p:ph idx="1"/>
          </p:nvPr>
        </p:nvSpPr>
        <p:spPr>
          <a:xfrm>
            <a:off x="3101898" y="1563379"/>
            <a:ext cx="7389828" cy="990600"/>
          </a:xfrm>
          <a:ln>
            <a:noFill/>
          </a:ln>
        </p:spPr>
        <p:txBody>
          <a:bodyPr>
            <a:noAutofit/>
          </a:bodyPr>
          <a:lstStyle/>
          <a:p>
            <a:pPr marL="0" indent="0">
              <a:buClr>
                <a:srgbClr val="00583D"/>
              </a:buClr>
              <a:buNone/>
            </a:pPr>
            <a:r>
              <a:rPr lang="en-US" sz="1900" dirty="0">
                <a:solidFill>
                  <a:schemeClr val="tx1">
                    <a:lumMod val="75000"/>
                    <a:lumOff val="25000"/>
                  </a:schemeClr>
                </a:solidFill>
                <a:latin typeface="Montserrat" pitchFamily="2" charset="0"/>
                <a:cs typeface="Arial" panose="020B0604020202020204" pitchFamily="34" charset="0"/>
              </a:rPr>
              <a:t>1) Understand the applications and product selection differences between movable interior glass vs exterior walls</a:t>
            </a:r>
            <a:endParaRPr lang="en-US" sz="1900" dirty="0">
              <a:solidFill>
                <a:srgbClr val="00583D"/>
              </a:solidFill>
              <a:latin typeface="Montserrat" pitchFamily="2" charset="0"/>
              <a:cs typeface="Arial" panose="020B0604020202020204" pitchFamily="34" charset="0"/>
            </a:endParaRPr>
          </a:p>
        </p:txBody>
      </p:sp>
      <p:sp>
        <p:nvSpPr>
          <p:cNvPr id="9" name="Content Placeholder 2">
            <a:extLst>
              <a:ext uri="{FF2B5EF4-FFF2-40B4-BE49-F238E27FC236}">
                <a16:creationId xmlns:a16="http://schemas.microsoft.com/office/drawing/2014/main" id="{40B07DE7-6133-6859-25DC-4BABF1590463}"/>
              </a:ext>
            </a:extLst>
          </p:cNvPr>
          <p:cNvSpPr txBox="1">
            <a:spLocks/>
          </p:cNvSpPr>
          <p:nvPr/>
        </p:nvSpPr>
        <p:spPr>
          <a:xfrm>
            <a:off x="3101898" y="2664226"/>
            <a:ext cx="6934200" cy="60960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1900" dirty="0">
                <a:solidFill>
                  <a:schemeClr val="tx1">
                    <a:lumMod val="75000"/>
                    <a:lumOff val="25000"/>
                  </a:schemeClr>
                </a:solidFill>
                <a:latin typeface="Montserrat" pitchFamily="2" charset="0"/>
                <a:cs typeface="Arial" panose="020B0604020202020204" pitchFamily="34" charset="0"/>
              </a:rPr>
              <a:t>2) Review the importance of acoustic performance and how overhead structural, floor support, glass type and surrounding seals effect performance.</a:t>
            </a:r>
          </a:p>
        </p:txBody>
      </p:sp>
      <p:sp>
        <p:nvSpPr>
          <p:cNvPr id="10" name="Content Placeholder 2">
            <a:extLst>
              <a:ext uri="{FF2B5EF4-FFF2-40B4-BE49-F238E27FC236}">
                <a16:creationId xmlns:a16="http://schemas.microsoft.com/office/drawing/2014/main" id="{62E57575-E246-1D18-C01F-098AD42BCD5A}"/>
              </a:ext>
            </a:extLst>
          </p:cNvPr>
          <p:cNvSpPr txBox="1">
            <a:spLocks/>
          </p:cNvSpPr>
          <p:nvPr/>
        </p:nvSpPr>
        <p:spPr>
          <a:xfrm>
            <a:off x="3101898" y="4114800"/>
            <a:ext cx="6934200" cy="8039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1900" dirty="0">
                <a:solidFill>
                  <a:schemeClr val="tx1">
                    <a:lumMod val="75000"/>
                    <a:lumOff val="25000"/>
                  </a:schemeClr>
                </a:solidFill>
                <a:latin typeface="Montserrat" pitchFamily="2" charset="0"/>
                <a:cs typeface="Arial" panose="020B0604020202020204" pitchFamily="34" charset="0"/>
              </a:rPr>
              <a:t>3) Learn how movable glass walls optimize sustainable building design including materials, indoor air quality and daylighting.</a:t>
            </a:r>
          </a:p>
        </p:txBody>
      </p:sp>
      <p:sp>
        <p:nvSpPr>
          <p:cNvPr id="18" name="TextBox 17">
            <a:extLst>
              <a:ext uri="{FF2B5EF4-FFF2-40B4-BE49-F238E27FC236}">
                <a16:creationId xmlns:a16="http://schemas.microsoft.com/office/drawing/2014/main" id="{910025CE-043B-5138-84C0-F51FB98B0BB2}"/>
              </a:ext>
            </a:extLst>
          </p:cNvPr>
          <p:cNvSpPr txBox="1"/>
          <p:nvPr/>
        </p:nvSpPr>
        <p:spPr>
          <a:xfrm>
            <a:off x="3101898" y="5443036"/>
            <a:ext cx="6096000" cy="1261884"/>
          </a:xfrm>
          <a:prstGeom prst="rect">
            <a:avLst/>
          </a:prstGeom>
          <a:noFill/>
        </p:spPr>
        <p:txBody>
          <a:bodyPr wrap="square">
            <a:spAutoFit/>
          </a:bodyPr>
          <a:lstStyle/>
          <a:p>
            <a:pPr marL="0" indent="0">
              <a:buClr>
                <a:srgbClr val="00583D"/>
              </a:buClr>
              <a:buNone/>
            </a:pPr>
            <a:r>
              <a:rPr lang="en-US" sz="1900" dirty="0">
                <a:solidFill>
                  <a:schemeClr val="tx1">
                    <a:lumMod val="75000"/>
                    <a:lumOff val="25000"/>
                  </a:schemeClr>
                </a:solidFill>
                <a:latin typeface="Montserrat" pitchFamily="2" charset="0"/>
                <a:cs typeface="Arial" panose="020B0604020202020204" pitchFamily="34" charset="0"/>
              </a:rPr>
              <a:t>4) Review how movable glass partitions add to the human experience within the built environment. </a:t>
            </a:r>
          </a:p>
          <a:p>
            <a:pPr marL="0" indent="0">
              <a:buClr>
                <a:srgbClr val="00583D"/>
              </a:buClr>
              <a:buNone/>
            </a:pPr>
            <a:endParaRPr lang="en-US" sz="1900" dirty="0">
              <a:solidFill>
                <a:schemeClr val="tx1">
                  <a:lumMod val="75000"/>
                  <a:lumOff val="25000"/>
                </a:schemeClr>
              </a:solidFill>
              <a:latin typeface="Montserrat" pitchFamily="2" charset="0"/>
              <a:cs typeface="Arial" panose="020B0604020202020204" pitchFamily="34" charset="0"/>
            </a:endParaRPr>
          </a:p>
        </p:txBody>
      </p:sp>
      <p:sp>
        <p:nvSpPr>
          <p:cNvPr id="20" name="Title 1">
            <a:extLst>
              <a:ext uri="{FF2B5EF4-FFF2-40B4-BE49-F238E27FC236}">
                <a16:creationId xmlns:a16="http://schemas.microsoft.com/office/drawing/2014/main" id="{D8FF1CB5-19FF-B71D-7143-BAE76FBD232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21" name="Picture 20">
            <a:extLst>
              <a:ext uri="{FF2B5EF4-FFF2-40B4-BE49-F238E27FC236}">
                <a16:creationId xmlns:a16="http://schemas.microsoft.com/office/drawing/2014/main" id="{BB5D30C1-09A5-171E-65FD-7AB8068FCC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ln>
            <a:noFill/>
          </a:ln>
        </p:spPr>
      </p:pic>
      <p:sp>
        <p:nvSpPr>
          <p:cNvPr id="22" name="TextBox 21">
            <a:extLst>
              <a:ext uri="{FF2B5EF4-FFF2-40B4-BE49-F238E27FC236}">
                <a16:creationId xmlns:a16="http://schemas.microsoft.com/office/drawing/2014/main" id="{9157DAA0-0F14-7BF3-F39B-80883A698177}"/>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Learning Objectives</a:t>
            </a:r>
          </a:p>
        </p:txBody>
      </p:sp>
      <p:pic>
        <p:nvPicPr>
          <p:cNvPr id="23" name="Picture 22">
            <a:extLst>
              <a:ext uri="{FF2B5EF4-FFF2-40B4-BE49-F238E27FC236}">
                <a16:creationId xmlns:a16="http://schemas.microsoft.com/office/drawing/2014/main" id="{B4F24941-5455-97E0-A306-037739F881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713" y="1446275"/>
            <a:ext cx="992125" cy="992125"/>
          </a:xfrm>
          <a:prstGeom prst="rect">
            <a:avLst/>
          </a:prstGeom>
        </p:spPr>
      </p:pic>
      <p:pic>
        <p:nvPicPr>
          <p:cNvPr id="2" name="Picture 1">
            <a:extLst>
              <a:ext uri="{FF2B5EF4-FFF2-40B4-BE49-F238E27FC236}">
                <a16:creationId xmlns:a16="http://schemas.microsoft.com/office/drawing/2014/main" id="{17CB13D6-E17B-E355-C2F2-451C6BA9C0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1168" y="2630138"/>
            <a:ext cx="914479" cy="914479"/>
          </a:xfrm>
          <a:prstGeom prst="rect">
            <a:avLst/>
          </a:prstGeom>
        </p:spPr>
      </p:pic>
      <p:pic>
        <p:nvPicPr>
          <p:cNvPr id="8" name="Graphic 3" descr="Leaf outline">
            <a:extLst>
              <a:ext uri="{FF2B5EF4-FFF2-40B4-BE49-F238E27FC236}">
                <a16:creationId xmlns:a16="http://schemas.microsoft.com/office/drawing/2014/main" id="{6BA008AD-299E-4F27-06E4-7450F3ACE9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438" y="4114800"/>
            <a:ext cx="914400" cy="914400"/>
          </a:xfrm>
          <a:prstGeom prst="rect">
            <a:avLst/>
          </a:prstGeom>
        </p:spPr>
      </p:pic>
      <p:pic>
        <p:nvPicPr>
          <p:cNvPr id="11" name="Graphic 4" descr="Viral outline">
            <a:extLst>
              <a:ext uri="{FF2B5EF4-FFF2-40B4-BE49-F238E27FC236}">
                <a16:creationId xmlns:a16="http://schemas.microsoft.com/office/drawing/2014/main" id="{69B5C406-EA04-02E5-0894-AFC052AA68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3018" y="5410200"/>
            <a:ext cx="914400" cy="914400"/>
          </a:xfrm>
          <a:prstGeom prst="rect">
            <a:avLst/>
          </a:prstGeom>
        </p:spPr>
      </p:pic>
    </p:spTree>
    <p:extLst>
      <p:ext uri="{BB962C8B-B14F-4D97-AF65-F5344CB8AC3E}">
        <p14:creationId xmlns:p14="http://schemas.microsoft.com/office/powerpoint/2010/main" val="41781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F269A-5C57-E7A0-22DE-B766AD406EAB}"/>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60D652B4-EF93-4AAC-BB15-414436703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5ACCD635-870F-67C8-8039-0BB18080BA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4DCFE4E1-35A5-DA2F-EECE-B88B1D362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33C10E0-6BA1-BCCD-8A39-C09883E1A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1F3ACE-E5B7-7F1E-348D-B5663D93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57F22C8C-8248-3FA4-00D1-D91BE8021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82FDF06A-663F-4416-ED5E-D2F0AB266B6D}"/>
              </a:ext>
            </a:extLst>
          </p:cNvPr>
          <p:cNvSpPr txBox="1"/>
          <p:nvPr/>
        </p:nvSpPr>
        <p:spPr>
          <a:xfrm>
            <a:off x="-25495" y="5412871"/>
            <a:ext cx="12191695" cy="1631216"/>
          </a:xfrm>
          <a:prstGeom prst="rect">
            <a:avLst/>
          </a:prstGeom>
          <a:noFill/>
        </p:spPr>
        <p:txBody>
          <a:bodyPr wrap="square" rtlCol="0">
            <a:spAutoFit/>
          </a:bodyPr>
          <a:lstStyle/>
          <a:p>
            <a:pPr algn="ctr" defTabSz="428625"/>
            <a:endParaRPr lang="en-US" sz="2400" b="1" dirty="0">
              <a:solidFill>
                <a:prstClr val="black">
                  <a:lumMod val="65000"/>
                  <a:lumOff val="35000"/>
                </a:prstClr>
              </a:solidFill>
              <a:latin typeface="Montserrat" pitchFamily="2" charset="0"/>
            </a:endParaRPr>
          </a:p>
          <a:p>
            <a:pPr algn="ctr" defTabSz="428625"/>
            <a:r>
              <a:rPr lang="en-US" sz="2400" b="1" dirty="0">
                <a:solidFill>
                  <a:prstClr val="black">
                    <a:lumMod val="65000"/>
                    <a:lumOff val="35000"/>
                  </a:prstClr>
                </a:solidFill>
                <a:latin typeface="Montserrat" pitchFamily="2" charset="0"/>
              </a:rPr>
              <a:t>Understand the applications and product selection differences </a:t>
            </a:r>
          </a:p>
          <a:p>
            <a:pPr algn="ctr" defTabSz="428625"/>
            <a:r>
              <a:rPr lang="en-US" sz="2400" b="1" dirty="0">
                <a:solidFill>
                  <a:prstClr val="black">
                    <a:lumMod val="65000"/>
                    <a:lumOff val="35000"/>
                  </a:prstClr>
                </a:solidFill>
                <a:latin typeface="Montserrat" pitchFamily="2" charset="0"/>
              </a:rPr>
              <a:t>between movable interior glass vs exterior walls.</a:t>
            </a:r>
          </a:p>
          <a:p>
            <a:pPr algn="ctr" defTabSz="428625"/>
            <a:endParaRPr lang="en-US" sz="2800" b="1" dirty="0">
              <a:solidFill>
                <a:prstClr val="black">
                  <a:lumMod val="65000"/>
                  <a:lumOff val="35000"/>
                </a:prstClr>
              </a:solidFill>
              <a:latin typeface="Montserrat" pitchFamily="2" charset="0"/>
            </a:endParaRPr>
          </a:p>
        </p:txBody>
      </p:sp>
      <p:pic>
        <p:nvPicPr>
          <p:cNvPr id="5" name="Picture 4" descr="A room with a couch and a table&#10;&#10;AI-generated content may be incorrect.">
            <a:extLst>
              <a:ext uri="{FF2B5EF4-FFF2-40B4-BE49-F238E27FC236}">
                <a16:creationId xmlns:a16="http://schemas.microsoft.com/office/drawing/2014/main" id="{E5010687-F882-8FF7-ABCD-5F538667B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5877" y="1445129"/>
            <a:ext cx="5546081" cy="4175141"/>
          </a:xfrm>
          <a:prstGeom prst="rect">
            <a:avLst/>
          </a:prstGeom>
          <a:effectLst>
            <a:glow rad="63500">
              <a:schemeClr val="tx1">
                <a:lumMod val="75000"/>
                <a:lumOff val="25000"/>
                <a:alpha val="40000"/>
              </a:schemeClr>
            </a:glow>
          </a:effectLst>
        </p:spPr>
      </p:pic>
      <p:pic>
        <p:nvPicPr>
          <p:cNvPr id="6" name="Picture 5">
            <a:extLst>
              <a:ext uri="{FF2B5EF4-FFF2-40B4-BE49-F238E27FC236}">
                <a16:creationId xmlns:a16="http://schemas.microsoft.com/office/drawing/2014/main" id="{BA248081-0CB6-6399-B07F-9C4FE8288D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226" y="1470497"/>
            <a:ext cx="5546081" cy="4149774"/>
          </a:xfrm>
          <a:prstGeom prst="rect">
            <a:avLst/>
          </a:prstGeom>
          <a:effectLst>
            <a:glow rad="63500">
              <a:schemeClr val="tx1">
                <a:lumMod val="75000"/>
                <a:lumOff val="25000"/>
                <a:alpha val="40000"/>
              </a:schemeClr>
            </a:glow>
          </a:effectLst>
        </p:spPr>
      </p:pic>
      <p:sp>
        <p:nvSpPr>
          <p:cNvPr id="7" name="TextBox 6">
            <a:extLst>
              <a:ext uri="{FF2B5EF4-FFF2-40B4-BE49-F238E27FC236}">
                <a16:creationId xmlns:a16="http://schemas.microsoft.com/office/drawing/2014/main" id="{A229A507-F13E-95A3-729D-94744E8725EB}"/>
              </a:ext>
            </a:extLst>
          </p:cNvPr>
          <p:cNvSpPr txBox="1"/>
          <p:nvPr/>
        </p:nvSpPr>
        <p:spPr>
          <a:xfrm>
            <a:off x="201403" y="59405"/>
            <a:ext cx="12191695" cy="1169551"/>
          </a:xfrm>
          <a:prstGeom prst="rect">
            <a:avLst/>
          </a:prstGeom>
          <a:noFill/>
        </p:spPr>
        <p:txBody>
          <a:bodyPr wrap="square" rtlCol="0">
            <a:spAutoFit/>
          </a:bodyPr>
          <a:lstStyle/>
          <a:p>
            <a:pPr algn="ctr" defTabSz="428625"/>
            <a:endParaRPr lang="en-US" sz="1400" b="1" dirty="0">
              <a:solidFill>
                <a:prstClr val="black">
                  <a:lumMod val="65000"/>
                  <a:lumOff val="35000"/>
                </a:prstClr>
              </a:solidFill>
              <a:latin typeface="Montserrat Light" pitchFamily="2" charset="0"/>
            </a:endParaRPr>
          </a:p>
          <a:p>
            <a:pPr algn="ctr" defTabSz="428625"/>
            <a:r>
              <a:rPr lang="en-US" sz="2800" b="1" dirty="0">
                <a:solidFill>
                  <a:prstClr val="black">
                    <a:lumMod val="65000"/>
                    <a:lumOff val="35000"/>
                  </a:prstClr>
                </a:solidFill>
                <a:latin typeface="Montserrat" pitchFamily="2" charset="0"/>
              </a:rPr>
              <a:t>Learning Objective 1</a:t>
            </a:r>
          </a:p>
          <a:p>
            <a:pPr algn="ctr" defTabSz="428625"/>
            <a:endParaRPr lang="en-US" sz="2800" b="1" dirty="0">
              <a:solidFill>
                <a:prstClr val="black">
                  <a:lumMod val="65000"/>
                  <a:lumOff val="35000"/>
                </a:prstClr>
              </a:solidFill>
              <a:latin typeface="Montserrat" pitchFamily="2" charset="0"/>
            </a:endParaRPr>
          </a:p>
        </p:txBody>
      </p:sp>
      <p:pic>
        <p:nvPicPr>
          <p:cNvPr id="8" name="Picture 7">
            <a:extLst>
              <a:ext uri="{FF2B5EF4-FFF2-40B4-BE49-F238E27FC236}">
                <a16:creationId xmlns:a16="http://schemas.microsoft.com/office/drawing/2014/main" id="{1DDE3D86-18F3-BD82-B710-031C67D90F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ln>
            <a:noFill/>
          </a:ln>
        </p:spPr>
      </p:pic>
    </p:spTree>
    <p:extLst>
      <p:ext uri="{BB962C8B-B14F-4D97-AF65-F5344CB8AC3E}">
        <p14:creationId xmlns:p14="http://schemas.microsoft.com/office/powerpoint/2010/main" val="236300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F9DA-A6E4-A96B-66E9-AE41355F518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0015264-9CEC-6AC4-932B-DA81973FF98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B6EC404-AC5B-4A8A-906C-9392EBDC81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2F4E0B0B-E44F-F16B-43C8-C3847E40A1DD}"/>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Exterior Glass Walls – Key Performance Criteria</a:t>
            </a:r>
          </a:p>
        </p:txBody>
      </p:sp>
      <p:pic>
        <p:nvPicPr>
          <p:cNvPr id="14" name="Picture 13">
            <a:extLst>
              <a:ext uri="{FF2B5EF4-FFF2-40B4-BE49-F238E27FC236}">
                <a16:creationId xmlns:a16="http://schemas.microsoft.com/office/drawing/2014/main" id="{B2695163-6C15-294A-D60B-E9D8589B38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9600" y="1494535"/>
            <a:ext cx="3675546" cy="5119511"/>
          </a:xfrm>
          <a:prstGeom prst="rect">
            <a:avLst/>
          </a:prstGeom>
        </p:spPr>
      </p:pic>
      <p:pic>
        <p:nvPicPr>
          <p:cNvPr id="15" name="Picture 14">
            <a:extLst>
              <a:ext uri="{FF2B5EF4-FFF2-40B4-BE49-F238E27FC236}">
                <a16:creationId xmlns:a16="http://schemas.microsoft.com/office/drawing/2014/main" id="{1AF9CECD-D30E-53A7-3012-96B8B4F7F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2539" y="4572000"/>
            <a:ext cx="4008461" cy="2042046"/>
          </a:xfrm>
          <a:prstGeom prst="rect">
            <a:avLst/>
          </a:prstGeom>
        </p:spPr>
      </p:pic>
      <p:sp>
        <p:nvSpPr>
          <p:cNvPr id="16" name="TextBox 15">
            <a:extLst>
              <a:ext uri="{FF2B5EF4-FFF2-40B4-BE49-F238E27FC236}">
                <a16:creationId xmlns:a16="http://schemas.microsoft.com/office/drawing/2014/main" id="{6E224F3A-FCB0-FD12-BD13-6B69009CB07D}"/>
              </a:ext>
            </a:extLst>
          </p:cNvPr>
          <p:cNvSpPr txBox="1"/>
          <p:nvPr/>
        </p:nvSpPr>
        <p:spPr>
          <a:xfrm>
            <a:off x="457200" y="1676400"/>
            <a:ext cx="6253419" cy="336944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Water Infiltration and drainage</a:t>
            </a:r>
            <a:br>
              <a:rPr lang="en-US" dirty="0">
                <a:solidFill>
                  <a:schemeClr val="tx1">
                    <a:lumMod val="75000"/>
                    <a:lumOff val="25000"/>
                  </a:schemeClr>
                </a:solidFill>
                <a:latin typeface="Montserrat" pitchFamily="2" charset="0"/>
              </a:rPr>
            </a:br>
            <a:r>
              <a:rPr lang="en-US" dirty="0">
                <a:solidFill>
                  <a:schemeClr val="tx1">
                    <a:lumMod val="75000"/>
                    <a:lumOff val="25000"/>
                  </a:schemeClr>
                </a:solidFill>
                <a:latin typeface="Montserrat" pitchFamily="2" charset="0"/>
              </a:rPr>
              <a:t>Air Infiltration (residential vs commercial)</a:t>
            </a:r>
            <a:br>
              <a:rPr lang="en-US" dirty="0">
                <a:solidFill>
                  <a:schemeClr val="tx1">
                    <a:lumMod val="75000"/>
                    <a:lumOff val="25000"/>
                  </a:schemeClr>
                </a:solidFill>
                <a:latin typeface="Montserrat" pitchFamily="2" charset="0"/>
              </a:rPr>
            </a:br>
            <a:r>
              <a:rPr lang="en-US" dirty="0">
                <a:solidFill>
                  <a:schemeClr val="tx1">
                    <a:lumMod val="75000"/>
                    <a:lumOff val="25000"/>
                  </a:schemeClr>
                </a:solidFill>
                <a:latin typeface="Montserrat" pitchFamily="2" charset="0"/>
              </a:rPr>
              <a:t>Structural Wind Loading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Thermal transmission</a:t>
            </a:r>
            <a:br>
              <a:rPr lang="en-US" dirty="0">
                <a:solidFill>
                  <a:schemeClr val="tx1">
                    <a:lumMod val="75000"/>
                    <a:lumOff val="25000"/>
                  </a:schemeClr>
                </a:solidFill>
                <a:latin typeface="Montserrat" pitchFamily="2" charset="0"/>
              </a:rPr>
            </a:br>
            <a:r>
              <a:rPr lang="en-US" dirty="0">
                <a:solidFill>
                  <a:schemeClr val="tx1">
                    <a:lumMod val="75000"/>
                    <a:lumOff val="25000"/>
                  </a:schemeClr>
                </a:solidFill>
                <a:latin typeface="Montserrat" pitchFamily="2" charset="0"/>
              </a:rPr>
              <a:t>Impact Resistance – Hurricane Zones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Overhead or floor support</a:t>
            </a:r>
            <a:br>
              <a:rPr lang="en-US" dirty="0">
                <a:solidFill>
                  <a:schemeClr val="tx1">
                    <a:lumMod val="75000"/>
                    <a:lumOff val="25000"/>
                  </a:schemeClr>
                </a:solidFill>
                <a:latin typeface="Montserrat" pitchFamily="2" charset="0"/>
              </a:rPr>
            </a:br>
            <a:r>
              <a:rPr lang="en-US" dirty="0">
                <a:solidFill>
                  <a:schemeClr val="tx1">
                    <a:lumMod val="75000"/>
                    <a:lumOff val="25000"/>
                  </a:schemeClr>
                </a:solidFill>
                <a:latin typeface="Montserrat" pitchFamily="2" charset="0"/>
              </a:rPr>
              <a:t>Operation</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Locking (force entry)</a:t>
            </a:r>
          </a:p>
        </p:txBody>
      </p:sp>
    </p:spTree>
    <p:extLst>
      <p:ext uri="{BB962C8B-B14F-4D97-AF65-F5344CB8AC3E}">
        <p14:creationId xmlns:p14="http://schemas.microsoft.com/office/powerpoint/2010/main" val="315196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4BE83-6E84-D54B-7C1A-2219578F40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31194B6-9903-80E5-4B00-B75A7226820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9CD152B6-96BF-FE67-9794-55C9F21483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63BF7F2-56B3-1C72-70E3-3635F34012DA}"/>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Exterior Glass Walls – Complexity is Costly</a:t>
            </a:r>
          </a:p>
        </p:txBody>
      </p:sp>
      <p:sp>
        <p:nvSpPr>
          <p:cNvPr id="16" name="TextBox 15">
            <a:extLst>
              <a:ext uri="{FF2B5EF4-FFF2-40B4-BE49-F238E27FC236}">
                <a16:creationId xmlns:a16="http://schemas.microsoft.com/office/drawing/2014/main" id="{7E0CC4C8-98EE-7845-B967-73CDD71B3D66}"/>
              </a:ext>
            </a:extLst>
          </p:cNvPr>
          <p:cNvSpPr txBox="1"/>
          <p:nvPr/>
        </p:nvSpPr>
        <p:spPr>
          <a:xfrm>
            <a:off x="457200" y="1676400"/>
            <a:ext cx="6253419" cy="46159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Thermal break systems are more complex to manufacture and more expensive than non-thermal frames.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This complexity can lead to potential issues during installation or require specialized knowledge for maintenance. </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Systems with thermal breaks also most likely will require “insulated glass units” for thermal performance</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Yet, interior glass systems don’t require these performance criteria in most cases. </a:t>
            </a:r>
          </a:p>
        </p:txBody>
      </p:sp>
      <p:pic>
        <p:nvPicPr>
          <p:cNvPr id="2" name="Picture 1">
            <a:extLst>
              <a:ext uri="{FF2B5EF4-FFF2-40B4-BE49-F238E27FC236}">
                <a16:creationId xmlns:a16="http://schemas.microsoft.com/office/drawing/2014/main" id="{A4EF8BB6-2FF2-FDF0-9FBD-44439745673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68161" y="1385032"/>
            <a:ext cx="2743200" cy="3350338"/>
          </a:xfrm>
          <a:prstGeom prst="rect">
            <a:avLst/>
          </a:prstGeom>
        </p:spPr>
      </p:pic>
      <p:pic>
        <p:nvPicPr>
          <p:cNvPr id="3" name="Picture 2">
            <a:extLst>
              <a:ext uri="{FF2B5EF4-FFF2-40B4-BE49-F238E27FC236}">
                <a16:creationId xmlns:a16="http://schemas.microsoft.com/office/drawing/2014/main" id="{9AFA61CF-70A0-CEDC-8665-CA62E8ABD7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91400" y="2862016"/>
            <a:ext cx="2452339" cy="3488807"/>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7141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2181-109A-DE5B-5592-34C9DA8C0EB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C116189-49DC-0A66-3621-C54272FDCE29}"/>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11B523A-3710-353E-07A1-3D89069F38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597E9C20-A007-72F7-3866-87314F11883A}"/>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Exterior Glass Walls – Track Implications</a:t>
            </a:r>
          </a:p>
        </p:txBody>
      </p:sp>
      <p:sp>
        <p:nvSpPr>
          <p:cNvPr id="16" name="TextBox 15">
            <a:extLst>
              <a:ext uri="{FF2B5EF4-FFF2-40B4-BE49-F238E27FC236}">
                <a16:creationId xmlns:a16="http://schemas.microsoft.com/office/drawing/2014/main" id="{0C3A0831-88B8-3FD9-DA21-697E55926B4F}"/>
              </a:ext>
            </a:extLst>
          </p:cNvPr>
          <p:cNvSpPr txBox="1"/>
          <p:nvPr/>
        </p:nvSpPr>
        <p:spPr>
          <a:xfrm>
            <a:off x="344047" y="2590800"/>
            <a:ext cx="6253419" cy="295395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Exterior glass wall systems require basically two types of bottom tracks – floor mounted or recessed</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Using recessed tracks for interior applications also adds complexity to projects often requiring concrete embeds or cutting the trench during installation of the system.</a:t>
            </a:r>
          </a:p>
        </p:txBody>
      </p:sp>
      <p:pic>
        <p:nvPicPr>
          <p:cNvPr id="6" name="Picture 5">
            <a:extLst>
              <a:ext uri="{FF2B5EF4-FFF2-40B4-BE49-F238E27FC236}">
                <a16:creationId xmlns:a16="http://schemas.microsoft.com/office/drawing/2014/main" id="{CE7F9502-1965-2A5B-9CEB-10AE647732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7466" y="2033665"/>
            <a:ext cx="5375973" cy="1722568"/>
          </a:xfrm>
          <a:prstGeom prst="rect">
            <a:avLst/>
          </a:prstGeom>
        </p:spPr>
      </p:pic>
      <p:pic>
        <p:nvPicPr>
          <p:cNvPr id="7" name="Picture 6">
            <a:extLst>
              <a:ext uri="{FF2B5EF4-FFF2-40B4-BE49-F238E27FC236}">
                <a16:creationId xmlns:a16="http://schemas.microsoft.com/office/drawing/2014/main" id="{AFAA0929-10DB-7CFF-40B4-1B94CDAD04E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45305" y="3940893"/>
            <a:ext cx="5646696" cy="2158663"/>
          </a:xfrm>
          <a:prstGeom prst="rect">
            <a:avLst/>
          </a:prstGeom>
        </p:spPr>
      </p:pic>
    </p:spTree>
    <p:extLst>
      <p:ext uri="{BB962C8B-B14F-4D97-AF65-F5344CB8AC3E}">
        <p14:creationId xmlns:p14="http://schemas.microsoft.com/office/powerpoint/2010/main" val="371940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93DD-5F27-71D2-3540-DE47DBFFE21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440E02C-969C-AA8C-271D-AAB5E13FFDEC}"/>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2701FA31-75C9-DA58-8719-65CA500458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CF9C9A10-9197-6886-1BA4-1632D8940C86}"/>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Key Performance Criteria</a:t>
            </a:r>
          </a:p>
        </p:txBody>
      </p:sp>
      <p:sp>
        <p:nvSpPr>
          <p:cNvPr id="16" name="TextBox 15">
            <a:extLst>
              <a:ext uri="{FF2B5EF4-FFF2-40B4-BE49-F238E27FC236}">
                <a16:creationId xmlns:a16="http://schemas.microsoft.com/office/drawing/2014/main" id="{826D45B1-F296-EFE5-FCA0-47FC0F08577B}"/>
              </a:ext>
            </a:extLst>
          </p:cNvPr>
          <p:cNvSpPr txBox="1"/>
          <p:nvPr/>
        </p:nvSpPr>
        <p:spPr>
          <a:xfrm>
            <a:off x="457200" y="1676400"/>
            <a:ext cx="6253419" cy="253851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Glass Type</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Overhead or floor support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Configuration &amp; Operation</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Acoustics </a:t>
            </a:r>
            <a:r>
              <a:rPr lang="en-US" i="1" dirty="0">
                <a:solidFill>
                  <a:schemeClr val="tx1">
                    <a:lumMod val="75000"/>
                    <a:lumOff val="25000"/>
                  </a:schemeClr>
                </a:solidFill>
                <a:latin typeface="Montserrat" pitchFamily="2" charset="0"/>
              </a:rPr>
              <a:t>(learning objective 2)</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Sustainability/IAQ </a:t>
            </a:r>
            <a:r>
              <a:rPr lang="en-US" i="1" dirty="0">
                <a:solidFill>
                  <a:schemeClr val="tx1">
                    <a:lumMod val="75000"/>
                    <a:lumOff val="25000"/>
                  </a:schemeClr>
                </a:solidFill>
                <a:latin typeface="Montserrat" pitchFamily="2" charset="0"/>
              </a:rPr>
              <a:t>(learning objective 3)</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Aesthetics </a:t>
            </a:r>
            <a:r>
              <a:rPr lang="en-US" i="1" dirty="0">
                <a:solidFill>
                  <a:schemeClr val="tx1">
                    <a:lumMod val="75000"/>
                    <a:lumOff val="25000"/>
                  </a:schemeClr>
                </a:solidFill>
                <a:latin typeface="Montserrat" pitchFamily="2" charset="0"/>
              </a:rPr>
              <a:t>(learning objective 4)</a:t>
            </a:r>
          </a:p>
        </p:txBody>
      </p:sp>
      <p:pic>
        <p:nvPicPr>
          <p:cNvPr id="3" name="Picture 2">
            <a:extLst>
              <a:ext uri="{FF2B5EF4-FFF2-40B4-BE49-F238E27FC236}">
                <a16:creationId xmlns:a16="http://schemas.microsoft.com/office/drawing/2014/main" id="{B81996E6-268D-58C2-EB3F-536573F2310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0620" y="1528924"/>
            <a:ext cx="5163438" cy="5105319"/>
          </a:xfrm>
          <a:prstGeom prst="rect">
            <a:avLst/>
          </a:prstGeom>
        </p:spPr>
      </p:pic>
      <p:pic>
        <p:nvPicPr>
          <p:cNvPr id="4" name="Picture 3">
            <a:extLst>
              <a:ext uri="{FF2B5EF4-FFF2-40B4-BE49-F238E27FC236}">
                <a16:creationId xmlns:a16="http://schemas.microsoft.com/office/drawing/2014/main" id="{2B808319-22D7-E16C-B04E-A271FAA2C0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7800" y="4306777"/>
            <a:ext cx="3369325" cy="2235541"/>
          </a:xfrm>
          <a:prstGeom prst="rect">
            <a:avLst/>
          </a:prstGeom>
        </p:spPr>
      </p:pic>
    </p:spTree>
    <p:extLst>
      <p:ext uri="{BB962C8B-B14F-4D97-AF65-F5344CB8AC3E}">
        <p14:creationId xmlns:p14="http://schemas.microsoft.com/office/powerpoint/2010/main" val="32839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A21B3-E2B0-254E-D1EF-40B64FC16B8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CFC228-9802-5994-E43C-FB24E41FA314}"/>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66AF210A-E557-9813-55C4-83EE62550E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323961BD-A91E-C555-111B-F80BFDB55D3B}"/>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Key Performance Criteria</a:t>
            </a:r>
          </a:p>
        </p:txBody>
      </p:sp>
      <p:sp>
        <p:nvSpPr>
          <p:cNvPr id="16" name="TextBox 15">
            <a:extLst>
              <a:ext uri="{FF2B5EF4-FFF2-40B4-BE49-F238E27FC236}">
                <a16:creationId xmlns:a16="http://schemas.microsoft.com/office/drawing/2014/main" id="{A1424A00-3B59-76E0-D0AB-70BB28A9CB41}"/>
              </a:ext>
            </a:extLst>
          </p:cNvPr>
          <p:cNvSpPr txBox="1"/>
          <p:nvPr/>
        </p:nvSpPr>
        <p:spPr>
          <a:xfrm>
            <a:off x="457201" y="1676400"/>
            <a:ext cx="3733800" cy="309245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Acoustics</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Glass Type</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Overhead or floor support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Configuration &amp; Operation</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Sustainability/IAQ</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Aesthetics (color, style, frame thickness)</a:t>
            </a:r>
          </a:p>
        </p:txBody>
      </p:sp>
      <p:pic>
        <p:nvPicPr>
          <p:cNvPr id="3" name="Picture 2">
            <a:extLst>
              <a:ext uri="{FF2B5EF4-FFF2-40B4-BE49-F238E27FC236}">
                <a16:creationId xmlns:a16="http://schemas.microsoft.com/office/drawing/2014/main" id="{2DB03E6F-0DA2-331C-71BE-F8CC957553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439608"/>
            <a:ext cx="6248399" cy="5149629"/>
          </a:xfrm>
          <a:prstGeom prst="rect">
            <a:avLst/>
          </a:prstGeom>
        </p:spPr>
      </p:pic>
    </p:spTree>
    <p:extLst>
      <p:ext uri="{BB962C8B-B14F-4D97-AF65-F5344CB8AC3E}">
        <p14:creationId xmlns:p14="http://schemas.microsoft.com/office/powerpoint/2010/main" val="3278699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9CA0-50A0-FB24-6AE0-8E92688A449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E90E68-1B79-022B-98CC-6EECB76246A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0D09C53-F616-6ED7-1A58-E373AB802C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2" name="Picture 1">
            <a:extLst>
              <a:ext uri="{FF2B5EF4-FFF2-40B4-BE49-F238E27FC236}">
                <a16:creationId xmlns:a16="http://schemas.microsoft.com/office/drawing/2014/main" id="{102D434C-991E-CA77-8428-E0D9D19EC9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496761"/>
            <a:ext cx="9144000" cy="5117285"/>
          </a:xfrm>
          <a:prstGeom prst="rect">
            <a:avLst/>
          </a:prstGeom>
        </p:spPr>
      </p:pic>
      <p:sp>
        <p:nvSpPr>
          <p:cNvPr id="4" name="TextBox 3">
            <a:extLst>
              <a:ext uri="{FF2B5EF4-FFF2-40B4-BE49-F238E27FC236}">
                <a16:creationId xmlns:a16="http://schemas.microsoft.com/office/drawing/2014/main" id="{BCD34F72-C043-8FCA-62DB-44C629F35874}"/>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Key Performance Criteria, Glass</a:t>
            </a:r>
          </a:p>
        </p:txBody>
      </p:sp>
    </p:spTree>
    <p:extLst>
      <p:ext uri="{BB962C8B-B14F-4D97-AF65-F5344CB8AC3E}">
        <p14:creationId xmlns:p14="http://schemas.microsoft.com/office/powerpoint/2010/main" val="62958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D910B-4CE2-06D1-7323-8D4EE70947DF}"/>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0606CC4A-6FE3-9758-790D-91DAF57399E8}"/>
              </a:ext>
            </a:extLst>
          </p:cNvPr>
          <p:cNvGrpSpPr/>
          <p:nvPr/>
        </p:nvGrpSpPr>
        <p:grpSpPr>
          <a:xfrm>
            <a:off x="515969" y="1681885"/>
            <a:ext cx="7538730" cy="5161977"/>
            <a:chOff x="-906945" y="1788903"/>
            <a:chExt cx="6627271" cy="3274320"/>
          </a:xfrm>
        </p:grpSpPr>
        <p:sp>
          <p:nvSpPr>
            <p:cNvPr id="16" name="TextBox 15">
              <a:extLst>
                <a:ext uri="{FF2B5EF4-FFF2-40B4-BE49-F238E27FC236}">
                  <a16:creationId xmlns:a16="http://schemas.microsoft.com/office/drawing/2014/main" id="{5DA146B4-0672-634B-7D29-6437E37A460D}"/>
                </a:ext>
              </a:extLst>
            </p:cNvPr>
            <p:cNvSpPr txBox="1"/>
            <p:nvPr/>
          </p:nvSpPr>
          <p:spPr>
            <a:xfrm>
              <a:off x="-906945" y="2076163"/>
              <a:ext cx="6028843" cy="2987060"/>
            </a:xfrm>
            <a:prstGeom prst="rect">
              <a:avLst/>
            </a:prstGeom>
            <a:noFill/>
          </p:spPr>
          <p:txBody>
            <a:bodyPr wrap="square" rtlCol="0">
              <a:spAutoFit/>
            </a:bodyPr>
            <a:lstStyle/>
            <a:p>
              <a:pPr marL="171450" indent="-171450" defTabSz="428625">
                <a:lnSpc>
                  <a:spcPts val="1313"/>
                </a:lnSpc>
                <a:buClr>
                  <a:schemeClr val="tx1">
                    <a:lumMod val="75000"/>
                    <a:lumOff val="25000"/>
                  </a:schemeClr>
                </a:buClr>
                <a:buFont typeface="Arial" panose="020B0604020202020204" pitchFamily="34" charset="0"/>
                <a:buChar char="•"/>
              </a:pPr>
              <a:endParaRPr lang="en-US" sz="1031" dirty="0">
                <a:solidFill>
                  <a:prstClr val="black"/>
                </a:solidFill>
                <a:latin typeface="Montserrat" pitchFamily="2" charset="0"/>
              </a:endParaRP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Fabricating operable partitions since 1961 in Springfield, IL</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96-year tenure in manufacturing</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3 U.S. based manufacturing facilities</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Global distribution and service </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Industry-best warranty</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Industry-best lead times</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Widest range of self-supporting systems</a:t>
              </a:r>
            </a:p>
            <a:p>
              <a:pPr indent="-285750" defTabSz="428625">
                <a:lnSpc>
                  <a:spcPct val="200000"/>
                </a:lnSpc>
                <a:buClr>
                  <a:schemeClr val="tx1">
                    <a:lumMod val="75000"/>
                    <a:lumOff val="25000"/>
                  </a:schemeClr>
                </a:buClr>
                <a:buFont typeface="Arial" panose="020B0604020202020204" pitchFamily="34" charset="0"/>
                <a:buChar char="•"/>
              </a:pPr>
              <a:r>
                <a:rPr lang="en-US" sz="1600" dirty="0">
                  <a:solidFill>
                    <a:prstClr val="black">
                      <a:lumMod val="65000"/>
                      <a:lumOff val="35000"/>
                    </a:prstClr>
                  </a:solidFill>
                  <a:latin typeface="Montserrat" pitchFamily="2" charset="0"/>
                </a:rPr>
                <a:t>Limitless finish options</a:t>
              </a:r>
            </a:p>
            <a:p>
              <a:pPr marL="160734" indent="-160734" defTabSz="428625">
                <a:lnSpc>
                  <a:spcPts val="2813"/>
                </a:lnSpc>
                <a:buClr>
                  <a:srgbClr val="4472C4"/>
                </a:buClr>
                <a:buFont typeface="Arial" panose="020B0604020202020204" pitchFamily="34" charset="0"/>
                <a:buChar char="•"/>
              </a:pPr>
              <a:endParaRPr lang="en-US" sz="1313" dirty="0">
                <a:solidFill>
                  <a:prstClr val="black"/>
                </a:solidFill>
                <a:latin typeface="Montserrat" pitchFamily="2" charset="0"/>
              </a:endParaRPr>
            </a:p>
            <a:p>
              <a:pPr defTabSz="428625">
                <a:buClr>
                  <a:srgbClr val="4472C4"/>
                </a:buClr>
              </a:pPr>
              <a:endParaRPr lang="en-US" sz="984" dirty="0">
                <a:solidFill>
                  <a:prstClr val="black"/>
                </a:solidFill>
                <a:latin typeface="Montserrat" pitchFamily="2" charset="0"/>
              </a:endParaRPr>
            </a:p>
          </p:txBody>
        </p:sp>
        <p:sp>
          <p:nvSpPr>
            <p:cNvPr id="17" name="TextBox 16">
              <a:extLst>
                <a:ext uri="{FF2B5EF4-FFF2-40B4-BE49-F238E27FC236}">
                  <a16:creationId xmlns:a16="http://schemas.microsoft.com/office/drawing/2014/main" id="{004F8B33-2066-5AC0-C8C2-FFFF2C46189C}"/>
                </a:ext>
              </a:extLst>
            </p:cNvPr>
            <p:cNvSpPr txBox="1"/>
            <p:nvPr/>
          </p:nvSpPr>
          <p:spPr>
            <a:xfrm>
              <a:off x="2276555" y="1788903"/>
              <a:ext cx="3443771" cy="241594"/>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Who is Kwik-Wall</a:t>
              </a:r>
            </a:p>
          </p:txBody>
        </p:sp>
      </p:grpSp>
      <p:pic>
        <p:nvPicPr>
          <p:cNvPr id="14" name="Picture 13">
            <a:extLst>
              <a:ext uri="{FF2B5EF4-FFF2-40B4-BE49-F238E27FC236}">
                <a16:creationId xmlns:a16="http://schemas.microsoft.com/office/drawing/2014/main" id="{5CB931EB-1610-9A04-DD9A-497CE2B9B4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5131" y="1796979"/>
            <a:ext cx="2404731" cy="1915633"/>
          </a:xfrm>
          <a:prstGeom prst="rect">
            <a:avLst/>
          </a:prstGeom>
        </p:spPr>
      </p:pic>
      <p:pic>
        <p:nvPicPr>
          <p:cNvPr id="24" name="Picture 23">
            <a:extLst>
              <a:ext uri="{FF2B5EF4-FFF2-40B4-BE49-F238E27FC236}">
                <a16:creationId xmlns:a16="http://schemas.microsoft.com/office/drawing/2014/main" id="{D036F03E-03A0-2D81-2CDD-1A730DFE6B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3801436"/>
            <a:ext cx="6373111" cy="2636022"/>
          </a:xfrm>
          <a:prstGeom prst="rect">
            <a:avLst/>
          </a:prstGeom>
        </p:spPr>
      </p:pic>
      <p:pic>
        <p:nvPicPr>
          <p:cNvPr id="2" name="Picture 1">
            <a:hlinkClick r:id="rId5"/>
            <a:extLst>
              <a:ext uri="{FF2B5EF4-FFF2-40B4-BE49-F238E27FC236}">
                <a16:creationId xmlns:a16="http://schemas.microsoft.com/office/drawing/2014/main" id="{95BE35C4-EF64-A96E-62F5-46333F07C1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1E225155-A9A4-65B0-E15B-C9EFDD57D554}"/>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12EE60F2-3D51-7A49-98FC-650D1C5E4C7E}"/>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67487298-3FCE-C8F3-6431-EEC5B46CCFFF}"/>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5D3733F2-CD81-787F-8902-406374F2BC1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Tree>
    <p:extLst>
      <p:ext uri="{BB962C8B-B14F-4D97-AF65-F5344CB8AC3E}">
        <p14:creationId xmlns:p14="http://schemas.microsoft.com/office/powerpoint/2010/main" val="1385769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4EFC-208D-8BB5-3AEF-8E41160C0B4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F6E171C-DEF6-81DE-2BC1-52895B8771CA}"/>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57301BA1-DF9C-2DE6-AA11-4DE9CF8576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3" name="Picture 2">
            <a:extLst>
              <a:ext uri="{FF2B5EF4-FFF2-40B4-BE49-F238E27FC236}">
                <a16:creationId xmlns:a16="http://schemas.microsoft.com/office/drawing/2014/main" id="{D3374995-4C37-6A4F-C6DD-BCFD9B1211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598" y="1472340"/>
            <a:ext cx="3695859" cy="2403771"/>
          </a:xfrm>
          <a:prstGeom prst="rect">
            <a:avLst/>
          </a:prstGeom>
          <a:effectLst>
            <a:glow rad="63500">
              <a:schemeClr val="tx1">
                <a:lumMod val="75000"/>
                <a:lumOff val="25000"/>
                <a:alpha val="40000"/>
              </a:schemeClr>
            </a:glow>
          </a:effectLst>
        </p:spPr>
      </p:pic>
      <p:pic>
        <p:nvPicPr>
          <p:cNvPr id="4" name="Picture 3">
            <a:extLst>
              <a:ext uri="{FF2B5EF4-FFF2-40B4-BE49-F238E27FC236}">
                <a16:creationId xmlns:a16="http://schemas.microsoft.com/office/drawing/2014/main" id="{54B3A054-061E-CCCF-0097-5A4D135C2E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270" y="4309734"/>
            <a:ext cx="3695859" cy="2151852"/>
          </a:xfrm>
          <a:prstGeom prst="rect">
            <a:avLst/>
          </a:prstGeom>
          <a:effectLst>
            <a:glow rad="63500">
              <a:schemeClr val="tx1">
                <a:lumMod val="75000"/>
                <a:lumOff val="25000"/>
                <a:alpha val="40000"/>
              </a:schemeClr>
            </a:glow>
          </a:effectLst>
        </p:spPr>
      </p:pic>
      <p:pic>
        <p:nvPicPr>
          <p:cNvPr id="6" name="Picture 5">
            <a:extLst>
              <a:ext uri="{FF2B5EF4-FFF2-40B4-BE49-F238E27FC236}">
                <a16:creationId xmlns:a16="http://schemas.microsoft.com/office/drawing/2014/main" id="{29F64EC6-DFCE-59A0-534E-FBCB4CA94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0200" y="1472340"/>
            <a:ext cx="3661278" cy="2403772"/>
          </a:xfrm>
          <a:prstGeom prst="rect">
            <a:avLst/>
          </a:prstGeom>
          <a:effectLst>
            <a:glow rad="63500">
              <a:schemeClr val="tx1">
                <a:lumMod val="75000"/>
                <a:lumOff val="25000"/>
                <a:alpha val="40000"/>
              </a:schemeClr>
            </a:glow>
          </a:effectLst>
        </p:spPr>
      </p:pic>
      <p:pic>
        <p:nvPicPr>
          <p:cNvPr id="7" name="Picture 6">
            <a:extLst>
              <a:ext uri="{FF2B5EF4-FFF2-40B4-BE49-F238E27FC236}">
                <a16:creationId xmlns:a16="http://schemas.microsoft.com/office/drawing/2014/main" id="{1D744EE4-6937-499F-F895-618B3D7147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17593" y="4309734"/>
            <a:ext cx="3269326" cy="2122043"/>
          </a:xfrm>
          <a:prstGeom prst="rect">
            <a:avLst/>
          </a:prstGeom>
          <a:effectLst>
            <a:glow rad="63500">
              <a:schemeClr val="tx1">
                <a:lumMod val="75000"/>
                <a:lumOff val="25000"/>
                <a:alpha val="40000"/>
              </a:schemeClr>
            </a:glow>
          </a:effectLst>
        </p:spPr>
      </p:pic>
      <p:sp>
        <p:nvSpPr>
          <p:cNvPr id="8" name="TextBox 7">
            <a:extLst>
              <a:ext uri="{FF2B5EF4-FFF2-40B4-BE49-F238E27FC236}">
                <a16:creationId xmlns:a16="http://schemas.microsoft.com/office/drawing/2014/main" id="{14683136-E040-846D-AAA5-DF273A99F20E}"/>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Key Performance Criteria, Glass</a:t>
            </a:r>
          </a:p>
        </p:txBody>
      </p:sp>
    </p:spTree>
    <p:extLst>
      <p:ext uri="{BB962C8B-B14F-4D97-AF65-F5344CB8AC3E}">
        <p14:creationId xmlns:p14="http://schemas.microsoft.com/office/powerpoint/2010/main" val="2691565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45E26-D9ED-CAFB-57E2-C5A6A23C75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E9256DB-8F1B-526E-2089-B8647A599FA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C38282D-628E-E872-D491-DCA53E27EF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80FD0C0-B5A0-7A7A-D4FC-D0AB72203462}"/>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Key Performance Criteria, Glass</a:t>
            </a:r>
          </a:p>
        </p:txBody>
      </p:sp>
      <p:pic>
        <p:nvPicPr>
          <p:cNvPr id="2" name="Picture 1">
            <a:extLst>
              <a:ext uri="{FF2B5EF4-FFF2-40B4-BE49-F238E27FC236}">
                <a16:creationId xmlns:a16="http://schemas.microsoft.com/office/drawing/2014/main" id="{387D8E84-4EEB-1FBD-2B87-B099D48698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8400" y="1555506"/>
            <a:ext cx="7570187" cy="4961846"/>
          </a:xfrm>
          <a:prstGeom prst="rect">
            <a:avLst/>
          </a:prstGeom>
        </p:spPr>
      </p:pic>
    </p:spTree>
    <p:extLst>
      <p:ext uri="{BB962C8B-B14F-4D97-AF65-F5344CB8AC3E}">
        <p14:creationId xmlns:p14="http://schemas.microsoft.com/office/powerpoint/2010/main" val="710278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DE8C-197D-8637-EB88-095C8BFEA3A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3D16D4D-D57E-9B07-59F2-9EE3B1605DEE}"/>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65D1981-AA27-9AB6-D82E-CCE760DE4C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6" name="TextBox 15">
            <a:extLst>
              <a:ext uri="{FF2B5EF4-FFF2-40B4-BE49-F238E27FC236}">
                <a16:creationId xmlns:a16="http://schemas.microsoft.com/office/drawing/2014/main" id="{C0A5ED27-EAEA-6432-E42B-5BFE182FFF97}"/>
              </a:ext>
            </a:extLst>
          </p:cNvPr>
          <p:cNvSpPr txBox="1"/>
          <p:nvPr/>
        </p:nvSpPr>
        <p:spPr>
          <a:xfrm>
            <a:off x="457201" y="1676400"/>
            <a:ext cx="4191000" cy="364644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Acoustics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Glass Type</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Overhead or floor support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Configuration &amp; Operation</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Sustainability/IAQ</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Aesthetics (color, style, frame thickness)</a:t>
            </a:r>
          </a:p>
        </p:txBody>
      </p:sp>
      <p:pic>
        <p:nvPicPr>
          <p:cNvPr id="2" name="Picture 1">
            <a:extLst>
              <a:ext uri="{FF2B5EF4-FFF2-40B4-BE49-F238E27FC236}">
                <a16:creationId xmlns:a16="http://schemas.microsoft.com/office/drawing/2014/main" id="{318FCE8D-E99C-5D18-32F1-8ABC5C5A42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528925"/>
            <a:ext cx="7387327" cy="4673401"/>
          </a:xfrm>
          <a:prstGeom prst="rect">
            <a:avLst/>
          </a:prstGeom>
        </p:spPr>
      </p:pic>
      <p:sp>
        <p:nvSpPr>
          <p:cNvPr id="6" name="TextBox 5">
            <a:extLst>
              <a:ext uri="{FF2B5EF4-FFF2-40B4-BE49-F238E27FC236}">
                <a16:creationId xmlns:a16="http://schemas.microsoft.com/office/drawing/2014/main" id="{9C9CE928-8CB2-8D33-6D9E-A5CD5046CFF7}"/>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Support</a:t>
            </a:r>
          </a:p>
        </p:txBody>
      </p:sp>
    </p:spTree>
    <p:extLst>
      <p:ext uri="{BB962C8B-B14F-4D97-AF65-F5344CB8AC3E}">
        <p14:creationId xmlns:p14="http://schemas.microsoft.com/office/powerpoint/2010/main" val="2665654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62258-D043-8B0F-D9F7-D60C9D09B28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C88B272-FE0A-5F4F-E76A-5A957E37445D}"/>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BA0B75B-C37A-19CA-62BF-63FBAACFD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7" name="Picture 6">
            <a:extLst>
              <a:ext uri="{FF2B5EF4-FFF2-40B4-BE49-F238E27FC236}">
                <a16:creationId xmlns:a16="http://schemas.microsoft.com/office/drawing/2014/main" id="{820EBC61-343D-5EC1-5072-3007ED7AEB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4187674"/>
            <a:ext cx="3886200" cy="2520917"/>
          </a:xfrm>
          <a:prstGeom prst="rect">
            <a:avLst/>
          </a:prstGeom>
        </p:spPr>
      </p:pic>
      <p:pic>
        <p:nvPicPr>
          <p:cNvPr id="8" name="Picture 7">
            <a:extLst>
              <a:ext uri="{FF2B5EF4-FFF2-40B4-BE49-F238E27FC236}">
                <a16:creationId xmlns:a16="http://schemas.microsoft.com/office/drawing/2014/main" id="{1AF18E8A-6B5B-1535-E977-2374236F2A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 y="1528926"/>
            <a:ext cx="3886200" cy="2503758"/>
          </a:xfrm>
          <a:prstGeom prst="rect">
            <a:avLst/>
          </a:prstGeom>
        </p:spPr>
      </p:pic>
      <p:pic>
        <p:nvPicPr>
          <p:cNvPr id="10" name="Picture 9">
            <a:extLst>
              <a:ext uri="{FF2B5EF4-FFF2-40B4-BE49-F238E27FC236}">
                <a16:creationId xmlns:a16="http://schemas.microsoft.com/office/drawing/2014/main" id="{8F8E097E-99C1-FDD5-C1CD-DA3AD183F2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8200" y="1528925"/>
            <a:ext cx="7264862" cy="5179665"/>
          </a:xfrm>
          <a:prstGeom prst="rect">
            <a:avLst/>
          </a:prstGeom>
        </p:spPr>
      </p:pic>
      <p:sp>
        <p:nvSpPr>
          <p:cNvPr id="12" name="TextBox 11">
            <a:extLst>
              <a:ext uri="{FF2B5EF4-FFF2-40B4-BE49-F238E27FC236}">
                <a16:creationId xmlns:a16="http://schemas.microsoft.com/office/drawing/2014/main" id="{22B69654-11F4-C9B3-725D-309C664F7713}"/>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Support</a:t>
            </a:r>
          </a:p>
        </p:txBody>
      </p:sp>
    </p:spTree>
    <p:extLst>
      <p:ext uri="{BB962C8B-B14F-4D97-AF65-F5344CB8AC3E}">
        <p14:creationId xmlns:p14="http://schemas.microsoft.com/office/powerpoint/2010/main" val="109842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C0D6A-9F6B-7DE9-9B3E-5AC0EC499C6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35DE57B-A469-4950-39EC-AF65E3037B4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55FAE95-F04C-92E6-17FF-CD52CD7885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6A27C273-5661-E692-A46E-1FB6DBBD04A9}"/>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Support</a:t>
            </a:r>
          </a:p>
        </p:txBody>
      </p:sp>
      <p:pic>
        <p:nvPicPr>
          <p:cNvPr id="2" name="Picture 1">
            <a:extLst>
              <a:ext uri="{FF2B5EF4-FFF2-40B4-BE49-F238E27FC236}">
                <a16:creationId xmlns:a16="http://schemas.microsoft.com/office/drawing/2014/main" id="{C2094EAB-ACEB-4A44-4B32-7C6D0E042F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6200" y="1773690"/>
            <a:ext cx="1556207" cy="4795659"/>
          </a:xfrm>
          <a:prstGeom prst="rect">
            <a:avLst/>
          </a:prstGeom>
        </p:spPr>
      </p:pic>
      <p:pic>
        <p:nvPicPr>
          <p:cNvPr id="3" name="Picture 2">
            <a:extLst>
              <a:ext uri="{FF2B5EF4-FFF2-40B4-BE49-F238E27FC236}">
                <a16:creationId xmlns:a16="http://schemas.microsoft.com/office/drawing/2014/main" id="{72121834-4B4E-9982-B3C5-7A1AC3F96F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4131" y="1773692"/>
            <a:ext cx="1251326" cy="4795657"/>
          </a:xfrm>
          <a:prstGeom prst="rect">
            <a:avLst/>
          </a:prstGeom>
        </p:spPr>
      </p:pic>
      <p:sp>
        <p:nvSpPr>
          <p:cNvPr id="4" name="TextBox 3">
            <a:extLst>
              <a:ext uri="{FF2B5EF4-FFF2-40B4-BE49-F238E27FC236}">
                <a16:creationId xmlns:a16="http://schemas.microsoft.com/office/drawing/2014/main" id="{2ACAA23B-C6F4-27D9-3E24-2A4B8AC92824}"/>
              </a:ext>
            </a:extLst>
          </p:cNvPr>
          <p:cNvSpPr txBox="1"/>
          <p:nvPr/>
        </p:nvSpPr>
        <p:spPr>
          <a:xfrm>
            <a:off x="152400" y="1773690"/>
            <a:ext cx="4191000" cy="1430456"/>
          </a:xfrm>
          <a:prstGeom prst="rect">
            <a:avLst/>
          </a:prstGeom>
          <a:noFill/>
        </p:spPr>
        <p:txBody>
          <a:bodyPr wrap="square">
            <a:spAutoFit/>
          </a:bodyPr>
          <a:lstStyle/>
          <a:p>
            <a:pPr>
              <a:lnSpc>
                <a:spcPct val="150000"/>
              </a:lnSpc>
            </a:pPr>
            <a:br>
              <a:rPr lang="en-US" dirty="0">
                <a:solidFill>
                  <a:schemeClr val="tx1">
                    <a:lumMod val="75000"/>
                    <a:lumOff val="25000"/>
                  </a:schemeClr>
                </a:solidFill>
                <a:latin typeface="Montserrat" pitchFamily="2" charset="0"/>
              </a:rPr>
            </a:br>
            <a:r>
              <a:rPr lang="en-US" sz="2400" b="1" dirty="0">
                <a:solidFill>
                  <a:schemeClr val="tx1">
                    <a:lumMod val="75000"/>
                    <a:lumOff val="25000"/>
                  </a:schemeClr>
                </a:solidFill>
                <a:latin typeface="Montserrat" pitchFamily="2" charset="0"/>
              </a:rPr>
              <a:t>Overhead support</a:t>
            </a:r>
            <a:br>
              <a:rPr lang="en-US" dirty="0">
                <a:solidFill>
                  <a:schemeClr val="tx1">
                    <a:lumMod val="75000"/>
                    <a:lumOff val="25000"/>
                  </a:schemeClr>
                </a:solidFill>
                <a:latin typeface="Montserrat" pitchFamily="2" charset="0"/>
              </a:rPr>
            </a:br>
            <a:endParaRPr lang="en-US" dirty="0">
              <a:solidFill>
                <a:schemeClr val="tx1">
                  <a:lumMod val="75000"/>
                  <a:lumOff val="25000"/>
                </a:schemeClr>
              </a:solidFill>
              <a:latin typeface="Montserrat" pitchFamily="2" charset="0"/>
            </a:endParaRPr>
          </a:p>
        </p:txBody>
      </p:sp>
      <p:sp>
        <p:nvSpPr>
          <p:cNvPr id="6" name="TextBox 5">
            <a:extLst>
              <a:ext uri="{FF2B5EF4-FFF2-40B4-BE49-F238E27FC236}">
                <a16:creationId xmlns:a16="http://schemas.microsoft.com/office/drawing/2014/main" id="{60271759-EC24-DBAB-466F-73FB974D501F}"/>
              </a:ext>
            </a:extLst>
          </p:cNvPr>
          <p:cNvSpPr txBox="1"/>
          <p:nvPr/>
        </p:nvSpPr>
        <p:spPr>
          <a:xfrm>
            <a:off x="9035368" y="5183590"/>
            <a:ext cx="3008786" cy="1430456"/>
          </a:xfrm>
          <a:prstGeom prst="rect">
            <a:avLst/>
          </a:prstGeom>
          <a:noFill/>
        </p:spPr>
        <p:txBody>
          <a:bodyPr wrap="square">
            <a:spAutoFit/>
          </a:bodyPr>
          <a:lstStyle/>
          <a:p>
            <a:pPr>
              <a:lnSpc>
                <a:spcPct val="150000"/>
              </a:lnSpc>
            </a:pPr>
            <a:br>
              <a:rPr lang="en-US" dirty="0">
                <a:solidFill>
                  <a:schemeClr val="tx1">
                    <a:lumMod val="75000"/>
                    <a:lumOff val="25000"/>
                  </a:schemeClr>
                </a:solidFill>
                <a:latin typeface="Montserrat" pitchFamily="2" charset="0"/>
              </a:rPr>
            </a:br>
            <a:r>
              <a:rPr lang="en-US" sz="2400" b="1" dirty="0">
                <a:solidFill>
                  <a:schemeClr val="tx1">
                    <a:lumMod val="75000"/>
                    <a:lumOff val="25000"/>
                  </a:schemeClr>
                </a:solidFill>
                <a:latin typeface="Montserrat" pitchFamily="2" charset="0"/>
              </a:rPr>
              <a:t>Floor support</a:t>
            </a:r>
            <a:br>
              <a:rPr lang="en-US" dirty="0">
                <a:solidFill>
                  <a:schemeClr val="tx1">
                    <a:lumMod val="75000"/>
                    <a:lumOff val="25000"/>
                  </a:schemeClr>
                </a:solidFill>
                <a:latin typeface="Montserrat" pitchFamily="2" charset="0"/>
              </a:rPr>
            </a:br>
            <a:endParaRPr lang="en-US" dirty="0">
              <a:solidFill>
                <a:schemeClr val="tx1">
                  <a:lumMod val="75000"/>
                  <a:lumOff val="25000"/>
                </a:schemeClr>
              </a:solidFill>
              <a:latin typeface="Montserrat" pitchFamily="2" charset="0"/>
            </a:endParaRPr>
          </a:p>
        </p:txBody>
      </p:sp>
    </p:spTree>
    <p:extLst>
      <p:ext uri="{BB962C8B-B14F-4D97-AF65-F5344CB8AC3E}">
        <p14:creationId xmlns:p14="http://schemas.microsoft.com/office/powerpoint/2010/main" val="3940072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A4B9-6626-507F-70E0-86BFC132BA2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0B87AE1-AFC9-B0D6-094B-2AC4081369D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0CE3958-2BA6-96E2-204E-07A4E8F61B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0C73175D-E572-FD37-F067-A4D6E236040F}"/>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Support</a:t>
            </a:r>
          </a:p>
        </p:txBody>
      </p:sp>
      <p:pic>
        <p:nvPicPr>
          <p:cNvPr id="7" name="Picture 6">
            <a:extLst>
              <a:ext uri="{FF2B5EF4-FFF2-40B4-BE49-F238E27FC236}">
                <a16:creationId xmlns:a16="http://schemas.microsoft.com/office/drawing/2014/main" id="{E40C6E07-FE92-F1F2-B97F-A618A29C1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2200" y="1528925"/>
            <a:ext cx="7467600" cy="4883678"/>
          </a:xfrm>
          <a:prstGeom prst="rect">
            <a:avLst/>
          </a:prstGeom>
        </p:spPr>
      </p:pic>
    </p:spTree>
    <p:extLst>
      <p:ext uri="{BB962C8B-B14F-4D97-AF65-F5344CB8AC3E}">
        <p14:creationId xmlns:p14="http://schemas.microsoft.com/office/powerpoint/2010/main" val="3042364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B71B-BFBF-F231-535D-2FD2D55AAD0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69EC387-8CE8-BC2B-7438-5188F7FDDB2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E740F3CC-80C4-2EE7-876E-9EF821A273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FCD32962-FC2D-A533-9F6A-3FBFFD338D42}"/>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Support</a:t>
            </a:r>
          </a:p>
        </p:txBody>
      </p:sp>
      <p:pic>
        <p:nvPicPr>
          <p:cNvPr id="7" name="Picture 6">
            <a:extLst>
              <a:ext uri="{FF2B5EF4-FFF2-40B4-BE49-F238E27FC236}">
                <a16:creationId xmlns:a16="http://schemas.microsoft.com/office/drawing/2014/main" id="{0B6367FD-98AA-6B52-8E76-720E8DD129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2200" y="1528925"/>
            <a:ext cx="7467600" cy="4883678"/>
          </a:xfrm>
          <a:prstGeom prst="rect">
            <a:avLst/>
          </a:prstGeom>
        </p:spPr>
      </p:pic>
      <p:pic>
        <p:nvPicPr>
          <p:cNvPr id="2" name="Picture 1">
            <a:extLst>
              <a:ext uri="{FF2B5EF4-FFF2-40B4-BE49-F238E27FC236}">
                <a16:creationId xmlns:a16="http://schemas.microsoft.com/office/drawing/2014/main" id="{7414B442-6B8F-064E-FA2A-928BD15FD9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24100" y="1535403"/>
            <a:ext cx="7543800" cy="4877200"/>
          </a:xfrm>
          <a:prstGeom prst="rect">
            <a:avLst/>
          </a:prstGeom>
        </p:spPr>
      </p:pic>
    </p:spTree>
    <p:extLst>
      <p:ext uri="{BB962C8B-B14F-4D97-AF65-F5344CB8AC3E}">
        <p14:creationId xmlns:p14="http://schemas.microsoft.com/office/powerpoint/2010/main" val="91623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7A2CB-F761-0BAB-DB1E-3D6A503A1D1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2356D4-DF14-50C7-BC53-C5DE91D0EB8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3F9AC00-F192-ED6C-E29C-ADEB3BB8EC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6" name="TextBox 15">
            <a:extLst>
              <a:ext uri="{FF2B5EF4-FFF2-40B4-BE49-F238E27FC236}">
                <a16:creationId xmlns:a16="http://schemas.microsoft.com/office/drawing/2014/main" id="{349D8CE9-603E-7BD5-E794-C957FB4AA0BF}"/>
              </a:ext>
            </a:extLst>
          </p:cNvPr>
          <p:cNvSpPr txBox="1"/>
          <p:nvPr/>
        </p:nvSpPr>
        <p:spPr>
          <a:xfrm>
            <a:off x="485555" y="1905000"/>
            <a:ext cx="4191000" cy="323094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Acoustics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Glass Type</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Overhead or floor support</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Configuration &amp; Operation</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Sustainability/IAQ</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Aesthetics</a:t>
            </a:r>
          </a:p>
        </p:txBody>
      </p:sp>
      <p:grpSp>
        <p:nvGrpSpPr>
          <p:cNvPr id="40" name="Group 39">
            <a:extLst>
              <a:ext uri="{FF2B5EF4-FFF2-40B4-BE49-F238E27FC236}">
                <a16:creationId xmlns:a16="http://schemas.microsoft.com/office/drawing/2014/main" id="{391EACE6-BFBE-00BF-ECF4-0AB61859437B}"/>
              </a:ext>
            </a:extLst>
          </p:cNvPr>
          <p:cNvGrpSpPr/>
          <p:nvPr/>
        </p:nvGrpSpPr>
        <p:grpSpPr>
          <a:xfrm>
            <a:off x="5200875" y="4733924"/>
            <a:ext cx="1790249" cy="1615672"/>
            <a:chOff x="3602707" y="4478848"/>
            <a:chExt cx="1790249" cy="1615672"/>
          </a:xfrm>
        </p:grpSpPr>
        <p:pic>
          <p:nvPicPr>
            <p:cNvPr id="21" name="Picture 20">
              <a:extLst>
                <a:ext uri="{FF2B5EF4-FFF2-40B4-BE49-F238E27FC236}">
                  <a16:creationId xmlns:a16="http://schemas.microsoft.com/office/drawing/2014/main" id="{54EB9840-2DE6-4445-42D0-BC27A9A67E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2707" y="4478848"/>
              <a:ext cx="1790249" cy="1409822"/>
            </a:xfrm>
            <a:prstGeom prst="rect">
              <a:avLst/>
            </a:prstGeom>
          </p:spPr>
        </p:pic>
        <p:sp>
          <p:nvSpPr>
            <p:cNvPr id="23" name="TextBox 22">
              <a:extLst>
                <a:ext uri="{FF2B5EF4-FFF2-40B4-BE49-F238E27FC236}">
                  <a16:creationId xmlns:a16="http://schemas.microsoft.com/office/drawing/2014/main" id="{1AAAB6E9-EBAA-9EF5-8122-7B03AD504DFB}"/>
                </a:ext>
              </a:extLst>
            </p:cNvPr>
            <p:cNvSpPr txBox="1"/>
            <p:nvPr/>
          </p:nvSpPr>
          <p:spPr>
            <a:xfrm>
              <a:off x="3837005" y="5848299"/>
              <a:ext cx="1434408" cy="246221"/>
            </a:xfrm>
            <a:prstGeom prst="rect">
              <a:avLst/>
            </a:prstGeom>
            <a:noFill/>
          </p:spPr>
          <p:txBody>
            <a:bodyPr wrap="square" rtlCol="0">
              <a:spAutoFit/>
            </a:bodyPr>
            <a:lstStyle/>
            <a:p>
              <a:r>
                <a:rPr lang="en-US" sz="1000" dirty="0">
                  <a:latin typeface="Montserrat" pitchFamily="2" charset="0"/>
                </a:rPr>
                <a:t>Fully Auto Single</a:t>
              </a:r>
            </a:p>
          </p:txBody>
        </p:sp>
      </p:grpSp>
      <p:grpSp>
        <p:nvGrpSpPr>
          <p:cNvPr id="41" name="Group 40">
            <a:extLst>
              <a:ext uri="{FF2B5EF4-FFF2-40B4-BE49-F238E27FC236}">
                <a16:creationId xmlns:a16="http://schemas.microsoft.com/office/drawing/2014/main" id="{3A4FE7C7-BCB3-5E25-E5EA-A91E2724DD7A}"/>
              </a:ext>
            </a:extLst>
          </p:cNvPr>
          <p:cNvGrpSpPr/>
          <p:nvPr/>
        </p:nvGrpSpPr>
        <p:grpSpPr>
          <a:xfrm>
            <a:off x="7990408" y="4819842"/>
            <a:ext cx="1555950" cy="1500922"/>
            <a:chOff x="5809267" y="4646533"/>
            <a:chExt cx="1555950" cy="1500922"/>
          </a:xfrm>
        </p:grpSpPr>
        <p:pic>
          <p:nvPicPr>
            <p:cNvPr id="15" name="Picture 14">
              <a:extLst>
                <a:ext uri="{FF2B5EF4-FFF2-40B4-BE49-F238E27FC236}">
                  <a16:creationId xmlns:a16="http://schemas.microsoft.com/office/drawing/2014/main" id="{F71E0475-32B4-1977-4E84-96315771572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09267" y="4646533"/>
              <a:ext cx="1555950" cy="1302327"/>
            </a:xfrm>
            <a:prstGeom prst="rect">
              <a:avLst/>
            </a:prstGeom>
          </p:spPr>
        </p:pic>
        <p:sp>
          <p:nvSpPr>
            <p:cNvPr id="24" name="TextBox 23">
              <a:extLst>
                <a:ext uri="{FF2B5EF4-FFF2-40B4-BE49-F238E27FC236}">
                  <a16:creationId xmlns:a16="http://schemas.microsoft.com/office/drawing/2014/main" id="{8509A8AC-BD2F-D50F-1E6F-1348F617AD63}"/>
                </a:ext>
              </a:extLst>
            </p:cNvPr>
            <p:cNvSpPr txBox="1"/>
            <p:nvPr/>
          </p:nvSpPr>
          <p:spPr>
            <a:xfrm>
              <a:off x="5842780" y="5901234"/>
              <a:ext cx="1434408" cy="246221"/>
            </a:xfrm>
            <a:prstGeom prst="rect">
              <a:avLst/>
            </a:prstGeom>
            <a:noFill/>
          </p:spPr>
          <p:txBody>
            <a:bodyPr wrap="square" rtlCol="0">
              <a:spAutoFit/>
            </a:bodyPr>
            <a:lstStyle/>
            <a:p>
              <a:r>
                <a:rPr lang="en-US" sz="1000" dirty="0">
                  <a:latin typeface="Montserrat" pitchFamily="2" charset="0"/>
                </a:rPr>
                <a:t>Semi Auto Single</a:t>
              </a:r>
            </a:p>
          </p:txBody>
        </p:sp>
      </p:grpSp>
      <p:grpSp>
        <p:nvGrpSpPr>
          <p:cNvPr id="35" name="Group 34">
            <a:extLst>
              <a:ext uri="{FF2B5EF4-FFF2-40B4-BE49-F238E27FC236}">
                <a16:creationId xmlns:a16="http://schemas.microsoft.com/office/drawing/2014/main" id="{B03235C4-9865-C088-F7A0-884D3F36F1F6}"/>
              </a:ext>
            </a:extLst>
          </p:cNvPr>
          <p:cNvGrpSpPr/>
          <p:nvPr/>
        </p:nvGrpSpPr>
        <p:grpSpPr>
          <a:xfrm>
            <a:off x="7772400" y="1482256"/>
            <a:ext cx="1713187" cy="1584462"/>
            <a:chOff x="7781529" y="4544200"/>
            <a:chExt cx="1713187" cy="1584462"/>
          </a:xfrm>
        </p:grpSpPr>
        <p:pic>
          <p:nvPicPr>
            <p:cNvPr id="19" name="Picture 18">
              <a:extLst>
                <a:ext uri="{FF2B5EF4-FFF2-40B4-BE49-F238E27FC236}">
                  <a16:creationId xmlns:a16="http://schemas.microsoft.com/office/drawing/2014/main" id="{F71889D9-626B-5C33-E203-8A65418C87F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781529" y="4544200"/>
              <a:ext cx="1698697" cy="1409822"/>
            </a:xfrm>
            <a:prstGeom prst="rect">
              <a:avLst/>
            </a:prstGeom>
          </p:spPr>
        </p:pic>
        <p:sp>
          <p:nvSpPr>
            <p:cNvPr id="25" name="TextBox 24">
              <a:extLst>
                <a:ext uri="{FF2B5EF4-FFF2-40B4-BE49-F238E27FC236}">
                  <a16:creationId xmlns:a16="http://schemas.microsoft.com/office/drawing/2014/main" id="{150BB241-55D7-BFF0-2BDE-4193277FF2F9}"/>
                </a:ext>
              </a:extLst>
            </p:cNvPr>
            <p:cNvSpPr txBox="1"/>
            <p:nvPr/>
          </p:nvSpPr>
          <p:spPr>
            <a:xfrm>
              <a:off x="8060308" y="5882441"/>
              <a:ext cx="1434408" cy="246221"/>
            </a:xfrm>
            <a:prstGeom prst="rect">
              <a:avLst/>
            </a:prstGeom>
            <a:noFill/>
          </p:spPr>
          <p:txBody>
            <a:bodyPr wrap="square" rtlCol="0">
              <a:spAutoFit/>
            </a:bodyPr>
            <a:lstStyle/>
            <a:p>
              <a:r>
                <a:rPr lang="en-US" sz="1000" dirty="0">
                  <a:latin typeface="Montserrat" pitchFamily="2" charset="0"/>
                </a:rPr>
                <a:t>Hinged Pairs </a:t>
              </a:r>
            </a:p>
          </p:txBody>
        </p:sp>
      </p:grpSp>
      <p:grpSp>
        <p:nvGrpSpPr>
          <p:cNvPr id="42" name="Group 41">
            <a:extLst>
              <a:ext uri="{FF2B5EF4-FFF2-40B4-BE49-F238E27FC236}">
                <a16:creationId xmlns:a16="http://schemas.microsoft.com/office/drawing/2014/main" id="{234C0985-CADB-BD63-5F8A-C5FE03BA5917}"/>
              </a:ext>
            </a:extLst>
          </p:cNvPr>
          <p:cNvGrpSpPr/>
          <p:nvPr/>
        </p:nvGrpSpPr>
        <p:grpSpPr>
          <a:xfrm>
            <a:off x="10210800" y="4733924"/>
            <a:ext cx="1797037" cy="1603255"/>
            <a:chOff x="9729843" y="4544200"/>
            <a:chExt cx="1797037" cy="1603255"/>
          </a:xfrm>
        </p:grpSpPr>
        <p:pic>
          <p:nvPicPr>
            <p:cNvPr id="20" name="Picture 19">
              <a:extLst>
                <a:ext uri="{FF2B5EF4-FFF2-40B4-BE49-F238E27FC236}">
                  <a16:creationId xmlns:a16="http://schemas.microsoft.com/office/drawing/2014/main" id="{851EB734-7D73-12A5-27A2-0CBDE495EB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9843" y="4544200"/>
              <a:ext cx="1714649" cy="1409822"/>
            </a:xfrm>
            <a:prstGeom prst="rect">
              <a:avLst/>
            </a:prstGeom>
          </p:spPr>
        </p:pic>
        <p:sp>
          <p:nvSpPr>
            <p:cNvPr id="26" name="TextBox 25">
              <a:extLst>
                <a:ext uri="{FF2B5EF4-FFF2-40B4-BE49-F238E27FC236}">
                  <a16:creationId xmlns:a16="http://schemas.microsoft.com/office/drawing/2014/main" id="{36A04140-87C3-5952-7C40-A66B4FE0DD79}"/>
                </a:ext>
              </a:extLst>
            </p:cNvPr>
            <p:cNvSpPr txBox="1"/>
            <p:nvPr/>
          </p:nvSpPr>
          <p:spPr>
            <a:xfrm>
              <a:off x="9770914" y="5901234"/>
              <a:ext cx="1755966" cy="246221"/>
            </a:xfrm>
            <a:prstGeom prst="rect">
              <a:avLst/>
            </a:prstGeom>
            <a:noFill/>
          </p:spPr>
          <p:txBody>
            <a:bodyPr wrap="square" rtlCol="0">
              <a:spAutoFit/>
            </a:bodyPr>
            <a:lstStyle/>
            <a:p>
              <a:r>
                <a:rPr lang="en-US" sz="1000" dirty="0">
                  <a:latin typeface="Montserrat" pitchFamily="2" charset="0"/>
                </a:rPr>
                <a:t>Single with Hinged Door</a:t>
              </a:r>
            </a:p>
          </p:txBody>
        </p:sp>
      </p:grpSp>
      <p:grpSp>
        <p:nvGrpSpPr>
          <p:cNvPr id="37" name="Group 36">
            <a:extLst>
              <a:ext uri="{FF2B5EF4-FFF2-40B4-BE49-F238E27FC236}">
                <a16:creationId xmlns:a16="http://schemas.microsoft.com/office/drawing/2014/main" id="{5A89D7CD-BB54-8841-8145-968130802F01}"/>
              </a:ext>
            </a:extLst>
          </p:cNvPr>
          <p:cNvGrpSpPr/>
          <p:nvPr/>
        </p:nvGrpSpPr>
        <p:grpSpPr>
          <a:xfrm>
            <a:off x="8853704" y="3172389"/>
            <a:ext cx="1630821" cy="1463561"/>
            <a:chOff x="7351887" y="1523411"/>
            <a:chExt cx="1630821" cy="1463561"/>
          </a:xfrm>
        </p:grpSpPr>
        <p:pic>
          <p:nvPicPr>
            <p:cNvPr id="18" name="Picture 17">
              <a:extLst>
                <a:ext uri="{FF2B5EF4-FFF2-40B4-BE49-F238E27FC236}">
                  <a16:creationId xmlns:a16="http://schemas.microsoft.com/office/drawing/2014/main" id="{9FF952DA-F992-8F83-CBAB-7AAD697741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51887" y="1523411"/>
              <a:ext cx="1630821" cy="1242168"/>
            </a:xfrm>
            <a:prstGeom prst="rect">
              <a:avLst/>
            </a:prstGeom>
          </p:spPr>
        </p:pic>
        <p:sp>
          <p:nvSpPr>
            <p:cNvPr id="27" name="TextBox 26">
              <a:extLst>
                <a:ext uri="{FF2B5EF4-FFF2-40B4-BE49-F238E27FC236}">
                  <a16:creationId xmlns:a16="http://schemas.microsoft.com/office/drawing/2014/main" id="{8F9AAC42-0914-DEE6-5178-4BDA3DA4924D}"/>
                </a:ext>
              </a:extLst>
            </p:cNvPr>
            <p:cNvSpPr txBox="1"/>
            <p:nvPr/>
          </p:nvSpPr>
          <p:spPr>
            <a:xfrm>
              <a:off x="7523188" y="2740751"/>
              <a:ext cx="1434408" cy="246221"/>
            </a:xfrm>
            <a:prstGeom prst="rect">
              <a:avLst/>
            </a:prstGeom>
            <a:noFill/>
          </p:spPr>
          <p:txBody>
            <a:bodyPr wrap="square" rtlCol="0">
              <a:spAutoFit/>
            </a:bodyPr>
            <a:lstStyle/>
            <a:p>
              <a:r>
                <a:rPr lang="en-US" sz="1000" dirty="0">
                  <a:latin typeface="Montserrat" pitchFamily="2" charset="0"/>
                </a:rPr>
                <a:t>Sliding Telescopic</a:t>
              </a:r>
            </a:p>
          </p:txBody>
        </p:sp>
      </p:grpSp>
      <p:grpSp>
        <p:nvGrpSpPr>
          <p:cNvPr id="39" name="Group 38">
            <a:extLst>
              <a:ext uri="{FF2B5EF4-FFF2-40B4-BE49-F238E27FC236}">
                <a16:creationId xmlns:a16="http://schemas.microsoft.com/office/drawing/2014/main" id="{C3A54B32-BBD9-698C-4D68-39256CAEFBD4}"/>
              </a:ext>
            </a:extLst>
          </p:cNvPr>
          <p:cNvGrpSpPr/>
          <p:nvPr/>
        </p:nvGrpSpPr>
        <p:grpSpPr>
          <a:xfrm>
            <a:off x="6574924" y="3015795"/>
            <a:ext cx="1835911" cy="1718129"/>
            <a:chOff x="9592629" y="1873509"/>
            <a:chExt cx="1835911" cy="1718129"/>
          </a:xfrm>
        </p:grpSpPr>
        <p:pic>
          <p:nvPicPr>
            <p:cNvPr id="22" name="Picture 21">
              <a:extLst>
                <a:ext uri="{FF2B5EF4-FFF2-40B4-BE49-F238E27FC236}">
                  <a16:creationId xmlns:a16="http://schemas.microsoft.com/office/drawing/2014/main" id="{98A14105-68F2-72E6-9A4D-2D56A6B85FE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592629" y="1873509"/>
              <a:ext cx="1688738" cy="1318019"/>
            </a:xfrm>
            <a:prstGeom prst="rect">
              <a:avLst/>
            </a:prstGeom>
          </p:spPr>
        </p:pic>
        <p:sp>
          <p:nvSpPr>
            <p:cNvPr id="28" name="TextBox 27">
              <a:extLst>
                <a:ext uri="{FF2B5EF4-FFF2-40B4-BE49-F238E27FC236}">
                  <a16:creationId xmlns:a16="http://schemas.microsoft.com/office/drawing/2014/main" id="{7A9363FD-4F53-5550-608F-BE6B23A4338A}"/>
                </a:ext>
              </a:extLst>
            </p:cNvPr>
            <p:cNvSpPr txBox="1"/>
            <p:nvPr/>
          </p:nvSpPr>
          <p:spPr>
            <a:xfrm>
              <a:off x="9729843" y="3191528"/>
              <a:ext cx="1698697" cy="400110"/>
            </a:xfrm>
            <a:prstGeom prst="rect">
              <a:avLst/>
            </a:prstGeom>
            <a:noFill/>
          </p:spPr>
          <p:txBody>
            <a:bodyPr wrap="square" rtlCol="0">
              <a:spAutoFit/>
            </a:bodyPr>
            <a:lstStyle/>
            <a:p>
              <a:pPr algn="ctr"/>
              <a:r>
                <a:rPr lang="en-US" sz="1000" dirty="0">
                  <a:latin typeface="Montserrat" pitchFamily="2" charset="0"/>
                </a:rPr>
                <a:t>Sliding Folding Edge Support</a:t>
              </a:r>
            </a:p>
          </p:txBody>
        </p:sp>
      </p:grpSp>
      <p:grpSp>
        <p:nvGrpSpPr>
          <p:cNvPr id="36" name="Group 35">
            <a:extLst>
              <a:ext uri="{FF2B5EF4-FFF2-40B4-BE49-F238E27FC236}">
                <a16:creationId xmlns:a16="http://schemas.microsoft.com/office/drawing/2014/main" id="{E9AFAD3F-08E4-C807-E261-95926E3F27F3}"/>
              </a:ext>
            </a:extLst>
          </p:cNvPr>
          <p:cNvGrpSpPr/>
          <p:nvPr/>
        </p:nvGrpSpPr>
        <p:grpSpPr>
          <a:xfrm>
            <a:off x="5056056" y="1409094"/>
            <a:ext cx="1832887" cy="1694091"/>
            <a:chOff x="5056056" y="1409094"/>
            <a:chExt cx="1832887" cy="1694091"/>
          </a:xfrm>
        </p:grpSpPr>
        <p:pic>
          <p:nvPicPr>
            <p:cNvPr id="17" name="Picture 16">
              <a:extLst>
                <a:ext uri="{FF2B5EF4-FFF2-40B4-BE49-F238E27FC236}">
                  <a16:creationId xmlns:a16="http://schemas.microsoft.com/office/drawing/2014/main" id="{84BB41B3-0DF7-E75B-6FF0-1A0B82D7B2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56056" y="1409094"/>
              <a:ext cx="1832887" cy="1261988"/>
            </a:xfrm>
            <a:prstGeom prst="rect">
              <a:avLst/>
            </a:prstGeom>
          </p:spPr>
        </p:pic>
        <p:sp>
          <p:nvSpPr>
            <p:cNvPr id="29" name="TextBox 28">
              <a:extLst>
                <a:ext uri="{FF2B5EF4-FFF2-40B4-BE49-F238E27FC236}">
                  <a16:creationId xmlns:a16="http://schemas.microsoft.com/office/drawing/2014/main" id="{DACD268D-1FEB-EC9F-0CB4-C680671FB25A}"/>
                </a:ext>
              </a:extLst>
            </p:cNvPr>
            <p:cNvSpPr txBox="1"/>
            <p:nvPr/>
          </p:nvSpPr>
          <p:spPr>
            <a:xfrm>
              <a:off x="5239346" y="2703075"/>
              <a:ext cx="1434408" cy="400110"/>
            </a:xfrm>
            <a:prstGeom prst="rect">
              <a:avLst/>
            </a:prstGeom>
            <a:noFill/>
          </p:spPr>
          <p:txBody>
            <a:bodyPr wrap="square" rtlCol="0">
              <a:spAutoFit/>
            </a:bodyPr>
            <a:lstStyle/>
            <a:p>
              <a:pPr algn="ctr"/>
              <a:r>
                <a:rPr lang="en-US" sz="1000" dirty="0">
                  <a:latin typeface="Montserrat" pitchFamily="2" charset="0"/>
                </a:rPr>
                <a:t>Pivoting w/Center Stack</a:t>
              </a:r>
            </a:p>
          </p:txBody>
        </p:sp>
      </p:grpSp>
      <p:grpSp>
        <p:nvGrpSpPr>
          <p:cNvPr id="38" name="Group 37">
            <a:extLst>
              <a:ext uri="{FF2B5EF4-FFF2-40B4-BE49-F238E27FC236}">
                <a16:creationId xmlns:a16="http://schemas.microsoft.com/office/drawing/2014/main" id="{84144938-59B1-AB90-FEEC-5A8F3CD55EAE}"/>
              </a:ext>
            </a:extLst>
          </p:cNvPr>
          <p:cNvGrpSpPr/>
          <p:nvPr/>
        </p:nvGrpSpPr>
        <p:grpSpPr>
          <a:xfrm>
            <a:off x="9896696" y="1327412"/>
            <a:ext cx="1823926" cy="1906571"/>
            <a:chOff x="9659324" y="1210949"/>
            <a:chExt cx="1823926" cy="1906571"/>
          </a:xfrm>
        </p:grpSpPr>
        <p:pic>
          <p:nvPicPr>
            <p:cNvPr id="14" name="Picture 13">
              <a:extLst>
                <a:ext uri="{FF2B5EF4-FFF2-40B4-BE49-F238E27FC236}">
                  <a16:creationId xmlns:a16="http://schemas.microsoft.com/office/drawing/2014/main" id="{0278905F-710F-CC16-DD15-2FBCA689671F}"/>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659324" y="1210949"/>
              <a:ext cx="1690255" cy="1470787"/>
            </a:xfrm>
            <a:prstGeom prst="rect">
              <a:avLst/>
            </a:prstGeom>
          </p:spPr>
        </p:pic>
        <p:sp>
          <p:nvSpPr>
            <p:cNvPr id="30" name="TextBox 29">
              <a:extLst>
                <a:ext uri="{FF2B5EF4-FFF2-40B4-BE49-F238E27FC236}">
                  <a16:creationId xmlns:a16="http://schemas.microsoft.com/office/drawing/2014/main" id="{7A875B74-1FE3-24E5-6B90-6D957E5D28D1}"/>
                </a:ext>
              </a:extLst>
            </p:cNvPr>
            <p:cNvSpPr txBox="1"/>
            <p:nvPr/>
          </p:nvSpPr>
          <p:spPr>
            <a:xfrm>
              <a:off x="9691084" y="2717410"/>
              <a:ext cx="1792166" cy="400110"/>
            </a:xfrm>
            <a:prstGeom prst="rect">
              <a:avLst/>
            </a:prstGeom>
            <a:noFill/>
          </p:spPr>
          <p:txBody>
            <a:bodyPr wrap="square" rtlCol="0">
              <a:spAutoFit/>
            </a:bodyPr>
            <a:lstStyle/>
            <a:p>
              <a:pPr algn="ctr"/>
              <a:r>
                <a:rPr lang="en-US" sz="1000" dirty="0">
                  <a:latin typeface="Montserrat" pitchFamily="2" charset="0"/>
                </a:rPr>
                <a:t>Continuous Hinged Center Stack</a:t>
              </a:r>
            </a:p>
          </p:txBody>
        </p:sp>
      </p:grpSp>
      <p:sp>
        <p:nvSpPr>
          <p:cNvPr id="64" name="TextBox 63">
            <a:extLst>
              <a:ext uri="{FF2B5EF4-FFF2-40B4-BE49-F238E27FC236}">
                <a16:creationId xmlns:a16="http://schemas.microsoft.com/office/drawing/2014/main" id="{320E8446-93FF-3500-6E79-4B0B70772A15}"/>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933032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01F6-B835-07B9-B267-EF9A2C42980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152B375-2903-9F29-1D7E-B42FE0224E8E}"/>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9FD8C4E-3BBD-66F9-A3A9-BEE820E7F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3" name="Picture 2">
            <a:extLst>
              <a:ext uri="{FF2B5EF4-FFF2-40B4-BE49-F238E27FC236}">
                <a16:creationId xmlns:a16="http://schemas.microsoft.com/office/drawing/2014/main" id="{47426783-AAB8-3017-F128-53505B6C09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3736141"/>
            <a:ext cx="3797969" cy="2122394"/>
          </a:xfrm>
          <a:prstGeom prst="rect">
            <a:avLst/>
          </a:prstGeom>
        </p:spPr>
      </p:pic>
      <p:pic>
        <p:nvPicPr>
          <p:cNvPr id="4" name="Picture 3">
            <a:extLst>
              <a:ext uri="{FF2B5EF4-FFF2-40B4-BE49-F238E27FC236}">
                <a16:creationId xmlns:a16="http://schemas.microsoft.com/office/drawing/2014/main" id="{9B37CE86-89AC-8ECA-0BF7-6398482DCF5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190488" y="1905000"/>
            <a:ext cx="6659945" cy="4195246"/>
          </a:xfrm>
          <a:prstGeom prst="rect">
            <a:avLst/>
          </a:prstGeom>
        </p:spPr>
      </p:pic>
      <p:sp>
        <p:nvSpPr>
          <p:cNvPr id="6" name="TextBox 5">
            <a:extLst>
              <a:ext uri="{FF2B5EF4-FFF2-40B4-BE49-F238E27FC236}">
                <a16:creationId xmlns:a16="http://schemas.microsoft.com/office/drawing/2014/main" id="{D4FB57E4-3E33-7F06-B619-D29D8E421C3B}"/>
              </a:ext>
            </a:extLst>
          </p:cNvPr>
          <p:cNvSpPr txBox="1"/>
          <p:nvPr/>
        </p:nvSpPr>
        <p:spPr>
          <a:xfrm>
            <a:off x="489284" y="1947898"/>
            <a:ext cx="4191000" cy="1014958"/>
          </a:xfrm>
          <a:prstGeom prst="rect">
            <a:avLst/>
          </a:prstGeom>
          <a:noFill/>
        </p:spPr>
        <p:txBody>
          <a:bodyPr wrap="square">
            <a:spAutoFit/>
          </a:bodyPr>
          <a:lstStyle/>
          <a:p>
            <a:pPr>
              <a:lnSpc>
                <a:spcPct val="150000"/>
              </a:lnSpc>
            </a:pPr>
            <a:r>
              <a:rPr lang="en-US" sz="2400" b="1" dirty="0">
                <a:solidFill>
                  <a:schemeClr val="tx1">
                    <a:lumMod val="75000"/>
                    <a:lumOff val="25000"/>
                  </a:schemeClr>
                </a:solidFill>
                <a:latin typeface="Montserrat" pitchFamily="2" charset="0"/>
              </a:rPr>
              <a:t>Stacking Configurations</a:t>
            </a:r>
          </a:p>
          <a:p>
            <a:pPr>
              <a:lnSpc>
                <a:spcPct val="150000"/>
              </a:lnSpc>
            </a:pPr>
            <a:r>
              <a:rPr lang="en-US" dirty="0">
                <a:solidFill>
                  <a:schemeClr val="tx1">
                    <a:lumMod val="75000"/>
                    <a:lumOff val="25000"/>
                  </a:schemeClr>
                </a:solidFill>
                <a:latin typeface="Montserrat" pitchFamily="2" charset="0"/>
              </a:rPr>
              <a:t>Individual Panels</a:t>
            </a:r>
          </a:p>
        </p:txBody>
      </p:sp>
      <p:sp>
        <p:nvSpPr>
          <p:cNvPr id="8" name="TextBox 7">
            <a:extLst>
              <a:ext uri="{FF2B5EF4-FFF2-40B4-BE49-F238E27FC236}">
                <a16:creationId xmlns:a16="http://schemas.microsoft.com/office/drawing/2014/main" id="{5B895E7A-74E7-63F1-F4D9-F7B5C1100BEB}"/>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3034983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CE539-8C26-E52A-6842-F824AC360C6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06AD586-D292-F6A1-7593-2C25C7204D56}"/>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36E4A96-4CD7-A0ED-671C-3C3A49C7A7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37491A25-AC89-00C2-270A-1B6C245515F2}"/>
              </a:ext>
            </a:extLst>
          </p:cNvPr>
          <p:cNvSpPr txBox="1"/>
          <p:nvPr/>
        </p:nvSpPr>
        <p:spPr>
          <a:xfrm>
            <a:off x="17934" y="243954"/>
            <a:ext cx="12191999"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
        <p:nvSpPr>
          <p:cNvPr id="2" name="TextBox 1">
            <a:extLst>
              <a:ext uri="{FF2B5EF4-FFF2-40B4-BE49-F238E27FC236}">
                <a16:creationId xmlns:a16="http://schemas.microsoft.com/office/drawing/2014/main" id="{53181536-2C2E-5458-0622-0EEBBE57DC7D}"/>
              </a:ext>
            </a:extLst>
          </p:cNvPr>
          <p:cNvSpPr txBox="1"/>
          <p:nvPr/>
        </p:nvSpPr>
        <p:spPr>
          <a:xfrm>
            <a:off x="485555" y="1905000"/>
            <a:ext cx="4191000" cy="44774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a:t>
            </a:r>
          </a:p>
          <a:p>
            <a:pPr lvl="1">
              <a:lnSpc>
                <a:spcPct val="150000"/>
              </a:lnSpc>
            </a:pPr>
            <a:r>
              <a:rPr lang="en-US" dirty="0">
                <a:solidFill>
                  <a:schemeClr val="tx1">
                    <a:lumMod val="75000"/>
                    <a:lumOff val="25000"/>
                  </a:schemeClr>
                </a:solidFill>
                <a:latin typeface="Montserrat" pitchFamily="2" charset="0"/>
              </a:rPr>
              <a:t>    Multi-Directional</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7" name="Picture 6">
            <a:extLst>
              <a:ext uri="{FF2B5EF4-FFF2-40B4-BE49-F238E27FC236}">
                <a16:creationId xmlns:a16="http://schemas.microsoft.com/office/drawing/2014/main" id="{E89F7331-0538-9174-0D3B-1312AEC391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4800" y="1327412"/>
            <a:ext cx="7765310" cy="5198199"/>
          </a:xfrm>
          <a:prstGeom prst="rect">
            <a:avLst/>
          </a:prstGeom>
        </p:spPr>
      </p:pic>
    </p:spTree>
    <p:extLst>
      <p:ext uri="{BB962C8B-B14F-4D97-AF65-F5344CB8AC3E}">
        <p14:creationId xmlns:p14="http://schemas.microsoft.com/office/powerpoint/2010/main" val="286361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48B9B-3E33-42AD-D1D6-156089275673}"/>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2B6890A9-FAF1-84A2-5DB4-F3074C10BE3B}"/>
              </a:ext>
            </a:extLst>
          </p:cNvPr>
          <p:cNvSpPr txBox="1"/>
          <p:nvPr/>
        </p:nvSpPr>
        <p:spPr>
          <a:xfrm>
            <a:off x="3516450" y="1737318"/>
            <a:ext cx="5159099" cy="380873"/>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Committed to Excellence Since 1961</a:t>
            </a:r>
          </a:p>
        </p:txBody>
      </p:sp>
      <p:pic>
        <p:nvPicPr>
          <p:cNvPr id="2" name="Picture 1">
            <a:hlinkClick r:id="rId3"/>
            <a:extLst>
              <a:ext uri="{FF2B5EF4-FFF2-40B4-BE49-F238E27FC236}">
                <a16:creationId xmlns:a16="http://schemas.microsoft.com/office/drawing/2014/main" id="{11DB41D2-EA43-A46A-54A3-6332D0C686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2B5425C6-95F6-8B83-03D2-3D19294B9663}"/>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4CBC7427-A7F1-5CA9-089A-F832EEECB517}"/>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2FB5681A-18A8-27FE-5045-EEE62DE07A02}"/>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EC70ECDA-D84D-E68B-09A2-C67B88869D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6" name="Picture 5">
            <a:extLst>
              <a:ext uri="{FF2B5EF4-FFF2-40B4-BE49-F238E27FC236}">
                <a16:creationId xmlns:a16="http://schemas.microsoft.com/office/drawing/2014/main" id="{026F72FD-448E-C1FB-C398-ECC3F69ADB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648" y="3725782"/>
            <a:ext cx="2044925" cy="1314303"/>
          </a:xfrm>
          <a:prstGeom prst="rect">
            <a:avLst/>
          </a:prstGeom>
        </p:spPr>
      </p:pic>
      <p:pic>
        <p:nvPicPr>
          <p:cNvPr id="9" name="Picture 8">
            <a:extLst>
              <a:ext uri="{FF2B5EF4-FFF2-40B4-BE49-F238E27FC236}">
                <a16:creationId xmlns:a16="http://schemas.microsoft.com/office/drawing/2014/main" id="{183A10BB-5375-5527-F8EF-26C283EEE5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648" y="5145506"/>
            <a:ext cx="2044926" cy="1324881"/>
          </a:xfrm>
          <a:prstGeom prst="rect">
            <a:avLst/>
          </a:prstGeom>
        </p:spPr>
      </p:pic>
      <p:pic>
        <p:nvPicPr>
          <p:cNvPr id="12" name="Picture 11">
            <a:extLst>
              <a:ext uri="{FF2B5EF4-FFF2-40B4-BE49-F238E27FC236}">
                <a16:creationId xmlns:a16="http://schemas.microsoft.com/office/drawing/2014/main" id="{B6339F37-D6D1-7E66-B81A-55B1385E6B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9649" y="2303429"/>
            <a:ext cx="2044926" cy="1316932"/>
          </a:xfrm>
          <a:prstGeom prst="rect">
            <a:avLst/>
          </a:prstGeom>
        </p:spPr>
      </p:pic>
      <p:sp>
        <p:nvSpPr>
          <p:cNvPr id="13" name="TextBox 12">
            <a:extLst>
              <a:ext uri="{FF2B5EF4-FFF2-40B4-BE49-F238E27FC236}">
                <a16:creationId xmlns:a16="http://schemas.microsoft.com/office/drawing/2014/main" id="{58074E43-A1CD-3B5A-472E-A6BE97AF437F}"/>
              </a:ext>
            </a:extLst>
          </p:cNvPr>
          <p:cNvSpPr txBox="1"/>
          <p:nvPr/>
        </p:nvSpPr>
        <p:spPr>
          <a:xfrm>
            <a:off x="2736555" y="2370619"/>
            <a:ext cx="8274942" cy="1487715"/>
          </a:xfrm>
          <a:prstGeom prst="rect">
            <a:avLst/>
          </a:prstGeom>
          <a:noFill/>
        </p:spPr>
        <p:txBody>
          <a:bodyPr wrap="square" rtlCol="0">
            <a:spAutoFit/>
          </a:bodyPr>
          <a:lstStyle/>
          <a:p>
            <a:pPr defTabSz="428625">
              <a:lnSpc>
                <a:spcPts val="1313"/>
              </a:lnSpc>
              <a:buClr>
                <a:srgbClr val="4472C4"/>
              </a:buClr>
            </a:pPr>
            <a:endParaRPr lang="en-US" sz="1031" dirty="0">
              <a:solidFill>
                <a:prstClr val="black"/>
              </a:solidFill>
              <a:latin typeface="Montserrat" pitchFamily="2" charset="0"/>
            </a:endParaRPr>
          </a:p>
          <a:p>
            <a:pPr defTabSz="428625">
              <a:lnSpc>
                <a:spcPts val="2813"/>
              </a:lnSpc>
              <a:buClr>
                <a:srgbClr val="4472C4"/>
              </a:buClr>
            </a:pPr>
            <a:r>
              <a:rPr lang="en-US" sz="1500" dirty="0">
                <a:solidFill>
                  <a:prstClr val="black"/>
                </a:solidFill>
                <a:latin typeface="Montserrat" pitchFamily="2" charset="0"/>
              </a:rPr>
              <a:t>Committed to leading the industry in high-value product innovation, sound control, product availability.</a:t>
            </a:r>
          </a:p>
          <a:p>
            <a:pPr marL="160734" indent="-160734" defTabSz="428625">
              <a:lnSpc>
                <a:spcPts val="2813"/>
              </a:lnSpc>
              <a:buClr>
                <a:srgbClr val="4472C4"/>
              </a:buClr>
              <a:buFont typeface="Arial" panose="020B0604020202020204" pitchFamily="34" charset="0"/>
              <a:buChar char="•"/>
            </a:pPr>
            <a:endParaRPr lang="en-US" sz="1313" dirty="0">
              <a:solidFill>
                <a:prstClr val="black"/>
              </a:solidFill>
              <a:latin typeface="Montserrat" pitchFamily="2" charset="0"/>
            </a:endParaRPr>
          </a:p>
          <a:p>
            <a:pPr defTabSz="428625">
              <a:buClr>
                <a:srgbClr val="4472C4"/>
              </a:buClr>
            </a:pPr>
            <a:endParaRPr lang="en-US" sz="984" dirty="0">
              <a:solidFill>
                <a:prstClr val="black"/>
              </a:solidFill>
              <a:latin typeface="Montserrat" pitchFamily="2" charset="0"/>
            </a:endParaRPr>
          </a:p>
        </p:txBody>
      </p:sp>
      <p:sp>
        <p:nvSpPr>
          <p:cNvPr id="15" name="TextBox 14">
            <a:extLst>
              <a:ext uri="{FF2B5EF4-FFF2-40B4-BE49-F238E27FC236}">
                <a16:creationId xmlns:a16="http://schemas.microsoft.com/office/drawing/2014/main" id="{15E94B78-36A1-F501-F370-7DF0FB8C4192}"/>
              </a:ext>
            </a:extLst>
          </p:cNvPr>
          <p:cNvSpPr txBox="1"/>
          <p:nvPr/>
        </p:nvSpPr>
        <p:spPr>
          <a:xfrm>
            <a:off x="2744159" y="3844581"/>
            <a:ext cx="8274942" cy="1487715"/>
          </a:xfrm>
          <a:prstGeom prst="rect">
            <a:avLst/>
          </a:prstGeom>
          <a:noFill/>
        </p:spPr>
        <p:txBody>
          <a:bodyPr wrap="square" rtlCol="0">
            <a:spAutoFit/>
          </a:bodyPr>
          <a:lstStyle/>
          <a:p>
            <a:pPr defTabSz="428625">
              <a:lnSpc>
                <a:spcPts val="1313"/>
              </a:lnSpc>
              <a:buClr>
                <a:srgbClr val="4472C4"/>
              </a:buClr>
            </a:pPr>
            <a:endParaRPr lang="en-US" sz="1031" dirty="0">
              <a:solidFill>
                <a:prstClr val="black"/>
              </a:solidFill>
              <a:latin typeface="Montserrat" pitchFamily="2" charset="0"/>
            </a:endParaRPr>
          </a:p>
          <a:p>
            <a:pPr defTabSz="428625">
              <a:lnSpc>
                <a:spcPts val="2813"/>
              </a:lnSpc>
              <a:buClr>
                <a:srgbClr val="4472C4"/>
              </a:buClr>
            </a:pPr>
            <a:r>
              <a:rPr lang="en-US" sz="1500" dirty="0">
                <a:solidFill>
                  <a:prstClr val="black"/>
                </a:solidFill>
                <a:latin typeface="Montserrat" pitchFamily="2" charset="0"/>
              </a:rPr>
              <a:t>U.S. Distribution in every state and 18 countries around the world.  High level product and industry knowledge and capabilities.</a:t>
            </a:r>
          </a:p>
          <a:p>
            <a:pPr marL="160734" indent="-160734" defTabSz="428625">
              <a:lnSpc>
                <a:spcPts val="2813"/>
              </a:lnSpc>
              <a:buClr>
                <a:srgbClr val="4472C4"/>
              </a:buClr>
              <a:buFont typeface="Arial" panose="020B0604020202020204" pitchFamily="34" charset="0"/>
              <a:buChar char="•"/>
            </a:pPr>
            <a:endParaRPr lang="en-US" sz="1313" u="sng" dirty="0">
              <a:solidFill>
                <a:prstClr val="black"/>
              </a:solidFill>
              <a:latin typeface="Montserrat" pitchFamily="2" charset="0"/>
            </a:endParaRPr>
          </a:p>
          <a:p>
            <a:pPr defTabSz="428625">
              <a:buClr>
                <a:srgbClr val="4472C4"/>
              </a:buClr>
            </a:pPr>
            <a:endParaRPr lang="en-US" sz="984" dirty="0">
              <a:solidFill>
                <a:prstClr val="black"/>
              </a:solidFill>
              <a:latin typeface="Montserrat" pitchFamily="2" charset="0"/>
            </a:endParaRPr>
          </a:p>
        </p:txBody>
      </p:sp>
      <p:sp>
        <p:nvSpPr>
          <p:cNvPr id="18" name="TextBox 17">
            <a:extLst>
              <a:ext uri="{FF2B5EF4-FFF2-40B4-BE49-F238E27FC236}">
                <a16:creationId xmlns:a16="http://schemas.microsoft.com/office/drawing/2014/main" id="{B2B6F3B7-E400-F82C-91A8-35C7D5C74F23}"/>
              </a:ext>
            </a:extLst>
          </p:cNvPr>
          <p:cNvSpPr txBox="1"/>
          <p:nvPr/>
        </p:nvSpPr>
        <p:spPr>
          <a:xfrm>
            <a:off x="2744159" y="5145506"/>
            <a:ext cx="8274942" cy="1487715"/>
          </a:xfrm>
          <a:prstGeom prst="rect">
            <a:avLst/>
          </a:prstGeom>
          <a:noFill/>
        </p:spPr>
        <p:txBody>
          <a:bodyPr wrap="square" rtlCol="0">
            <a:spAutoFit/>
          </a:bodyPr>
          <a:lstStyle/>
          <a:p>
            <a:pPr defTabSz="428625">
              <a:lnSpc>
                <a:spcPts val="1313"/>
              </a:lnSpc>
              <a:buClr>
                <a:srgbClr val="4472C4"/>
              </a:buClr>
            </a:pPr>
            <a:endParaRPr lang="en-US" sz="1031" dirty="0">
              <a:solidFill>
                <a:prstClr val="black"/>
              </a:solidFill>
              <a:latin typeface="Montserrat" pitchFamily="2" charset="0"/>
            </a:endParaRPr>
          </a:p>
          <a:p>
            <a:pPr defTabSz="428625">
              <a:lnSpc>
                <a:spcPts val="2813"/>
              </a:lnSpc>
              <a:buClr>
                <a:srgbClr val="4472C4"/>
              </a:buClr>
            </a:pPr>
            <a:r>
              <a:rPr lang="en-US" sz="1500" dirty="0">
                <a:solidFill>
                  <a:prstClr val="black"/>
                </a:solidFill>
                <a:latin typeface="Montserrat" pitchFamily="2" charset="0"/>
              </a:rPr>
              <a:t>World-class service, earned trust of architects, builders and design professionals, best production lead times and most comprehensive and responsive customer service.</a:t>
            </a:r>
          </a:p>
          <a:p>
            <a:pPr marL="160734" indent="-160734" defTabSz="428625">
              <a:lnSpc>
                <a:spcPts val="2813"/>
              </a:lnSpc>
              <a:buClr>
                <a:srgbClr val="4472C4"/>
              </a:buClr>
              <a:buFont typeface="Arial" panose="020B0604020202020204" pitchFamily="34" charset="0"/>
              <a:buChar char="•"/>
            </a:pPr>
            <a:endParaRPr lang="en-US" sz="1313" dirty="0">
              <a:solidFill>
                <a:prstClr val="black"/>
              </a:solidFill>
              <a:latin typeface="Montserrat" pitchFamily="2" charset="0"/>
            </a:endParaRPr>
          </a:p>
          <a:p>
            <a:pPr defTabSz="428625">
              <a:buClr>
                <a:srgbClr val="4472C4"/>
              </a:buClr>
            </a:pPr>
            <a:endParaRPr lang="en-US" sz="984" dirty="0">
              <a:solidFill>
                <a:prstClr val="black"/>
              </a:solidFill>
              <a:latin typeface="Montserrat" pitchFamily="2" charset="0"/>
            </a:endParaRPr>
          </a:p>
        </p:txBody>
      </p:sp>
    </p:spTree>
    <p:extLst>
      <p:ext uri="{BB962C8B-B14F-4D97-AF65-F5344CB8AC3E}">
        <p14:creationId xmlns:p14="http://schemas.microsoft.com/office/powerpoint/2010/main" val="144398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496AC-4482-3147-0873-F285B2521D9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F2B9B9A-B4CD-BB77-4851-7B4266E69730}"/>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53BD996-1D70-458A-5199-C2D2BB6619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2" name="TextBox 1">
            <a:extLst>
              <a:ext uri="{FF2B5EF4-FFF2-40B4-BE49-F238E27FC236}">
                <a16:creationId xmlns:a16="http://schemas.microsoft.com/office/drawing/2014/main" id="{76DE954B-5D8A-62D4-64B2-31B20D7B2F4F}"/>
              </a:ext>
            </a:extLst>
          </p:cNvPr>
          <p:cNvSpPr txBox="1"/>
          <p:nvPr/>
        </p:nvSpPr>
        <p:spPr>
          <a:xfrm>
            <a:off x="485555" y="1905000"/>
            <a:ext cx="4086445" cy="46159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Two Carrier, </a:t>
            </a:r>
          </a:p>
          <a:p>
            <a:pPr lvl="1">
              <a:lnSpc>
                <a:spcPct val="150000"/>
              </a:lnSpc>
            </a:pPr>
            <a:r>
              <a:rPr lang="en-US" sz="2400" b="1" dirty="0">
                <a:solidFill>
                  <a:schemeClr val="tx1">
                    <a:lumMod val="75000"/>
                    <a:lumOff val="25000"/>
                  </a:schemeClr>
                </a:solidFill>
                <a:latin typeface="Montserrat" pitchFamily="2" charset="0"/>
              </a:rPr>
              <a:t>   Multi-Directional</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3" name="Picture 2">
            <a:extLst>
              <a:ext uri="{FF2B5EF4-FFF2-40B4-BE49-F238E27FC236}">
                <a16:creationId xmlns:a16="http://schemas.microsoft.com/office/drawing/2014/main" id="{F4D3187C-DB51-5023-B972-21B968946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1676400"/>
            <a:ext cx="7482852" cy="4719475"/>
          </a:xfrm>
          <a:prstGeom prst="rect">
            <a:avLst/>
          </a:prstGeom>
        </p:spPr>
      </p:pic>
      <p:sp>
        <p:nvSpPr>
          <p:cNvPr id="4" name="TextBox 3">
            <a:extLst>
              <a:ext uri="{FF2B5EF4-FFF2-40B4-BE49-F238E27FC236}">
                <a16:creationId xmlns:a16="http://schemas.microsoft.com/office/drawing/2014/main" id="{B973BA6D-290C-3463-D402-77C5CB009CD8}"/>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278356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8B99-579F-F66C-D766-F8BDF586C50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4F55F56-5968-6796-C124-11F74B244A3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8A206D6-4311-E2EA-E146-81A32D02B4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2" name="TextBox 1">
            <a:extLst>
              <a:ext uri="{FF2B5EF4-FFF2-40B4-BE49-F238E27FC236}">
                <a16:creationId xmlns:a16="http://schemas.microsoft.com/office/drawing/2014/main" id="{0263C3D4-561C-525E-0356-959A131460A3}"/>
              </a:ext>
            </a:extLst>
          </p:cNvPr>
          <p:cNvSpPr txBox="1"/>
          <p:nvPr/>
        </p:nvSpPr>
        <p:spPr>
          <a:xfrm>
            <a:off x="485555" y="1905000"/>
            <a:ext cx="4086445" cy="46159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Two Carrier, </a:t>
            </a:r>
          </a:p>
          <a:p>
            <a:pPr lvl="1">
              <a:lnSpc>
                <a:spcPct val="150000"/>
              </a:lnSpc>
            </a:pPr>
            <a:r>
              <a:rPr lang="en-US" sz="2400" b="1" dirty="0">
                <a:solidFill>
                  <a:schemeClr val="tx1">
                    <a:lumMod val="75000"/>
                    <a:lumOff val="25000"/>
                  </a:schemeClr>
                </a:solidFill>
                <a:latin typeface="Montserrat" pitchFamily="2" charset="0"/>
              </a:rPr>
              <a:t>   Multi-Directional</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4" name="PrincetonAcousticGlassWall-Setup">
            <a:hlinkClick r:id="" action="ppaction://media"/>
            <a:extLst>
              <a:ext uri="{FF2B5EF4-FFF2-40B4-BE49-F238E27FC236}">
                <a16:creationId xmlns:a16="http://schemas.microsoft.com/office/drawing/2014/main" id="{CCC97C82-AC1A-9953-4FDE-E5D41DBCD4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1528925"/>
            <a:ext cx="7273005" cy="4785755"/>
          </a:xfrm>
          <a:prstGeom prst="rect">
            <a:avLst/>
          </a:prstGeom>
        </p:spPr>
      </p:pic>
      <p:sp>
        <p:nvSpPr>
          <p:cNvPr id="6" name="TextBox 5">
            <a:extLst>
              <a:ext uri="{FF2B5EF4-FFF2-40B4-BE49-F238E27FC236}">
                <a16:creationId xmlns:a16="http://schemas.microsoft.com/office/drawing/2014/main" id="{645F7335-471B-832E-C41F-F5511562527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161072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8B99-579F-F66C-D766-F8BDF586C50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4F55F56-5968-6796-C124-11F74B244A3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8A206D6-4311-E2EA-E146-81A32D02B4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FCA4ED64-EE03-59A1-5597-88A8F6DB83F4}"/>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
        <p:nvSpPr>
          <p:cNvPr id="2" name="TextBox 1">
            <a:extLst>
              <a:ext uri="{FF2B5EF4-FFF2-40B4-BE49-F238E27FC236}">
                <a16:creationId xmlns:a16="http://schemas.microsoft.com/office/drawing/2014/main" id="{0263C3D4-561C-525E-0356-959A131460A3}"/>
              </a:ext>
            </a:extLst>
          </p:cNvPr>
          <p:cNvSpPr txBox="1"/>
          <p:nvPr/>
        </p:nvSpPr>
        <p:spPr>
          <a:xfrm>
            <a:off x="485555" y="1905000"/>
            <a:ext cx="4086445" cy="433894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 </a:t>
            </a:r>
          </a:p>
          <a:p>
            <a:pPr lvl="1">
              <a:lnSpc>
                <a:spcPct val="150000"/>
              </a:lnSpc>
            </a:pPr>
            <a:r>
              <a:rPr lang="en-US" dirty="0">
                <a:solidFill>
                  <a:schemeClr val="tx1">
                    <a:lumMod val="75000"/>
                    <a:lumOff val="25000"/>
                  </a:schemeClr>
                </a:solidFill>
                <a:latin typeface="Montserrat" pitchFamily="2" charset="0"/>
              </a:rPr>
              <a:t>   Multi-Directional</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3" name="Picture 2">
            <a:extLst>
              <a:ext uri="{FF2B5EF4-FFF2-40B4-BE49-F238E27FC236}">
                <a16:creationId xmlns:a16="http://schemas.microsoft.com/office/drawing/2014/main" id="{BD01096C-85C1-3143-E9C1-E043A182E7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7200" y="1528925"/>
            <a:ext cx="7595601" cy="4947593"/>
          </a:xfrm>
          <a:prstGeom prst="rect">
            <a:avLst/>
          </a:prstGeom>
        </p:spPr>
      </p:pic>
    </p:spTree>
    <p:extLst>
      <p:ext uri="{BB962C8B-B14F-4D97-AF65-F5344CB8AC3E}">
        <p14:creationId xmlns:p14="http://schemas.microsoft.com/office/powerpoint/2010/main" val="328781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62A9F-25B7-FDC9-BAE4-7008AA443F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6DD2274-725F-A099-6F77-8F197B18CDAA}"/>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0B669AC-E824-AA41-5C53-2B46DBC5CF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2" name="TextBox 1">
            <a:extLst>
              <a:ext uri="{FF2B5EF4-FFF2-40B4-BE49-F238E27FC236}">
                <a16:creationId xmlns:a16="http://schemas.microsoft.com/office/drawing/2014/main" id="{B43BA30B-AC27-319B-D489-2DDCECB6E8DF}"/>
              </a:ext>
            </a:extLst>
          </p:cNvPr>
          <p:cNvSpPr txBox="1"/>
          <p:nvPr/>
        </p:nvSpPr>
        <p:spPr>
          <a:xfrm>
            <a:off x="485555" y="1905000"/>
            <a:ext cx="4086445" cy="433894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 </a:t>
            </a:r>
          </a:p>
          <a:p>
            <a:pPr lvl="1">
              <a:lnSpc>
                <a:spcPct val="150000"/>
              </a:lnSpc>
            </a:pPr>
            <a:r>
              <a:rPr lang="en-US" dirty="0">
                <a:solidFill>
                  <a:schemeClr val="tx1">
                    <a:lumMod val="75000"/>
                    <a:lumOff val="25000"/>
                  </a:schemeClr>
                </a:solidFill>
                <a:latin typeface="Montserrat" pitchFamily="2" charset="0"/>
              </a:rPr>
              <a:t>   Multi-Directional</a:t>
            </a:r>
          </a:p>
          <a:p>
            <a:pPr marL="2857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b="1"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b="1"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4" name="Picture 3">
            <a:extLst>
              <a:ext uri="{FF2B5EF4-FFF2-40B4-BE49-F238E27FC236}">
                <a16:creationId xmlns:a16="http://schemas.microsoft.com/office/drawing/2014/main" id="{D8DF4206-E1CA-BDF8-27C8-239AE5DEAD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19600" y="1445052"/>
            <a:ext cx="7442884" cy="5129961"/>
          </a:xfrm>
          <a:prstGeom prst="rect">
            <a:avLst/>
          </a:prstGeom>
        </p:spPr>
      </p:pic>
      <p:sp>
        <p:nvSpPr>
          <p:cNvPr id="6" name="TextBox 5">
            <a:extLst>
              <a:ext uri="{FF2B5EF4-FFF2-40B4-BE49-F238E27FC236}">
                <a16:creationId xmlns:a16="http://schemas.microsoft.com/office/drawing/2014/main" id="{1270E619-1D0A-6F8C-1DB4-17BE95AB5B26}"/>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506141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782B9-BE6D-4E51-A851-61B541E05A1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99CEB37-5D63-6237-E142-586EA1DD0A76}"/>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E1390D1-131C-9FB2-0269-DFDACEDEE4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0B8937A2-FD0B-3412-EE48-A776C50BF9D0}"/>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Walls – Key Performance Criteria, Configuration</a:t>
            </a:r>
          </a:p>
        </p:txBody>
      </p:sp>
      <p:sp>
        <p:nvSpPr>
          <p:cNvPr id="2" name="TextBox 1">
            <a:extLst>
              <a:ext uri="{FF2B5EF4-FFF2-40B4-BE49-F238E27FC236}">
                <a16:creationId xmlns:a16="http://schemas.microsoft.com/office/drawing/2014/main" id="{60ACA59F-1A55-0A20-5CB0-B45B49D66345}"/>
              </a:ext>
            </a:extLst>
          </p:cNvPr>
          <p:cNvSpPr txBox="1"/>
          <p:nvPr/>
        </p:nvSpPr>
        <p:spPr>
          <a:xfrm>
            <a:off x="485555" y="1905000"/>
            <a:ext cx="4086445" cy="44774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 </a:t>
            </a:r>
          </a:p>
          <a:p>
            <a:pPr lvl="1">
              <a:lnSpc>
                <a:spcPct val="150000"/>
              </a:lnSpc>
            </a:pPr>
            <a:r>
              <a:rPr lang="en-US" dirty="0">
                <a:solidFill>
                  <a:schemeClr val="tx1">
                    <a:lumMod val="75000"/>
                    <a:lumOff val="25000"/>
                  </a:schemeClr>
                </a:solidFill>
                <a:latin typeface="Montserrat" pitchFamily="2" charset="0"/>
              </a:rPr>
              <a:t>   Multi-Directional</a:t>
            </a:r>
          </a:p>
          <a:p>
            <a:pPr marL="2857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3" name="Picture 2">
            <a:extLst>
              <a:ext uri="{FF2B5EF4-FFF2-40B4-BE49-F238E27FC236}">
                <a16:creationId xmlns:a16="http://schemas.microsoft.com/office/drawing/2014/main" id="{9BFA95E4-8B52-D94E-673F-09511B9290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3436" y="1528925"/>
            <a:ext cx="7831572" cy="5024275"/>
          </a:xfrm>
          <a:prstGeom prst="rect">
            <a:avLst/>
          </a:prstGeom>
        </p:spPr>
      </p:pic>
    </p:spTree>
    <p:extLst>
      <p:ext uri="{BB962C8B-B14F-4D97-AF65-F5344CB8AC3E}">
        <p14:creationId xmlns:p14="http://schemas.microsoft.com/office/powerpoint/2010/main" val="1258252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9C78-7E6C-34F0-6C6D-F19DED16DC8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9396C0-4133-8AC7-CF53-FDAF61FF0080}"/>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57C67D36-AD4C-E248-B489-F4B4CB9819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2" name="TextBox 1">
            <a:extLst>
              <a:ext uri="{FF2B5EF4-FFF2-40B4-BE49-F238E27FC236}">
                <a16:creationId xmlns:a16="http://schemas.microsoft.com/office/drawing/2014/main" id="{7995F14E-0D38-7256-4C70-5D2F00DA8B0C}"/>
              </a:ext>
            </a:extLst>
          </p:cNvPr>
          <p:cNvSpPr txBox="1"/>
          <p:nvPr/>
        </p:nvSpPr>
        <p:spPr>
          <a:xfrm>
            <a:off x="485555" y="1905000"/>
            <a:ext cx="4086445" cy="44774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 </a:t>
            </a:r>
          </a:p>
          <a:p>
            <a:pPr lvl="1">
              <a:lnSpc>
                <a:spcPct val="150000"/>
              </a:lnSpc>
            </a:pPr>
            <a:r>
              <a:rPr lang="en-US" dirty="0">
                <a:solidFill>
                  <a:schemeClr val="tx1">
                    <a:lumMod val="75000"/>
                    <a:lumOff val="25000"/>
                  </a:schemeClr>
                </a:solidFill>
                <a:latin typeface="Montserrat" pitchFamily="2" charset="0"/>
              </a:rPr>
              <a:t>   Multi-Directional</a:t>
            </a:r>
          </a:p>
          <a:p>
            <a:pPr marL="2857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4" name="Picture 3">
            <a:extLst>
              <a:ext uri="{FF2B5EF4-FFF2-40B4-BE49-F238E27FC236}">
                <a16:creationId xmlns:a16="http://schemas.microsoft.com/office/drawing/2014/main" id="{1746EBAB-EC46-5C8A-D4F2-BF5B30ECC4F4}"/>
              </a:ext>
            </a:extLst>
          </p:cNvPr>
          <p:cNvPicPr>
            <a:picLocks noChangeAspect="1"/>
          </p:cNvPicPr>
          <p:nvPr/>
        </p:nvPicPr>
        <p:blipFill>
          <a:blip r:embed="rId4" cstate="screen">
            <a:extLst>
              <a:ext uri="{28A0092B-C50C-407E-A947-70E740481C1C}">
                <a14:useLocalDpi xmlns:a14="http://schemas.microsoft.com/office/drawing/2010/main"/>
              </a:ext>
            </a:extLst>
          </a:blip>
          <a:srcRect b="-176"/>
          <a:stretch>
            <a:fillRect/>
          </a:stretch>
        </p:blipFill>
        <p:spPr>
          <a:xfrm>
            <a:off x="4153436" y="1524000"/>
            <a:ext cx="7831573" cy="5024275"/>
          </a:xfrm>
          <a:prstGeom prst="rect">
            <a:avLst/>
          </a:prstGeom>
        </p:spPr>
      </p:pic>
      <p:sp>
        <p:nvSpPr>
          <p:cNvPr id="6" name="TextBox 5">
            <a:extLst>
              <a:ext uri="{FF2B5EF4-FFF2-40B4-BE49-F238E27FC236}">
                <a16:creationId xmlns:a16="http://schemas.microsoft.com/office/drawing/2014/main" id="{39ACB936-8B3D-A459-DC59-FD574FEBCD5C}"/>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2712005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ED5E-9134-64B8-868C-69F9282EFB2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0576FD-B65D-9CC0-8549-ECA5E4AAB0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C1ED3D08-EEDB-4A96-04FD-992EFF2DFD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2" name="TextBox 1">
            <a:extLst>
              <a:ext uri="{FF2B5EF4-FFF2-40B4-BE49-F238E27FC236}">
                <a16:creationId xmlns:a16="http://schemas.microsoft.com/office/drawing/2014/main" id="{086E82AF-EB77-44E1-4008-5E25C66845AB}"/>
              </a:ext>
            </a:extLst>
          </p:cNvPr>
          <p:cNvSpPr txBox="1"/>
          <p:nvPr/>
        </p:nvSpPr>
        <p:spPr>
          <a:xfrm>
            <a:off x="485555" y="1905000"/>
            <a:ext cx="4086445" cy="44774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 </a:t>
            </a:r>
          </a:p>
          <a:p>
            <a:pPr lvl="1">
              <a:lnSpc>
                <a:spcPct val="150000"/>
              </a:lnSpc>
            </a:pPr>
            <a:r>
              <a:rPr lang="en-US" dirty="0">
                <a:solidFill>
                  <a:schemeClr val="tx1">
                    <a:lumMod val="75000"/>
                    <a:lumOff val="25000"/>
                  </a:schemeClr>
                </a:solidFill>
                <a:latin typeface="Montserrat" pitchFamily="2" charset="0"/>
              </a:rPr>
              <a:t>   Multi-Directional</a:t>
            </a:r>
          </a:p>
          <a:p>
            <a:pPr marL="2857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Telescopic</a:t>
            </a:r>
          </a:p>
        </p:txBody>
      </p:sp>
      <p:pic>
        <p:nvPicPr>
          <p:cNvPr id="4" name="Picture 3">
            <a:extLst>
              <a:ext uri="{FF2B5EF4-FFF2-40B4-BE49-F238E27FC236}">
                <a16:creationId xmlns:a16="http://schemas.microsoft.com/office/drawing/2014/main" id="{154934E2-0F9F-231B-0DE0-C0ACE7442FB3}"/>
              </a:ext>
            </a:extLst>
          </p:cNvPr>
          <p:cNvPicPr>
            <a:picLocks noChangeAspect="1"/>
          </p:cNvPicPr>
          <p:nvPr/>
        </p:nvPicPr>
        <p:blipFill>
          <a:blip r:embed="rId4" cstate="screen">
            <a:extLst>
              <a:ext uri="{28A0092B-C50C-407E-A947-70E740481C1C}">
                <a14:useLocalDpi xmlns:a14="http://schemas.microsoft.com/office/drawing/2010/main"/>
              </a:ext>
            </a:extLst>
          </a:blip>
          <a:srcRect b="-176"/>
          <a:stretch>
            <a:fillRect/>
          </a:stretch>
        </p:blipFill>
        <p:spPr>
          <a:xfrm>
            <a:off x="4153436" y="1524000"/>
            <a:ext cx="7831573" cy="5024275"/>
          </a:xfrm>
          <a:prstGeom prst="rect">
            <a:avLst/>
          </a:prstGeom>
        </p:spPr>
      </p:pic>
      <p:pic>
        <p:nvPicPr>
          <p:cNvPr id="6" name="Picture 5">
            <a:extLst>
              <a:ext uri="{FF2B5EF4-FFF2-40B4-BE49-F238E27FC236}">
                <a16:creationId xmlns:a16="http://schemas.microsoft.com/office/drawing/2014/main" id="{B3BF7DCD-38D9-CFA6-749B-EFBCFC1281C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155208" y="1523999"/>
            <a:ext cx="7831573" cy="5024275"/>
          </a:xfrm>
          <a:prstGeom prst="rect">
            <a:avLst/>
          </a:prstGeom>
        </p:spPr>
      </p:pic>
      <p:sp>
        <p:nvSpPr>
          <p:cNvPr id="7" name="TextBox 6">
            <a:extLst>
              <a:ext uri="{FF2B5EF4-FFF2-40B4-BE49-F238E27FC236}">
                <a16:creationId xmlns:a16="http://schemas.microsoft.com/office/drawing/2014/main" id="{3B54C86D-D3FA-60B0-575B-FDD01EA958E2}"/>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Performance Criteria, Configuration</a:t>
            </a:r>
          </a:p>
        </p:txBody>
      </p:sp>
    </p:spTree>
    <p:extLst>
      <p:ext uri="{BB962C8B-B14F-4D97-AF65-F5344CB8AC3E}">
        <p14:creationId xmlns:p14="http://schemas.microsoft.com/office/powerpoint/2010/main" val="2106585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DA666-E946-9E86-0C17-9CB1C2BA269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73FC30-5AAC-8707-0369-95F6941E7A6C}"/>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A7C69EE-99D6-7AF9-5FB7-3EA1DD10D6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6C9F587-EC9F-FD6F-74AB-77ABE59ADC1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 – Performance Criteria, Configuration</a:t>
            </a:r>
          </a:p>
        </p:txBody>
      </p:sp>
      <p:sp>
        <p:nvSpPr>
          <p:cNvPr id="2" name="TextBox 1">
            <a:extLst>
              <a:ext uri="{FF2B5EF4-FFF2-40B4-BE49-F238E27FC236}">
                <a16:creationId xmlns:a16="http://schemas.microsoft.com/office/drawing/2014/main" id="{932E781C-8EF4-C963-E561-9C994793DD29}"/>
              </a:ext>
            </a:extLst>
          </p:cNvPr>
          <p:cNvSpPr txBox="1"/>
          <p:nvPr/>
        </p:nvSpPr>
        <p:spPr>
          <a:xfrm>
            <a:off x="485555" y="1905000"/>
            <a:ext cx="4086445" cy="44774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Single Panel</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Center Carrier</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Two Carrier, </a:t>
            </a:r>
          </a:p>
          <a:p>
            <a:pPr lvl="1">
              <a:lnSpc>
                <a:spcPct val="150000"/>
              </a:lnSpc>
            </a:pPr>
            <a:r>
              <a:rPr lang="en-US" dirty="0">
                <a:solidFill>
                  <a:schemeClr val="tx1">
                    <a:lumMod val="75000"/>
                    <a:lumOff val="25000"/>
                  </a:schemeClr>
                </a:solidFill>
                <a:latin typeface="Montserrat" pitchFamily="2" charset="0"/>
              </a:rPr>
              <a:t>   Multi-Directional</a:t>
            </a:r>
          </a:p>
          <a:p>
            <a:pPr marL="2857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Hinged Pair Panels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Sliding Folding</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Continuously Hinged</a:t>
            </a:r>
          </a:p>
          <a:p>
            <a:pPr marL="742950" lvl="1"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Side Stacking</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Pivoting</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Telescopic</a:t>
            </a:r>
          </a:p>
        </p:txBody>
      </p:sp>
      <p:pic>
        <p:nvPicPr>
          <p:cNvPr id="3" name="Picture 2">
            <a:extLst>
              <a:ext uri="{FF2B5EF4-FFF2-40B4-BE49-F238E27FC236}">
                <a16:creationId xmlns:a16="http://schemas.microsoft.com/office/drawing/2014/main" id="{2ABC66CF-2CFC-0F9F-8803-C2B1F79289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6794" y="1528924"/>
            <a:ext cx="7705197" cy="5085121"/>
          </a:xfrm>
          <a:prstGeom prst="rect">
            <a:avLst/>
          </a:prstGeom>
        </p:spPr>
      </p:pic>
    </p:spTree>
    <p:extLst>
      <p:ext uri="{BB962C8B-B14F-4D97-AF65-F5344CB8AC3E}">
        <p14:creationId xmlns:p14="http://schemas.microsoft.com/office/powerpoint/2010/main" val="1348633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A748B4-C679-A8AB-B0EA-1020DCDEE466}"/>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C34E42F0-718B-E9AD-E703-369951B08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C476D123-91C5-FF6C-03B2-A1A36B41A2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06B498AA-C796-9917-FF59-AACA2B511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453898C-29FA-0488-F03E-638557559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0F3A4B2-ECA0-5ED2-74D6-F8C122622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BC5D42ED-F2EE-BDEF-A473-52F1B78E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F685322E-0AD8-47E8-876B-3B4E3E2EF5E5}"/>
              </a:ext>
            </a:extLst>
          </p:cNvPr>
          <p:cNvSpPr txBox="1"/>
          <p:nvPr/>
        </p:nvSpPr>
        <p:spPr>
          <a:xfrm>
            <a:off x="305" y="5656421"/>
            <a:ext cx="12191695" cy="892552"/>
          </a:xfrm>
          <a:prstGeom prst="rect">
            <a:avLst/>
          </a:prstGeom>
          <a:noFill/>
        </p:spPr>
        <p:txBody>
          <a:bodyPr wrap="square" rtlCol="0">
            <a:spAutoFit/>
          </a:bodyPr>
          <a:lstStyle/>
          <a:p>
            <a:pPr algn="ctr" defTabSz="428625"/>
            <a:endParaRPr lang="en-US" sz="1200" b="1" dirty="0">
              <a:solidFill>
                <a:schemeClr val="tx1">
                  <a:lumMod val="75000"/>
                  <a:lumOff val="25000"/>
                </a:schemeClr>
              </a:solidFill>
              <a:latin typeface="Montserrat Light" pitchFamily="2" charset="0"/>
            </a:endParaRPr>
          </a:p>
          <a:p>
            <a:pPr algn="ctr" defTabSz="428625"/>
            <a:r>
              <a:rPr lang="en-US" sz="2000" b="1" dirty="0">
                <a:solidFill>
                  <a:prstClr val="black">
                    <a:lumMod val="65000"/>
                    <a:lumOff val="35000"/>
                  </a:prstClr>
                </a:solidFill>
                <a:latin typeface="Montserrat" pitchFamily="2" charset="0"/>
              </a:rPr>
              <a:t>Review the importance of acoustic performance, structural support, glass type and surrounding seals affect performance of interior movable partitions. </a:t>
            </a:r>
          </a:p>
        </p:txBody>
      </p:sp>
      <p:sp>
        <p:nvSpPr>
          <p:cNvPr id="7" name="TextBox 6">
            <a:extLst>
              <a:ext uri="{FF2B5EF4-FFF2-40B4-BE49-F238E27FC236}">
                <a16:creationId xmlns:a16="http://schemas.microsoft.com/office/drawing/2014/main" id="{D3F0E19D-8F5A-C206-F982-43B55CCBB759}"/>
              </a:ext>
            </a:extLst>
          </p:cNvPr>
          <p:cNvSpPr txBox="1"/>
          <p:nvPr/>
        </p:nvSpPr>
        <p:spPr>
          <a:xfrm>
            <a:off x="201403" y="59405"/>
            <a:ext cx="12191695" cy="1169551"/>
          </a:xfrm>
          <a:prstGeom prst="rect">
            <a:avLst/>
          </a:prstGeom>
          <a:noFill/>
        </p:spPr>
        <p:txBody>
          <a:bodyPr wrap="square" rtlCol="0">
            <a:spAutoFit/>
          </a:bodyPr>
          <a:lstStyle/>
          <a:p>
            <a:pPr algn="ctr" defTabSz="428625"/>
            <a:endParaRPr lang="en-US" sz="1400" b="1" dirty="0">
              <a:solidFill>
                <a:prstClr val="black">
                  <a:lumMod val="65000"/>
                  <a:lumOff val="35000"/>
                </a:prstClr>
              </a:solidFill>
              <a:latin typeface="Montserrat Light" pitchFamily="2" charset="0"/>
            </a:endParaRPr>
          </a:p>
          <a:p>
            <a:pPr algn="ctr" defTabSz="428625"/>
            <a:r>
              <a:rPr lang="en-US" sz="2800" b="1" dirty="0">
                <a:solidFill>
                  <a:prstClr val="black">
                    <a:lumMod val="65000"/>
                    <a:lumOff val="35000"/>
                  </a:prstClr>
                </a:solidFill>
                <a:latin typeface="Montserrat" pitchFamily="2" charset="0"/>
              </a:rPr>
              <a:t>Learning Objective 2</a:t>
            </a:r>
          </a:p>
          <a:p>
            <a:pPr algn="ctr" defTabSz="428625"/>
            <a:endParaRPr lang="en-US" sz="2800" b="1" dirty="0">
              <a:solidFill>
                <a:prstClr val="black">
                  <a:lumMod val="65000"/>
                  <a:lumOff val="35000"/>
                </a:prstClr>
              </a:solidFill>
              <a:latin typeface="Montserrat" pitchFamily="2" charset="0"/>
            </a:endParaRPr>
          </a:p>
        </p:txBody>
      </p:sp>
      <p:pic>
        <p:nvPicPr>
          <p:cNvPr id="8" name="Picture 7">
            <a:extLst>
              <a:ext uri="{FF2B5EF4-FFF2-40B4-BE49-F238E27FC236}">
                <a16:creationId xmlns:a16="http://schemas.microsoft.com/office/drawing/2014/main" id="{81DB849E-AD44-5AC4-1B36-B370B9CE7A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ln>
            <a:noFill/>
          </a:ln>
        </p:spPr>
      </p:pic>
      <p:pic>
        <p:nvPicPr>
          <p:cNvPr id="3" name="Picture 2">
            <a:extLst>
              <a:ext uri="{FF2B5EF4-FFF2-40B4-BE49-F238E27FC236}">
                <a16:creationId xmlns:a16="http://schemas.microsoft.com/office/drawing/2014/main" id="{BABC9146-34E7-53B9-15D4-2F2A8E9DE75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96495" y="1506254"/>
            <a:ext cx="10234528" cy="4215798"/>
          </a:xfrm>
          <a:prstGeom prst="rect">
            <a:avLst/>
          </a:prstGeom>
        </p:spPr>
      </p:pic>
    </p:spTree>
    <p:extLst>
      <p:ext uri="{BB962C8B-B14F-4D97-AF65-F5344CB8AC3E}">
        <p14:creationId xmlns:p14="http://schemas.microsoft.com/office/powerpoint/2010/main" val="2608433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44B71-39B3-3287-1492-6BCCD439BAD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DBB645-0AEA-7FEE-9F2B-4835D637DB27}"/>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476714A-5BFE-F426-A531-5FDE293E1B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630C5672-5591-E22A-E964-1E5DDE52AC26}"/>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a:t>
            </a:r>
          </a:p>
        </p:txBody>
      </p:sp>
      <p:sp>
        <p:nvSpPr>
          <p:cNvPr id="16" name="TextBox 15">
            <a:extLst>
              <a:ext uri="{FF2B5EF4-FFF2-40B4-BE49-F238E27FC236}">
                <a16:creationId xmlns:a16="http://schemas.microsoft.com/office/drawing/2014/main" id="{608EF2C6-2BCD-9DFA-D0E1-FCEA07849871}"/>
              </a:ext>
            </a:extLst>
          </p:cNvPr>
          <p:cNvSpPr txBox="1"/>
          <p:nvPr/>
        </p:nvSpPr>
        <p:spPr>
          <a:xfrm>
            <a:off x="723900" y="4782413"/>
            <a:ext cx="10744200" cy="876458"/>
          </a:xfrm>
          <a:prstGeom prst="rect">
            <a:avLst/>
          </a:prstGeom>
          <a:noFill/>
        </p:spPr>
        <p:txBody>
          <a:bodyPr wrap="square">
            <a:spAutoFit/>
          </a:bodyPr>
          <a:lstStyle/>
          <a:p>
            <a:pPr>
              <a:lnSpc>
                <a:spcPct val="150000"/>
              </a:lnSpc>
            </a:pPr>
            <a:r>
              <a:rPr lang="en-US" dirty="0">
                <a:solidFill>
                  <a:schemeClr val="tx1">
                    <a:lumMod val="75000"/>
                    <a:lumOff val="25000"/>
                  </a:schemeClr>
                </a:solidFill>
                <a:latin typeface="Montserrat" pitchFamily="2" charset="0"/>
              </a:rPr>
              <a:t>Acoustic performance as measured by ASTM E90 in movable glass walls are affected by three main factors:</a:t>
            </a:r>
          </a:p>
        </p:txBody>
      </p:sp>
      <p:pic>
        <p:nvPicPr>
          <p:cNvPr id="2" name="Picture 1">
            <a:extLst>
              <a:ext uri="{FF2B5EF4-FFF2-40B4-BE49-F238E27FC236}">
                <a16:creationId xmlns:a16="http://schemas.microsoft.com/office/drawing/2014/main" id="{EFC434A3-52AD-515C-9A9B-6041B47848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29656"/>
            <a:ext cx="8001000" cy="3050513"/>
          </a:xfrm>
          <a:prstGeom prst="rect">
            <a:avLst/>
          </a:prstGeom>
        </p:spPr>
      </p:pic>
      <p:sp>
        <p:nvSpPr>
          <p:cNvPr id="6" name="TextBox 5">
            <a:extLst>
              <a:ext uri="{FF2B5EF4-FFF2-40B4-BE49-F238E27FC236}">
                <a16:creationId xmlns:a16="http://schemas.microsoft.com/office/drawing/2014/main" id="{7FABA719-100D-5AAC-B86D-E823CE478C8E}"/>
              </a:ext>
            </a:extLst>
          </p:cNvPr>
          <p:cNvSpPr txBox="1"/>
          <p:nvPr/>
        </p:nvSpPr>
        <p:spPr>
          <a:xfrm>
            <a:off x="3276600" y="5220642"/>
            <a:ext cx="5486400" cy="129195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Glass type</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Panel thickness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Partition seal systems (seal force pressure)</a:t>
            </a:r>
          </a:p>
        </p:txBody>
      </p:sp>
    </p:spTree>
    <p:extLst>
      <p:ext uri="{BB962C8B-B14F-4D97-AF65-F5344CB8AC3E}">
        <p14:creationId xmlns:p14="http://schemas.microsoft.com/office/powerpoint/2010/main" val="1335502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84B90FE-C5D9-95C2-7910-9182A01299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573C4EC4-40FB-9320-A2EA-C569A082383E}"/>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4E2AE6C5-D4D2-CF86-3CAC-626096C96B9E}"/>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D74E2218-843D-40CF-4286-17AB9FAA8470}"/>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F5C0CC31-98B2-D2A5-0A4F-9C5746B7DC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25" name="Picture 24" descr="A large room with a large dance floor&#10;&#10;AI-generated content may be incorrect.">
            <a:extLst>
              <a:ext uri="{FF2B5EF4-FFF2-40B4-BE49-F238E27FC236}">
                <a16:creationId xmlns:a16="http://schemas.microsoft.com/office/drawing/2014/main" id="{FE49B8D0-936F-AF27-0DB2-A0D521EE2A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4400" y="1737318"/>
            <a:ext cx="6980306" cy="4644304"/>
          </a:xfrm>
          <a:prstGeom prst="rect">
            <a:avLst/>
          </a:prstGeom>
        </p:spPr>
      </p:pic>
      <p:sp>
        <p:nvSpPr>
          <p:cNvPr id="27" name="TextBox 26">
            <a:extLst>
              <a:ext uri="{FF2B5EF4-FFF2-40B4-BE49-F238E27FC236}">
                <a16:creationId xmlns:a16="http://schemas.microsoft.com/office/drawing/2014/main" id="{F57AA54D-B448-1E5E-67EC-6E67AB17A29B}"/>
              </a:ext>
            </a:extLst>
          </p:cNvPr>
          <p:cNvSpPr txBox="1"/>
          <p:nvPr/>
        </p:nvSpPr>
        <p:spPr>
          <a:xfrm>
            <a:off x="838200" y="3810000"/>
            <a:ext cx="2819400" cy="380873"/>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Operable Partitions</a:t>
            </a:r>
          </a:p>
        </p:txBody>
      </p:sp>
    </p:spTree>
    <p:extLst>
      <p:ext uri="{BB962C8B-B14F-4D97-AF65-F5344CB8AC3E}">
        <p14:creationId xmlns:p14="http://schemas.microsoft.com/office/powerpoint/2010/main" val="424744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5FE17-8A32-319C-A488-6BAD078E4A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04FFD0B-7933-56BF-C446-373B2EEB29AC}"/>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C1FBD518-F9BE-050B-1F17-DB651E7110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1FB89650-C335-E4DF-465F-D8314A1E2F02}"/>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 – Acoustics</a:t>
            </a:r>
          </a:p>
        </p:txBody>
      </p:sp>
      <p:sp>
        <p:nvSpPr>
          <p:cNvPr id="16" name="TextBox 15">
            <a:extLst>
              <a:ext uri="{FF2B5EF4-FFF2-40B4-BE49-F238E27FC236}">
                <a16:creationId xmlns:a16="http://schemas.microsoft.com/office/drawing/2014/main" id="{D918DD4F-2461-8117-A291-AE05EFEADEC4}"/>
              </a:ext>
            </a:extLst>
          </p:cNvPr>
          <p:cNvSpPr txBox="1"/>
          <p:nvPr/>
        </p:nvSpPr>
        <p:spPr>
          <a:xfrm>
            <a:off x="381000" y="2280136"/>
            <a:ext cx="3352800" cy="3369449"/>
          </a:xfrm>
          <a:prstGeom prst="rect">
            <a:avLst/>
          </a:prstGeom>
          <a:noFill/>
        </p:spPr>
        <p:txBody>
          <a:bodyPr wrap="square">
            <a:spAutoFit/>
          </a:bodyPr>
          <a:lstStyle/>
          <a:p>
            <a:pPr>
              <a:lnSpc>
                <a:spcPct val="150000"/>
              </a:lnSpc>
            </a:pPr>
            <a:r>
              <a:rPr lang="en-US" dirty="0">
                <a:solidFill>
                  <a:schemeClr val="tx1">
                    <a:lumMod val="75000"/>
                    <a:lumOff val="25000"/>
                  </a:schemeClr>
                </a:solidFill>
                <a:latin typeface="Montserrat" pitchFamily="2" charset="0"/>
              </a:rPr>
              <a:t>Movable glass walls range in STC value between 28 to 51 STC.</a:t>
            </a:r>
          </a:p>
          <a:p>
            <a:pPr>
              <a:lnSpc>
                <a:spcPct val="150000"/>
              </a:lnSpc>
            </a:pPr>
            <a:endParaRPr lang="en-US" dirty="0">
              <a:solidFill>
                <a:schemeClr val="tx1">
                  <a:lumMod val="75000"/>
                  <a:lumOff val="25000"/>
                </a:schemeClr>
              </a:solidFill>
              <a:latin typeface="Montserrat" pitchFamily="2" charset="0"/>
            </a:endParaRPr>
          </a:p>
          <a:p>
            <a:pPr>
              <a:lnSpc>
                <a:spcPct val="150000"/>
              </a:lnSpc>
            </a:pPr>
            <a:endParaRPr lang="en-US" dirty="0">
              <a:solidFill>
                <a:schemeClr val="tx1">
                  <a:lumMod val="75000"/>
                  <a:lumOff val="25000"/>
                </a:schemeClr>
              </a:solidFill>
              <a:latin typeface="Montserrat" pitchFamily="2" charset="0"/>
            </a:endParaRPr>
          </a:p>
          <a:p>
            <a:pPr>
              <a:lnSpc>
                <a:spcPct val="150000"/>
              </a:lnSpc>
            </a:pPr>
            <a:r>
              <a:rPr lang="en-US" dirty="0">
                <a:solidFill>
                  <a:schemeClr val="tx1">
                    <a:lumMod val="75000"/>
                    <a:lumOff val="25000"/>
                  </a:schemeClr>
                </a:solidFill>
                <a:latin typeface="Montserrat" pitchFamily="2" charset="0"/>
              </a:rPr>
              <a:t>Traditionally in offices the STC is specified from 43STC to 51 STC.</a:t>
            </a:r>
          </a:p>
        </p:txBody>
      </p:sp>
      <p:pic>
        <p:nvPicPr>
          <p:cNvPr id="3" name="Picture 2">
            <a:extLst>
              <a:ext uri="{FF2B5EF4-FFF2-40B4-BE49-F238E27FC236}">
                <a16:creationId xmlns:a16="http://schemas.microsoft.com/office/drawing/2014/main" id="{32164F44-2717-FC1B-CB00-7B58FEF09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0188" y="1528924"/>
            <a:ext cx="7625211" cy="4871875"/>
          </a:xfrm>
          <a:prstGeom prst="rect">
            <a:avLst/>
          </a:prstGeom>
          <a:solidFill>
            <a:schemeClr val="tx2"/>
          </a:solidFill>
        </p:spPr>
      </p:pic>
    </p:spTree>
    <p:extLst>
      <p:ext uri="{BB962C8B-B14F-4D97-AF65-F5344CB8AC3E}">
        <p14:creationId xmlns:p14="http://schemas.microsoft.com/office/powerpoint/2010/main" val="1299044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74DB-6BF6-B0FE-8EF4-8BC7DC3C2A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E4E9F42-981E-23EB-89E7-BFDD7AF8DFE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937C554-9FDF-D2A8-BFF9-ECECFF6763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29A6B758-688C-B709-EC82-3931365D09A8}"/>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a:t>
            </a:r>
          </a:p>
        </p:txBody>
      </p:sp>
      <p:sp>
        <p:nvSpPr>
          <p:cNvPr id="16" name="TextBox 15">
            <a:extLst>
              <a:ext uri="{FF2B5EF4-FFF2-40B4-BE49-F238E27FC236}">
                <a16:creationId xmlns:a16="http://schemas.microsoft.com/office/drawing/2014/main" id="{5DEB0741-1167-5F7D-E007-491B3101EA6D}"/>
              </a:ext>
            </a:extLst>
          </p:cNvPr>
          <p:cNvSpPr txBox="1"/>
          <p:nvPr/>
        </p:nvSpPr>
        <p:spPr>
          <a:xfrm>
            <a:off x="609601" y="5140533"/>
            <a:ext cx="3352800" cy="1158715"/>
          </a:xfrm>
          <a:prstGeom prst="rect">
            <a:avLst/>
          </a:prstGeom>
          <a:noFill/>
        </p:spPr>
        <p:txBody>
          <a:bodyPr wrap="square">
            <a:spAutoFit/>
          </a:bodyPr>
          <a:lstStyle/>
          <a:p>
            <a:pPr algn="ctr">
              <a:lnSpc>
                <a:spcPct val="150000"/>
              </a:lnSpc>
            </a:pPr>
            <a:r>
              <a:rPr lang="en-US" sz="1600" dirty="0">
                <a:solidFill>
                  <a:schemeClr val="tx1">
                    <a:lumMod val="75000"/>
                    <a:lumOff val="25000"/>
                  </a:schemeClr>
                </a:solidFill>
                <a:latin typeface="Montserrat" pitchFamily="2" charset="0"/>
              </a:rPr>
              <a:t>Single pane tempered </a:t>
            </a:r>
          </a:p>
          <a:p>
            <a:pPr algn="ctr">
              <a:lnSpc>
                <a:spcPct val="150000"/>
              </a:lnSpc>
            </a:pPr>
            <a:r>
              <a:rPr lang="en-US" sz="1600" dirty="0">
                <a:solidFill>
                  <a:schemeClr val="tx1">
                    <a:lumMod val="75000"/>
                    <a:lumOff val="25000"/>
                  </a:schemeClr>
                </a:solidFill>
                <a:latin typeface="Montserrat" pitchFamily="2" charset="0"/>
              </a:rPr>
              <a:t>½” glass walls achieve estimated 32 STC - 35 STC</a:t>
            </a:r>
            <a:endParaRPr lang="en-US" dirty="0">
              <a:solidFill>
                <a:schemeClr val="tx1">
                  <a:lumMod val="75000"/>
                  <a:lumOff val="25000"/>
                </a:schemeClr>
              </a:solidFill>
              <a:latin typeface="Montserrat" pitchFamily="2" charset="0"/>
            </a:endParaRPr>
          </a:p>
        </p:txBody>
      </p:sp>
      <p:pic>
        <p:nvPicPr>
          <p:cNvPr id="2" name="Picture 1">
            <a:extLst>
              <a:ext uri="{FF2B5EF4-FFF2-40B4-BE49-F238E27FC236}">
                <a16:creationId xmlns:a16="http://schemas.microsoft.com/office/drawing/2014/main" id="{A552D927-E15D-AC2D-277C-39156940F0D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915400" y="1546528"/>
            <a:ext cx="1981200" cy="3314637"/>
          </a:xfrm>
          <a:prstGeom prst="rect">
            <a:avLst/>
          </a:prstGeom>
        </p:spPr>
      </p:pic>
      <p:sp>
        <p:nvSpPr>
          <p:cNvPr id="4" name="TextBox 3">
            <a:extLst>
              <a:ext uri="{FF2B5EF4-FFF2-40B4-BE49-F238E27FC236}">
                <a16:creationId xmlns:a16="http://schemas.microsoft.com/office/drawing/2014/main" id="{D80E1762-6BB6-8EA7-4402-469DD036E1CB}"/>
              </a:ext>
            </a:extLst>
          </p:cNvPr>
          <p:cNvSpPr txBox="1"/>
          <p:nvPr/>
        </p:nvSpPr>
        <p:spPr>
          <a:xfrm>
            <a:off x="8229600" y="5145737"/>
            <a:ext cx="3352800" cy="1158715"/>
          </a:xfrm>
          <a:prstGeom prst="rect">
            <a:avLst/>
          </a:prstGeom>
          <a:noFill/>
        </p:spPr>
        <p:txBody>
          <a:bodyPr wrap="square">
            <a:spAutoFit/>
          </a:bodyPr>
          <a:lstStyle/>
          <a:p>
            <a:pPr algn="ctr">
              <a:lnSpc>
                <a:spcPct val="150000"/>
              </a:lnSpc>
            </a:pPr>
            <a:r>
              <a:rPr lang="en-US" sz="1600" dirty="0">
                <a:solidFill>
                  <a:schemeClr val="tx1">
                    <a:lumMod val="75000"/>
                    <a:lumOff val="25000"/>
                  </a:schemeClr>
                </a:solidFill>
                <a:latin typeface="Montserrat" pitchFamily="2" charset="0"/>
              </a:rPr>
              <a:t>Sealed and IGU systems achieve 43 STC – 51 STC based on combinations</a:t>
            </a:r>
          </a:p>
        </p:txBody>
      </p:sp>
      <p:sp>
        <p:nvSpPr>
          <p:cNvPr id="6" name="TextBox 5">
            <a:extLst>
              <a:ext uri="{FF2B5EF4-FFF2-40B4-BE49-F238E27FC236}">
                <a16:creationId xmlns:a16="http://schemas.microsoft.com/office/drawing/2014/main" id="{2FD7A25B-BE3B-3225-57C0-9FF30AD8E2AD}"/>
              </a:ext>
            </a:extLst>
          </p:cNvPr>
          <p:cNvSpPr txBox="1"/>
          <p:nvPr/>
        </p:nvSpPr>
        <p:spPr>
          <a:xfrm>
            <a:off x="4572000" y="5140534"/>
            <a:ext cx="3352800" cy="1158715"/>
          </a:xfrm>
          <a:prstGeom prst="rect">
            <a:avLst/>
          </a:prstGeom>
          <a:noFill/>
        </p:spPr>
        <p:txBody>
          <a:bodyPr wrap="square">
            <a:spAutoFit/>
          </a:bodyPr>
          <a:lstStyle/>
          <a:p>
            <a:pPr algn="ctr">
              <a:lnSpc>
                <a:spcPct val="150000"/>
              </a:lnSpc>
            </a:pPr>
            <a:r>
              <a:rPr lang="en-US" sz="1600" dirty="0">
                <a:solidFill>
                  <a:schemeClr val="tx1">
                    <a:lumMod val="75000"/>
                    <a:lumOff val="25000"/>
                  </a:schemeClr>
                </a:solidFill>
                <a:latin typeface="Montserrat" pitchFamily="2" charset="0"/>
              </a:rPr>
              <a:t>Single pane laminated </a:t>
            </a:r>
          </a:p>
          <a:p>
            <a:pPr algn="ctr">
              <a:lnSpc>
                <a:spcPct val="150000"/>
              </a:lnSpc>
            </a:pPr>
            <a:r>
              <a:rPr lang="en-US" sz="1600" dirty="0">
                <a:solidFill>
                  <a:schemeClr val="tx1">
                    <a:lumMod val="75000"/>
                    <a:lumOff val="25000"/>
                  </a:schemeClr>
                </a:solidFill>
                <a:latin typeface="Montserrat" pitchFamily="2" charset="0"/>
              </a:rPr>
              <a:t>½” glass walls </a:t>
            </a:r>
          </a:p>
          <a:p>
            <a:pPr algn="ctr">
              <a:lnSpc>
                <a:spcPct val="150000"/>
              </a:lnSpc>
            </a:pPr>
            <a:r>
              <a:rPr lang="en-US" sz="1600" dirty="0">
                <a:solidFill>
                  <a:schemeClr val="tx1">
                    <a:lumMod val="75000"/>
                    <a:lumOff val="25000"/>
                  </a:schemeClr>
                </a:solidFill>
                <a:latin typeface="Montserrat" pitchFamily="2" charset="0"/>
              </a:rPr>
              <a:t>achieve 35 STC - 37 STC</a:t>
            </a:r>
            <a:endParaRPr lang="en-US" dirty="0">
              <a:solidFill>
                <a:schemeClr val="tx1">
                  <a:lumMod val="75000"/>
                  <a:lumOff val="25000"/>
                </a:schemeClr>
              </a:solidFill>
              <a:latin typeface="Montserrat" pitchFamily="2" charset="0"/>
            </a:endParaRPr>
          </a:p>
        </p:txBody>
      </p:sp>
      <p:pic>
        <p:nvPicPr>
          <p:cNvPr id="7" name="Picture 6">
            <a:extLst>
              <a:ext uri="{FF2B5EF4-FFF2-40B4-BE49-F238E27FC236}">
                <a16:creationId xmlns:a16="http://schemas.microsoft.com/office/drawing/2014/main" id="{B162931A-BB25-626D-E3D7-D77131EB6C6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257800" y="1528925"/>
            <a:ext cx="1981200" cy="3314637"/>
          </a:xfrm>
          <a:prstGeom prst="rect">
            <a:avLst/>
          </a:prstGeom>
        </p:spPr>
      </p:pic>
      <p:pic>
        <p:nvPicPr>
          <p:cNvPr id="8" name="Picture 7">
            <a:extLst>
              <a:ext uri="{FF2B5EF4-FFF2-40B4-BE49-F238E27FC236}">
                <a16:creationId xmlns:a16="http://schemas.microsoft.com/office/drawing/2014/main" id="{58DAA0E2-0AD0-0AD6-D58B-B6611C19036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09187" y="1576654"/>
            <a:ext cx="1953628" cy="3314637"/>
          </a:xfrm>
          <a:prstGeom prst="rect">
            <a:avLst/>
          </a:prstGeom>
        </p:spPr>
      </p:pic>
    </p:spTree>
    <p:extLst>
      <p:ext uri="{BB962C8B-B14F-4D97-AF65-F5344CB8AC3E}">
        <p14:creationId xmlns:p14="http://schemas.microsoft.com/office/powerpoint/2010/main" val="2846435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0325-C67A-6F98-5976-CAE7AA8EA57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827FB7C-2BCE-B81B-5EB8-4E55FA3D198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50AAB1BD-A5CF-BB23-7256-BDECF146F9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997E3DCB-7F31-F811-455C-326BB79E6427}"/>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a:t>
            </a:r>
          </a:p>
        </p:txBody>
      </p:sp>
      <p:pic>
        <p:nvPicPr>
          <p:cNvPr id="3" name="Picture 2">
            <a:extLst>
              <a:ext uri="{FF2B5EF4-FFF2-40B4-BE49-F238E27FC236}">
                <a16:creationId xmlns:a16="http://schemas.microsoft.com/office/drawing/2014/main" id="{D07BBE68-29BF-254E-1B28-C09CDB2939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0966" y="1681601"/>
            <a:ext cx="1454868" cy="3410505"/>
          </a:xfrm>
          <a:prstGeom prst="rect">
            <a:avLst/>
          </a:prstGeom>
        </p:spPr>
      </p:pic>
      <p:pic>
        <p:nvPicPr>
          <p:cNvPr id="10" name="Picture 9">
            <a:extLst>
              <a:ext uri="{FF2B5EF4-FFF2-40B4-BE49-F238E27FC236}">
                <a16:creationId xmlns:a16="http://schemas.microsoft.com/office/drawing/2014/main" id="{C29A4AF4-179B-59A2-80B2-9A120A6DDB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1600" y="1596559"/>
            <a:ext cx="1832554" cy="3545746"/>
          </a:xfrm>
          <a:prstGeom prst="rect">
            <a:avLst/>
          </a:prstGeom>
        </p:spPr>
      </p:pic>
      <p:pic>
        <p:nvPicPr>
          <p:cNvPr id="11" name="Picture 10">
            <a:extLst>
              <a:ext uri="{FF2B5EF4-FFF2-40B4-BE49-F238E27FC236}">
                <a16:creationId xmlns:a16="http://schemas.microsoft.com/office/drawing/2014/main" id="{E4E144B6-51FB-F2AC-58F4-104E96F1D8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6905" y="1420029"/>
            <a:ext cx="1098192" cy="3672077"/>
          </a:xfrm>
          <a:prstGeom prst="rect">
            <a:avLst/>
          </a:prstGeom>
        </p:spPr>
      </p:pic>
      <p:sp>
        <p:nvSpPr>
          <p:cNvPr id="12" name="TextBox 11">
            <a:extLst>
              <a:ext uri="{FF2B5EF4-FFF2-40B4-BE49-F238E27FC236}">
                <a16:creationId xmlns:a16="http://schemas.microsoft.com/office/drawing/2014/main" id="{504BB2E4-74F1-D44E-8004-159F4957ECB3}"/>
              </a:ext>
            </a:extLst>
          </p:cNvPr>
          <p:cNvSpPr txBox="1"/>
          <p:nvPr/>
        </p:nvSpPr>
        <p:spPr>
          <a:xfrm>
            <a:off x="609601" y="5140533"/>
            <a:ext cx="3352800" cy="1158715"/>
          </a:xfrm>
          <a:prstGeom prst="rect">
            <a:avLst/>
          </a:prstGeom>
          <a:noFill/>
        </p:spPr>
        <p:txBody>
          <a:bodyPr wrap="square">
            <a:spAutoFit/>
          </a:bodyPr>
          <a:lstStyle/>
          <a:p>
            <a:pPr algn="ctr">
              <a:lnSpc>
                <a:spcPct val="150000"/>
              </a:lnSpc>
            </a:pPr>
            <a:r>
              <a:rPr lang="en-US" sz="1600" dirty="0">
                <a:solidFill>
                  <a:schemeClr val="tx1">
                    <a:lumMod val="75000"/>
                    <a:lumOff val="25000"/>
                  </a:schemeClr>
                </a:solidFill>
                <a:latin typeface="Montserrat" pitchFamily="2" charset="0"/>
              </a:rPr>
              <a:t>Single pane tempered </a:t>
            </a:r>
          </a:p>
          <a:p>
            <a:pPr algn="ctr">
              <a:lnSpc>
                <a:spcPct val="150000"/>
              </a:lnSpc>
            </a:pPr>
            <a:r>
              <a:rPr lang="en-US" sz="1600" dirty="0">
                <a:solidFill>
                  <a:schemeClr val="tx1">
                    <a:lumMod val="75000"/>
                    <a:lumOff val="25000"/>
                  </a:schemeClr>
                </a:solidFill>
                <a:latin typeface="Montserrat" pitchFamily="2" charset="0"/>
              </a:rPr>
              <a:t>½” glass walls achieve estimated 32 STC - 35 STC</a:t>
            </a:r>
            <a:endParaRPr lang="en-US" dirty="0">
              <a:solidFill>
                <a:schemeClr val="tx1">
                  <a:lumMod val="75000"/>
                  <a:lumOff val="25000"/>
                </a:schemeClr>
              </a:solidFill>
              <a:latin typeface="Montserrat" pitchFamily="2" charset="0"/>
            </a:endParaRPr>
          </a:p>
        </p:txBody>
      </p:sp>
      <p:sp>
        <p:nvSpPr>
          <p:cNvPr id="14" name="TextBox 13">
            <a:extLst>
              <a:ext uri="{FF2B5EF4-FFF2-40B4-BE49-F238E27FC236}">
                <a16:creationId xmlns:a16="http://schemas.microsoft.com/office/drawing/2014/main" id="{916260A5-A5C8-A30B-DF7B-95836CC23923}"/>
              </a:ext>
            </a:extLst>
          </p:cNvPr>
          <p:cNvSpPr txBox="1"/>
          <p:nvPr/>
        </p:nvSpPr>
        <p:spPr>
          <a:xfrm>
            <a:off x="8229600" y="5145737"/>
            <a:ext cx="3352800" cy="1158715"/>
          </a:xfrm>
          <a:prstGeom prst="rect">
            <a:avLst/>
          </a:prstGeom>
          <a:noFill/>
        </p:spPr>
        <p:txBody>
          <a:bodyPr wrap="square">
            <a:spAutoFit/>
          </a:bodyPr>
          <a:lstStyle/>
          <a:p>
            <a:pPr algn="ctr">
              <a:lnSpc>
                <a:spcPct val="150000"/>
              </a:lnSpc>
            </a:pPr>
            <a:r>
              <a:rPr lang="en-US" sz="1600" dirty="0">
                <a:solidFill>
                  <a:schemeClr val="tx1">
                    <a:lumMod val="75000"/>
                    <a:lumOff val="25000"/>
                  </a:schemeClr>
                </a:solidFill>
                <a:latin typeface="Montserrat" pitchFamily="2" charset="0"/>
              </a:rPr>
              <a:t>Sealed and IGU systems achieve 43 STC – 51 STC based on combinations</a:t>
            </a:r>
          </a:p>
        </p:txBody>
      </p:sp>
      <p:sp>
        <p:nvSpPr>
          <p:cNvPr id="15" name="TextBox 14">
            <a:extLst>
              <a:ext uri="{FF2B5EF4-FFF2-40B4-BE49-F238E27FC236}">
                <a16:creationId xmlns:a16="http://schemas.microsoft.com/office/drawing/2014/main" id="{073A41BB-7007-C789-D818-1212BEAB55C8}"/>
              </a:ext>
            </a:extLst>
          </p:cNvPr>
          <p:cNvSpPr txBox="1"/>
          <p:nvPr/>
        </p:nvSpPr>
        <p:spPr>
          <a:xfrm>
            <a:off x="4572000" y="5140534"/>
            <a:ext cx="3352800" cy="1158651"/>
          </a:xfrm>
          <a:prstGeom prst="rect">
            <a:avLst/>
          </a:prstGeom>
          <a:noFill/>
        </p:spPr>
        <p:txBody>
          <a:bodyPr wrap="square" lIns="91440" tIns="45720" rIns="91440" bIns="45720" anchor="t">
            <a:spAutoFit/>
          </a:bodyPr>
          <a:lstStyle/>
          <a:p>
            <a:pPr algn="ctr">
              <a:lnSpc>
                <a:spcPct val="150000"/>
              </a:lnSpc>
            </a:pPr>
            <a:r>
              <a:rPr lang="en-US" sz="1600" dirty="0">
                <a:solidFill>
                  <a:schemeClr val="tx1">
                    <a:lumMod val="75000"/>
                    <a:lumOff val="25000"/>
                  </a:schemeClr>
                </a:solidFill>
                <a:latin typeface="Montserrat" pitchFamily="2" charset="0"/>
              </a:rPr>
              <a:t>Single pane laminated </a:t>
            </a:r>
          </a:p>
          <a:p>
            <a:pPr algn="ctr">
              <a:lnSpc>
                <a:spcPct val="150000"/>
              </a:lnSpc>
            </a:pPr>
            <a:r>
              <a:rPr lang="en-US" sz="1600" dirty="0">
                <a:solidFill>
                  <a:schemeClr val="tx1">
                    <a:lumMod val="75000"/>
                    <a:lumOff val="25000"/>
                  </a:schemeClr>
                </a:solidFill>
                <a:latin typeface="Montserrat" pitchFamily="2" charset="0"/>
              </a:rPr>
              <a:t>½” glass walls </a:t>
            </a:r>
          </a:p>
          <a:p>
            <a:pPr algn="ctr">
              <a:lnSpc>
                <a:spcPct val="150000"/>
              </a:lnSpc>
            </a:pPr>
            <a:r>
              <a:rPr lang="en-US" sz="1600" dirty="0">
                <a:solidFill>
                  <a:schemeClr val="tx1">
                    <a:lumMod val="75000"/>
                    <a:lumOff val="25000"/>
                  </a:schemeClr>
                </a:solidFill>
                <a:latin typeface="Montserrat"/>
              </a:rPr>
              <a:t>achieve 35 STC – 39 STC</a:t>
            </a:r>
            <a:endParaRPr lang="en-US" dirty="0">
              <a:solidFill>
                <a:schemeClr val="tx1">
                  <a:lumMod val="75000"/>
                  <a:lumOff val="25000"/>
                </a:schemeClr>
              </a:solidFill>
              <a:latin typeface="Montserrat"/>
            </a:endParaRPr>
          </a:p>
        </p:txBody>
      </p:sp>
    </p:spTree>
    <p:extLst>
      <p:ext uri="{BB962C8B-B14F-4D97-AF65-F5344CB8AC3E}">
        <p14:creationId xmlns:p14="http://schemas.microsoft.com/office/powerpoint/2010/main" val="246147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C62BB-244D-5FE5-E18B-3884C3E402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0C09CDE-12BF-DA3C-9FC6-2CD56EB03820}"/>
              </a:ext>
            </a:extLst>
          </p:cNvPr>
          <p:cNvPicPr>
            <a:picLocks noChangeAspect="1"/>
          </p:cNvPicPr>
          <p:nvPr/>
        </p:nvPicPr>
        <p:blipFill>
          <a:blip r:embed="rId3">
            <a:alphaModFix amt="8000"/>
            <a:extLst>
              <a:ext uri="{28A0092B-C50C-407E-A947-70E740481C1C}">
                <a14:useLocalDpi xmlns:a14="http://schemas.microsoft.com/office/drawing/2010/main"/>
              </a:ext>
            </a:extLst>
          </a:blip>
          <a:stretch>
            <a:fillRect/>
          </a:stretch>
        </p:blipFill>
        <p:spPr>
          <a:xfrm>
            <a:off x="-152400" y="-28353"/>
            <a:ext cx="12344400" cy="8245549"/>
          </a:xfrm>
          <a:prstGeom prst="rect">
            <a:avLst/>
          </a:prstGeom>
        </p:spPr>
      </p:pic>
      <p:sp>
        <p:nvSpPr>
          <p:cNvPr id="5" name="Title 1">
            <a:extLst>
              <a:ext uri="{FF2B5EF4-FFF2-40B4-BE49-F238E27FC236}">
                <a16:creationId xmlns:a16="http://schemas.microsoft.com/office/drawing/2014/main" id="{4A8A32FE-446E-3BEC-4282-FEDC5F52890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836C0DD-E7BF-9BF2-76E1-29EBAE5E62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3" name="Picture 2">
            <a:extLst>
              <a:ext uri="{FF2B5EF4-FFF2-40B4-BE49-F238E27FC236}">
                <a16:creationId xmlns:a16="http://schemas.microsoft.com/office/drawing/2014/main" id="{948A1D23-7CF9-2FF8-4C0E-6057E4E5BB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7663" y="1528925"/>
            <a:ext cx="7536674" cy="5034187"/>
          </a:xfrm>
          <a:prstGeom prst="rect">
            <a:avLst/>
          </a:prstGeom>
        </p:spPr>
      </p:pic>
      <p:sp>
        <p:nvSpPr>
          <p:cNvPr id="4" name="TextBox 3">
            <a:extLst>
              <a:ext uri="{FF2B5EF4-FFF2-40B4-BE49-F238E27FC236}">
                <a16:creationId xmlns:a16="http://schemas.microsoft.com/office/drawing/2014/main" id="{C3FDBE3A-3144-3784-B407-35B3177BEB73}"/>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a:t>
            </a:r>
          </a:p>
        </p:txBody>
      </p:sp>
    </p:spTree>
    <p:extLst>
      <p:ext uri="{BB962C8B-B14F-4D97-AF65-F5344CB8AC3E}">
        <p14:creationId xmlns:p14="http://schemas.microsoft.com/office/powerpoint/2010/main" val="490348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92556-DF0C-29C3-1EB7-9314A7813FC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98BBCD-BFBA-E8D5-EB51-B4B5BD93D492}"/>
              </a:ext>
            </a:extLst>
          </p:cNvPr>
          <p:cNvPicPr>
            <a:picLocks noChangeAspect="1"/>
          </p:cNvPicPr>
          <p:nvPr/>
        </p:nvPicPr>
        <p:blipFill>
          <a:blip r:embed="rId3">
            <a:alphaModFix amt="8000"/>
            <a:extLst>
              <a:ext uri="{28A0092B-C50C-407E-A947-70E740481C1C}">
                <a14:useLocalDpi xmlns:a14="http://schemas.microsoft.com/office/drawing/2010/main"/>
              </a:ext>
            </a:extLst>
          </a:blip>
          <a:stretch>
            <a:fillRect/>
          </a:stretch>
        </p:blipFill>
        <p:spPr>
          <a:xfrm>
            <a:off x="-152400" y="-28353"/>
            <a:ext cx="12344400" cy="8245549"/>
          </a:xfrm>
          <a:prstGeom prst="rect">
            <a:avLst/>
          </a:prstGeom>
        </p:spPr>
      </p:pic>
      <p:sp>
        <p:nvSpPr>
          <p:cNvPr id="5" name="Title 1">
            <a:extLst>
              <a:ext uri="{FF2B5EF4-FFF2-40B4-BE49-F238E27FC236}">
                <a16:creationId xmlns:a16="http://schemas.microsoft.com/office/drawing/2014/main" id="{535794E4-6260-198A-1CFA-42FBBEBE1276}"/>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9B375EAF-E305-3B16-2660-8E3199C01F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8120DC51-BC52-BD80-3402-F2CEAE3751FD}"/>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a:t>
            </a:r>
          </a:p>
        </p:txBody>
      </p:sp>
      <p:pic>
        <p:nvPicPr>
          <p:cNvPr id="2" name="Picture 1">
            <a:extLst>
              <a:ext uri="{FF2B5EF4-FFF2-40B4-BE49-F238E27FC236}">
                <a16:creationId xmlns:a16="http://schemas.microsoft.com/office/drawing/2014/main" id="{8C8DE7D8-C415-1A65-FBC4-4CFBED3DC8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7697" y="1415157"/>
            <a:ext cx="7654537" cy="5085040"/>
          </a:xfrm>
          <a:prstGeom prst="rect">
            <a:avLst/>
          </a:prstGeom>
        </p:spPr>
      </p:pic>
    </p:spTree>
    <p:extLst>
      <p:ext uri="{BB962C8B-B14F-4D97-AF65-F5344CB8AC3E}">
        <p14:creationId xmlns:p14="http://schemas.microsoft.com/office/powerpoint/2010/main" val="478485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094AE-9DCE-7242-7BBD-03EC5192713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A4FE47-3EE8-2318-62D5-1A0C09C4DEFE}"/>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CE0EB65B-AC85-34BA-4580-0C3562A4C7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036BFD8C-6B3B-E5F3-6315-A9023AB82123}"/>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1E139A08-6BAF-F633-F15A-841AEFB2E52B}"/>
              </a:ext>
            </a:extLst>
          </p:cNvPr>
          <p:cNvSpPr txBox="1"/>
          <p:nvPr/>
        </p:nvSpPr>
        <p:spPr>
          <a:xfrm>
            <a:off x="381000" y="2280136"/>
            <a:ext cx="4572000" cy="212295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2" name="Picture 1">
            <a:extLst>
              <a:ext uri="{FF2B5EF4-FFF2-40B4-BE49-F238E27FC236}">
                <a16:creationId xmlns:a16="http://schemas.microsoft.com/office/drawing/2014/main" id="{A07A46BC-2925-7B01-85E9-1804BED22C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92238" y="1528924"/>
            <a:ext cx="5436483" cy="5085121"/>
          </a:xfrm>
          <a:prstGeom prst="rect">
            <a:avLst/>
          </a:prstGeom>
        </p:spPr>
      </p:pic>
    </p:spTree>
    <p:extLst>
      <p:ext uri="{BB962C8B-B14F-4D97-AF65-F5344CB8AC3E}">
        <p14:creationId xmlns:p14="http://schemas.microsoft.com/office/powerpoint/2010/main" val="3495136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9B11-A179-5BB5-D15F-269B71518E1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DD4A3F1-1DD6-94A8-F845-157500E67D2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116C735-94F2-7971-E972-36AF1B62CF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7949E0EB-ABA8-D6B0-F307-41A5D56874C8}"/>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D87D73E4-8D97-11FC-E09A-BD3F8DEFE254}"/>
              </a:ext>
            </a:extLst>
          </p:cNvPr>
          <p:cNvSpPr txBox="1"/>
          <p:nvPr/>
        </p:nvSpPr>
        <p:spPr>
          <a:xfrm>
            <a:off x="381000" y="2280136"/>
            <a:ext cx="3352800" cy="309245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3" name="Picture 2">
            <a:extLst>
              <a:ext uri="{FF2B5EF4-FFF2-40B4-BE49-F238E27FC236}">
                <a16:creationId xmlns:a16="http://schemas.microsoft.com/office/drawing/2014/main" id="{7EA33742-8E10-579A-BC6F-9C3F58E669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22328" y="2090875"/>
            <a:ext cx="6672723" cy="3767660"/>
          </a:xfrm>
          <a:prstGeom prst="rect">
            <a:avLst/>
          </a:prstGeom>
        </p:spPr>
      </p:pic>
    </p:spTree>
    <p:extLst>
      <p:ext uri="{BB962C8B-B14F-4D97-AF65-F5344CB8AC3E}">
        <p14:creationId xmlns:p14="http://schemas.microsoft.com/office/powerpoint/2010/main" val="2777375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3A78-6E2A-AC3C-A409-872F52666F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AE4838-1183-AE92-2A1A-CFEAB4D2A9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7C451-F400-4A8A-6553-E9E1527908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F5C5A74-FB12-BAA5-18E1-4D25D728B8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E9ED71F4-E27F-55D1-5A4E-121C53761C30}"/>
              </a:ext>
            </a:extLst>
          </p:cNvPr>
          <p:cNvSpPr txBox="1"/>
          <p:nvPr/>
        </p:nvSpPr>
        <p:spPr>
          <a:xfrm>
            <a:off x="381000" y="2280136"/>
            <a:ext cx="4648200" cy="286161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2" name="Picture 1">
            <a:extLst>
              <a:ext uri="{FF2B5EF4-FFF2-40B4-BE49-F238E27FC236}">
                <a16:creationId xmlns:a16="http://schemas.microsoft.com/office/drawing/2014/main" id="{D6ECA014-C812-D707-0369-2557858E61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7760" y="1534240"/>
            <a:ext cx="7063874" cy="4714159"/>
          </a:xfrm>
          <a:prstGeom prst="rect">
            <a:avLst/>
          </a:prstGeom>
        </p:spPr>
      </p:pic>
    </p:spTree>
    <p:extLst>
      <p:ext uri="{BB962C8B-B14F-4D97-AF65-F5344CB8AC3E}">
        <p14:creationId xmlns:p14="http://schemas.microsoft.com/office/powerpoint/2010/main" val="3807009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41C0C-6ED4-F804-1D3D-D5370E65D5F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98533A0-19D7-AF93-2518-F56F5B66C50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5719F43-EC69-2698-601E-BB4D539E46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C3C7082-E3C5-5EEC-F109-856DE9C95E65}"/>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412D50F8-18FF-26DF-CD3D-F5F1294089F0}"/>
              </a:ext>
            </a:extLst>
          </p:cNvPr>
          <p:cNvSpPr txBox="1"/>
          <p:nvPr/>
        </p:nvSpPr>
        <p:spPr>
          <a:xfrm>
            <a:off x="381000" y="2280136"/>
            <a:ext cx="4648200" cy="286161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3" name="VIDEO-2024-12-03-06-23-10">
            <a:hlinkClick r:id="" action="ppaction://media"/>
            <a:extLst>
              <a:ext uri="{FF2B5EF4-FFF2-40B4-BE49-F238E27FC236}">
                <a16:creationId xmlns:a16="http://schemas.microsoft.com/office/drawing/2014/main" id="{37B7A99D-F547-A0CB-045C-4B4C4EB711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67800" y="1410738"/>
            <a:ext cx="2587732" cy="4600412"/>
          </a:xfrm>
          <a:prstGeom prst="rect">
            <a:avLst/>
          </a:prstGeom>
        </p:spPr>
      </p:pic>
      <p:pic>
        <p:nvPicPr>
          <p:cNvPr id="4" name="Picture 3">
            <a:extLst>
              <a:ext uri="{FF2B5EF4-FFF2-40B4-BE49-F238E27FC236}">
                <a16:creationId xmlns:a16="http://schemas.microsoft.com/office/drawing/2014/main" id="{947BB6EF-42FA-5674-F1EC-5D55A3CFEE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6800" y="4043307"/>
            <a:ext cx="3723649" cy="2483708"/>
          </a:xfrm>
          <a:prstGeom prst="rect">
            <a:avLst/>
          </a:prstGeom>
        </p:spPr>
      </p:pic>
    </p:spTree>
    <p:extLst>
      <p:ext uri="{BB962C8B-B14F-4D97-AF65-F5344CB8AC3E}">
        <p14:creationId xmlns:p14="http://schemas.microsoft.com/office/powerpoint/2010/main" val="31008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36436-26DC-E36B-9BBC-646D199F3BF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298CF47-A0DA-05F1-A75A-42B42E2FEE3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2F23680B-F2E3-A09F-E4B8-15AFF3FF77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817C3AB3-6E07-1414-C625-CE2650C843DE}"/>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0D6DB5D9-2BD1-B59F-CFD3-27AE852AA1F4}"/>
              </a:ext>
            </a:extLst>
          </p:cNvPr>
          <p:cNvSpPr txBox="1"/>
          <p:nvPr/>
        </p:nvSpPr>
        <p:spPr>
          <a:xfrm>
            <a:off x="381000" y="2280136"/>
            <a:ext cx="4267200" cy="332328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2" name="Picture 1">
            <a:extLst>
              <a:ext uri="{FF2B5EF4-FFF2-40B4-BE49-F238E27FC236}">
                <a16:creationId xmlns:a16="http://schemas.microsoft.com/office/drawing/2014/main" id="{10C959AD-B471-1370-3947-B0868D92A1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76800" y="1676400"/>
            <a:ext cx="7048791" cy="4567075"/>
          </a:xfrm>
          <a:prstGeom prst="rect">
            <a:avLst/>
          </a:prstGeom>
        </p:spPr>
      </p:pic>
    </p:spTree>
    <p:extLst>
      <p:ext uri="{BB962C8B-B14F-4D97-AF65-F5344CB8AC3E}">
        <p14:creationId xmlns:p14="http://schemas.microsoft.com/office/powerpoint/2010/main" val="316265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4795F-593A-E558-1F1D-9890F2AB17D4}"/>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4E93A0D-7806-787C-1103-C248657879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ABCD5182-3974-6E37-4414-49765667F44C}"/>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008F23A1-A9FC-D420-E2F2-F42D6D463162}"/>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7AD67A7E-51DC-FE31-FF0C-BA0631662C5B}"/>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AEAE1871-7B91-F992-421A-FACB737CDB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26" name="Picture 25">
            <a:extLst>
              <a:ext uri="{FF2B5EF4-FFF2-40B4-BE49-F238E27FC236}">
                <a16:creationId xmlns:a16="http://schemas.microsoft.com/office/drawing/2014/main" id="{70AC7654-AD40-8D89-B36A-03B69FFD6D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1000" y="1804312"/>
            <a:ext cx="7448392" cy="4754164"/>
          </a:xfrm>
          <a:prstGeom prst="rect">
            <a:avLst/>
          </a:prstGeom>
        </p:spPr>
      </p:pic>
      <p:sp>
        <p:nvSpPr>
          <p:cNvPr id="3" name="TextBox 2">
            <a:extLst>
              <a:ext uri="{FF2B5EF4-FFF2-40B4-BE49-F238E27FC236}">
                <a16:creationId xmlns:a16="http://schemas.microsoft.com/office/drawing/2014/main" id="{F84AB3D3-E774-576E-6349-D985590CC6BC}"/>
              </a:ext>
            </a:extLst>
          </p:cNvPr>
          <p:cNvSpPr txBox="1"/>
          <p:nvPr/>
        </p:nvSpPr>
        <p:spPr>
          <a:xfrm>
            <a:off x="764619" y="3846687"/>
            <a:ext cx="2819400" cy="669414"/>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Glass Operable Partitions</a:t>
            </a:r>
          </a:p>
        </p:txBody>
      </p:sp>
    </p:spTree>
    <p:extLst>
      <p:ext uri="{BB962C8B-B14F-4D97-AF65-F5344CB8AC3E}">
        <p14:creationId xmlns:p14="http://schemas.microsoft.com/office/powerpoint/2010/main" val="1100987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3A78-6E2A-AC3C-A409-872F52666F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AE4838-1183-AE92-2A1A-CFEAB4D2A9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7C451-F400-4A8A-6553-E9E1527908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F5C5A74-FB12-BAA5-18E1-4D25D728B8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E9ED71F4-E27F-55D1-5A4E-121C53761C30}"/>
              </a:ext>
            </a:extLst>
          </p:cNvPr>
          <p:cNvSpPr txBox="1"/>
          <p:nvPr/>
        </p:nvSpPr>
        <p:spPr>
          <a:xfrm>
            <a:off x="381000" y="2280136"/>
            <a:ext cx="4648200" cy="281545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3" name="8B939BFF">
            <a:hlinkClick r:id="" action="ppaction://media"/>
            <a:extLst>
              <a:ext uri="{FF2B5EF4-FFF2-40B4-BE49-F238E27FC236}">
                <a16:creationId xmlns:a16="http://schemas.microsoft.com/office/drawing/2014/main" id="{B90B37D0-7975-CDDF-2ABD-DA47DF04AB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39000" y="1507589"/>
            <a:ext cx="2895600" cy="4250610"/>
          </a:xfrm>
          <a:prstGeom prst="rect">
            <a:avLst/>
          </a:prstGeom>
        </p:spPr>
      </p:pic>
    </p:spTree>
    <p:extLst>
      <p:ext uri="{BB962C8B-B14F-4D97-AF65-F5344CB8AC3E}">
        <p14:creationId xmlns:p14="http://schemas.microsoft.com/office/powerpoint/2010/main" val="1743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63636">
                <p:cTn id="12"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3A78-6E2A-AC3C-A409-872F52666F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AE4838-1183-AE92-2A1A-CFEAB4D2A9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7C451-F400-4A8A-6553-E9E1527908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F5C5A74-FB12-BAA5-18E1-4D25D728B8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Acoustics, Seals</a:t>
            </a:r>
          </a:p>
        </p:txBody>
      </p:sp>
      <p:sp>
        <p:nvSpPr>
          <p:cNvPr id="16" name="TextBox 15">
            <a:extLst>
              <a:ext uri="{FF2B5EF4-FFF2-40B4-BE49-F238E27FC236}">
                <a16:creationId xmlns:a16="http://schemas.microsoft.com/office/drawing/2014/main" id="{E9ED71F4-E27F-55D1-5A4E-121C53761C30}"/>
              </a:ext>
            </a:extLst>
          </p:cNvPr>
          <p:cNvSpPr txBox="1"/>
          <p:nvPr/>
        </p:nvSpPr>
        <p:spPr>
          <a:xfrm>
            <a:off x="381000" y="2280136"/>
            <a:ext cx="3048000" cy="406194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Fully Automatic</a:t>
            </a:r>
          </a:p>
        </p:txBody>
      </p:sp>
      <p:pic>
        <p:nvPicPr>
          <p:cNvPr id="2" name="semiauto_aqua-seal clip">
            <a:hlinkClick r:id="" action="ppaction://media"/>
            <a:extLst>
              <a:ext uri="{FF2B5EF4-FFF2-40B4-BE49-F238E27FC236}">
                <a16:creationId xmlns:a16="http://schemas.microsoft.com/office/drawing/2014/main" id="{AAE6C95D-FEC2-916E-9A45-1272EFD21F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0" y="1562595"/>
            <a:ext cx="8119244" cy="4567075"/>
          </a:xfrm>
          <a:prstGeom prst="rect">
            <a:avLst/>
          </a:prstGeom>
        </p:spPr>
      </p:pic>
    </p:spTree>
    <p:extLst>
      <p:ext uri="{BB962C8B-B14F-4D97-AF65-F5344CB8AC3E}">
        <p14:creationId xmlns:p14="http://schemas.microsoft.com/office/powerpoint/2010/main" val="236380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3A78-6E2A-AC3C-A409-872F52666F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AE4838-1183-AE92-2A1A-CFEAB4D2A9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7C451-F400-4A8A-6553-E9E1527908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F5C5A74-FB12-BAA5-18E1-4D25D728B8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 – Acoustics, Seals</a:t>
            </a:r>
          </a:p>
        </p:txBody>
      </p:sp>
      <p:sp>
        <p:nvSpPr>
          <p:cNvPr id="16" name="TextBox 15">
            <a:extLst>
              <a:ext uri="{FF2B5EF4-FFF2-40B4-BE49-F238E27FC236}">
                <a16:creationId xmlns:a16="http://schemas.microsoft.com/office/drawing/2014/main" id="{E9ED71F4-E27F-55D1-5A4E-121C53761C30}"/>
              </a:ext>
            </a:extLst>
          </p:cNvPr>
          <p:cNvSpPr txBox="1"/>
          <p:nvPr/>
        </p:nvSpPr>
        <p:spPr>
          <a:xfrm>
            <a:off x="381000" y="2280136"/>
            <a:ext cx="2971800" cy="404636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Floor strikes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(Bottoms/Top &amp; Bottoms)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Manual Automatic (Bayonet)</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Electric Semi-Automatic</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Montserrat" pitchFamily="2" charset="0"/>
              </a:rPr>
              <a:t>Electric Fully Automatic</a:t>
            </a:r>
          </a:p>
        </p:txBody>
      </p:sp>
      <p:pic>
        <p:nvPicPr>
          <p:cNvPr id="4" name="Meu-Video-2">
            <a:hlinkClick r:id="" action="ppaction://media"/>
            <a:extLst>
              <a:ext uri="{FF2B5EF4-FFF2-40B4-BE49-F238E27FC236}">
                <a16:creationId xmlns:a16="http://schemas.microsoft.com/office/drawing/2014/main" id="{317BD9BB-FE1B-353D-D119-E1930FE8CF95}"/>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532" r="-532"/>
          <a:stretch>
            <a:fillRect/>
          </a:stretch>
        </p:blipFill>
        <p:spPr>
          <a:xfrm>
            <a:off x="4648200" y="1528925"/>
            <a:ext cx="6807734" cy="4538490"/>
          </a:xfrm>
          <a:prstGeom prst="rect">
            <a:avLst/>
          </a:prstGeom>
        </p:spPr>
      </p:pic>
    </p:spTree>
    <p:extLst>
      <p:ext uri="{BB962C8B-B14F-4D97-AF65-F5344CB8AC3E}">
        <p14:creationId xmlns:p14="http://schemas.microsoft.com/office/powerpoint/2010/main" val="181503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3A78-6E2A-AC3C-A409-872F52666F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E578548-A68E-4CA3-D8C9-E474E15AA4B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823953">
            <a:off x="7518427" y="1841958"/>
            <a:ext cx="3609184" cy="2905887"/>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5FAE4838-1183-AE92-2A1A-CFEAB4D2A9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7C451-F400-4A8A-6553-E9E1527908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F5C5A74-FB12-BAA5-18E1-4D25D728B8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 Standards</a:t>
            </a:r>
          </a:p>
        </p:txBody>
      </p:sp>
      <p:sp>
        <p:nvSpPr>
          <p:cNvPr id="16" name="TextBox 15">
            <a:extLst>
              <a:ext uri="{FF2B5EF4-FFF2-40B4-BE49-F238E27FC236}">
                <a16:creationId xmlns:a16="http://schemas.microsoft.com/office/drawing/2014/main" id="{E9ED71F4-E27F-55D1-5A4E-121C53761C30}"/>
              </a:ext>
            </a:extLst>
          </p:cNvPr>
          <p:cNvSpPr txBox="1"/>
          <p:nvPr/>
        </p:nvSpPr>
        <p:spPr>
          <a:xfrm>
            <a:off x="270103" y="5315996"/>
            <a:ext cx="11277600" cy="1291957"/>
          </a:xfrm>
          <a:prstGeom prst="rect">
            <a:avLst/>
          </a:prstGeom>
          <a:noFill/>
        </p:spPr>
        <p:txBody>
          <a:bodyPr wrap="square">
            <a:spAutoFit/>
          </a:bodyPr>
          <a:lstStyle/>
          <a:p>
            <a:pPr algn="ctr">
              <a:lnSpc>
                <a:spcPct val="150000"/>
              </a:lnSpc>
            </a:pPr>
            <a:r>
              <a:rPr lang="en-US" dirty="0">
                <a:solidFill>
                  <a:schemeClr val="tx1">
                    <a:lumMod val="75000"/>
                    <a:lumOff val="25000"/>
                  </a:schemeClr>
                </a:solidFill>
                <a:latin typeface="Montserrat" pitchFamily="2" charset="0"/>
              </a:rPr>
              <a:t>Field acoustical performance will be enhanced if you build the surrounding conditions using guidelines provided by ASTM E557. This standard outlines key construction requirement that reduce sound flanking paths around the glass movable wall.</a:t>
            </a:r>
          </a:p>
        </p:txBody>
      </p:sp>
      <p:pic>
        <p:nvPicPr>
          <p:cNvPr id="3" name="Picture 2">
            <a:extLst>
              <a:ext uri="{FF2B5EF4-FFF2-40B4-BE49-F238E27FC236}">
                <a16:creationId xmlns:a16="http://schemas.microsoft.com/office/drawing/2014/main" id="{946C742C-CD36-B88D-D76A-FCE528EC676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0823953">
            <a:off x="4104312" y="1841959"/>
            <a:ext cx="3609183" cy="290588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ECC0F48-3013-697F-46C5-FA9EC71C385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0823953">
            <a:off x="1069638" y="1899018"/>
            <a:ext cx="3609183" cy="2905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4556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E7CE-552E-6A1E-8B51-1AEDA32271E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6EF4993-AA38-FA26-B57F-A90C87249A9A}"/>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281355F-29AB-6208-EA74-7CC2B1DF59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A4FE71BF-E6DD-4601-7CAB-DF8D90CE53A5}"/>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 Standards</a:t>
            </a:r>
          </a:p>
        </p:txBody>
      </p:sp>
      <p:sp>
        <p:nvSpPr>
          <p:cNvPr id="16" name="TextBox 15">
            <a:extLst>
              <a:ext uri="{FF2B5EF4-FFF2-40B4-BE49-F238E27FC236}">
                <a16:creationId xmlns:a16="http://schemas.microsoft.com/office/drawing/2014/main" id="{3FD16C22-8CF0-CE36-D86F-D98E7562B884}"/>
              </a:ext>
            </a:extLst>
          </p:cNvPr>
          <p:cNvSpPr txBox="1"/>
          <p:nvPr/>
        </p:nvSpPr>
        <p:spPr>
          <a:xfrm>
            <a:off x="762000" y="4523280"/>
            <a:ext cx="11277600" cy="1707455"/>
          </a:xfrm>
          <a:prstGeom prst="rect">
            <a:avLst/>
          </a:prstGeom>
          <a:noFill/>
        </p:spPr>
        <p:txBody>
          <a:bodyPr wrap="square">
            <a:spAutoFit/>
          </a:bodyPr>
          <a:lstStyle/>
          <a:p>
            <a:pPr>
              <a:lnSpc>
                <a:spcPct val="150000"/>
              </a:lnSpc>
            </a:pPr>
            <a:r>
              <a:rPr lang="en-US" dirty="0">
                <a:solidFill>
                  <a:schemeClr val="tx1">
                    <a:lumMod val="75000"/>
                    <a:lumOff val="25000"/>
                  </a:schemeClr>
                </a:solidFill>
                <a:latin typeface="Montserrat" pitchFamily="2" charset="0"/>
              </a:rPr>
              <a:t>ASTM E557 Key Points:</a:t>
            </a:r>
          </a:p>
          <a:p>
            <a:pPr marL="342900" indent="-342900">
              <a:lnSpc>
                <a:spcPct val="150000"/>
              </a:lnSpc>
              <a:buFont typeface="+mj-lt"/>
              <a:buAutoNum type="arabicPeriod"/>
            </a:pPr>
            <a:r>
              <a:rPr lang="en-US" dirty="0">
                <a:solidFill>
                  <a:schemeClr val="tx1">
                    <a:lumMod val="75000"/>
                    <a:lumOff val="25000"/>
                  </a:schemeClr>
                </a:solidFill>
                <a:latin typeface="Montserrat" pitchFamily="2" charset="0"/>
              </a:rPr>
              <a:t>Compressing carpets with seal pressure or transition divides installed</a:t>
            </a:r>
          </a:p>
          <a:p>
            <a:pPr marL="342900" indent="-342900">
              <a:lnSpc>
                <a:spcPct val="150000"/>
              </a:lnSpc>
              <a:buFont typeface="+mj-lt"/>
              <a:buAutoNum type="arabicPeriod"/>
            </a:pPr>
            <a:r>
              <a:rPr lang="en-US" dirty="0">
                <a:solidFill>
                  <a:schemeClr val="tx1">
                    <a:lumMod val="75000"/>
                    <a:lumOff val="25000"/>
                  </a:schemeClr>
                </a:solidFill>
                <a:latin typeface="Montserrat" pitchFamily="2" charset="0"/>
              </a:rPr>
              <a:t>Bracing and insulation where partitions seals up to permanent walls</a:t>
            </a:r>
          </a:p>
          <a:p>
            <a:pPr marL="342900" indent="-342900">
              <a:lnSpc>
                <a:spcPct val="150000"/>
              </a:lnSpc>
              <a:buFont typeface="+mj-lt"/>
              <a:buAutoNum type="arabicPeriod"/>
            </a:pPr>
            <a:r>
              <a:rPr lang="en-US" dirty="0">
                <a:solidFill>
                  <a:schemeClr val="tx1">
                    <a:lumMod val="75000"/>
                    <a:lumOff val="25000"/>
                  </a:schemeClr>
                </a:solidFill>
                <a:latin typeface="Montserrat" pitchFamily="2" charset="0"/>
              </a:rPr>
              <a:t>Sound barriers above the track systems in the plenum</a:t>
            </a:r>
          </a:p>
        </p:txBody>
      </p:sp>
      <p:pic>
        <p:nvPicPr>
          <p:cNvPr id="7" name="Picture 6">
            <a:extLst>
              <a:ext uri="{FF2B5EF4-FFF2-40B4-BE49-F238E27FC236}">
                <a16:creationId xmlns:a16="http://schemas.microsoft.com/office/drawing/2014/main" id="{9ADA55E2-ADA5-EC8D-CD6E-34A47A7A3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747995"/>
            <a:ext cx="4434752" cy="198580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46FAFAF-6821-D5BF-D8F6-B898E2C76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0674" y="1747995"/>
            <a:ext cx="3407579" cy="238085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1A0A4C47-6DD0-D63B-161D-CC086EC7C7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5575" y="1691713"/>
            <a:ext cx="3554025" cy="4068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436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5BBE-4BF8-BB8C-B827-8A1F817560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33663D-041D-DA9F-A706-AA0B8CAEC869}"/>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rcRect/>
          <a:stretch>
            <a:fillRect/>
          </a:stretch>
        </p:blipFill>
        <p:spPr>
          <a:xfrm>
            <a:off x="17935" y="-18748"/>
            <a:ext cx="12174065" cy="6858164"/>
          </a:xfrm>
          <a:prstGeom prst="rect">
            <a:avLst/>
          </a:prstGeom>
        </p:spPr>
      </p:pic>
      <p:sp>
        <p:nvSpPr>
          <p:cNvPr id="5" name="Title 1">
            <a:extLst>
              <a:ext uri="{FF2B5EF4-FFF2-40B4-BE49-F238E27FC236}">
                <a16:creationId xmlns:a16="http://schemas.microsoft.com/office/drawing/2014/main" id="{BFA22C2D-B03B-F6FC-8740-5781D0B4E6DD}"/>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52D7700-DB4C-9181-5105-AA09783646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9A7C8DF9-47FA-184A-B341-DA3477DFF513}"/>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Acoustic Recap</a:t>
            </a:r>
          </a:p>
        </p:txBody>
      </p:sp>
      <p:sp>
        <p:nvSpPr>
          <p:cNvPr id="16" name="TextBox 15">
            <a:extLst>
              <a:ext uri="{FF2B5EF4-FFF2-40B4-BE49-F238E27FC236}">
                <a16:creationId xmlns:a16="http://schemas.microsoft.com/office/drawing/2014/main" id="{FAA7E474-39C0-EA5F-96E3-A63288832534}"/>
              </a:ext>
            </a:extLst>
          </p:cNvPr>
          <p:cNvSpPr txBox="1"/>
          <p:nvPr/>
        </p:nvSpPr>
        <p:spPr>
          <a:xfrm>
            <a:off x="685800" y="1951198"/>
            <a:ext cx="10363200" cy="3785011"/>
          </a:xfrm>
          <a:prstGeom prst="rect">
            <a:avLst/>
          </a:prstGeom>
          <a:noFill/>
        </p:spPr>
        <p:txBody>
          <a:bodyPr wrap="square">
            <a:spAutoFit/>
          </a:bodyPr>
          <a:lstStyle/>
          <a:p>
            <a:pPr marL="285750" indent="-285750">
              <a:lnSpc>
                <a:spcPct val="150000"/>
              </a:lnSpc>
              <a:buFont typeface="Arial" panose="020B0604020202020204" pitchFamily="34" charset="0"/>
              <a:buChar char="•"/>
            </a:pPr>
            <a:endParaRPr lang="en-US" b="1" dirty="0">
              <a:solidFill>
                <a:schemeClr val="tx1">
                  <a:lumMod val="75000"/>
                  <a:lumOff val="25000"/>
                </a:schemeClr>
              </a:solidFill>
              <a:latin typeface="Montserrat" pitchFamily="2" charset="0"/>
            </a:endParaRPr>
          </a:p>
          <a:p>
            <a:pPr marL="285750" indent="-285750">
              <a:lnSpc>
                <a:spcPct val="150000"/>
              </a:lnSpc>
              <a:buFont typeface="Arial" panose="020B0604020202020204" pitchFamily="34" charset="0"/>
              <a:buChar char="•"/>
            </a:pPr>
            <a:r>
              <a:rPr lang="en-US" b="1" dirty="0">
                <a:solidFill>
                  <a:schemeClr val="tx1">
                    <a:lumMod val="75000"/>
                    <a:lumOff val="25000"/>
                  </a:schemeClr>
                </a:solidFill>
                <a:latin typeface="Montserrat" pitchFamily="2" charset="0"/>
              </a:rPr>
              <a:t>Glass type and panel thicknesses are keys to movable glass wall acoustics</a:t>
            </a:r>
          </a:p>
          <a:p>
            <a:pPr marL="285750" indent="-285750">
              <a:lnSpc>
                <a:spcPct val="150000"/>
              </a:lnSpc>
              <a:buFont typeface="Arial" panose="020B0604020202020204" pitchFamily="34" charset="0"/>
              <a:buChar char="•"/>
            </a:pPr>
            <a:endParaRPr lang="en-US" b="1" dirty="0">
              <a:solidFill>
                <a:schemeClr val="tx1">
                  <a:lumMod val="75000"/>
                  <a:lumOff val="25000"/>
                </a:schemeClr>
              </a:solidFill>
              <a:latin typeface="Montserrat" pitchFamily="2" charset="0"/>
            </a:endParaRPr>
          </a:p>
          <a:p>
            <a:pPr marL="285750" indent="-285750">
              <a:lnSpc>
                <a:spcPct val="150000"/>
              </a:lnSpc>
              <a:buFont typeface="Arial" panose="020B0604020202020204" pitchFamily="34" charset="0"/>
              <a:buChar char="•"/>
            </a:pPr>
            <a:r>
              <a:rPr lang="en-US" b="1" dirty="0">
                <a:solidFill>
                  <a:schemeClr val="tx1">
                    <a:lumMod val="75000"/>
                    <a:lumOff val="25000"/>
                  </a:schemeClr>
                </a:solidFill>
                <a:latin typeface="Montserrat" pitchFamily="2" charset="0"/>
              </a:rPr>
              <a:t>Sealed dual glazed systems provide highest levels of acoustics</a:t>
            </a:r>
          </a:p>
          <a:p>
            <a:pPr marL="285750" indent="-285750">
              <a:lnSpc>
                <a:spcPct val="150000"/>
              </a:lnSpc>
              <a:buFont typeface="Arial" panose="020B0604020202020204" pitchFamily="34" charset="0"/>
              <a:buChar char="•"/>
            </a:pPr>
            <a:endParaRPr lang="en-US" b="1" dirty="0">
              <a:solidFill>
                <a:schemeClr val="tx1">
                  <a:lumMod val="75000"/>
                  <a:lumOff val="25000"/>
                </a:schemeClr>
              </a:solidFill>
              <a:latin typeface="Montserrat" pitchFamily="2" charset="0"/>
            </a:endParaRPr>
          </a:p>
          <a:p>
            <a:pPr marL="285750" indent="-285750">
              <a:lnSpc>
                <a:spcPct val="150000"/>
              </a:lnSpc>
              <a:buFont typeface="Arial" panose="020B0604020202020204" pitchFamily="34" charset="0"/>
              <a:buChar char="•"/>
            </a:pPr>
            <a:r>
              <a:rPr lang="en-US" b="1" dirty="0">
                <a:solidFill>
                  <a:schemeClr val="tx1">
                    <a:lumMod val="75000"/>
                    <a:lumOff val="25000"/>
                  </a:schemeClr>
                </a:solidFill>
                <a:latin typeface="Montserrat" pitchFamily="2" charset="0"/>
              </a:rPr>
              <a:t>Bottom seals that provide pressure both electric and manual improve field performance</a:t>
            </a:r>
          </a:p>
          <a:p>
            <a:pPr marL="285750" indent="-285750">
              <a:lnSpc>
                <a:spcPct val="150000"/>
              </a:lnSpc>
              <a:buFont typeface="Arial" panose="020B0604020202020204" pitchFamily="34" charset="0"/>
              <a:buChar char="•"/>
            </a:pPr>
            <a:endParaRPr lang="en-US" b="1" dirty="0">
              <a:solidFill>
                <a:schemeClr val="tx1">
                  <a:lumMod val="75000"/>
                  <a:lumOff val="25000"/>
                </a:schemeClr>
              </a:solidFill>
              <a:latin typeface="Montserrat" pitchFamily="2" charset="0"/>
            </a:endParaRPr>
          </a:p>
          <a:p>
            <a:pPr marL="285750" indent="-285750">
              <a:lnSpc>
                <a:spcPct val="150000"/>
              </a:lnSpc>
              <a:buFont typeface="Arial" panose="020B0604020202020204" pitchFamily="34" charset="0"/>
              <a:buChar char="•"/>
            </a:pPr>
            <a:r>
              <a:rPr lang="en-US" b="1" dirty="0">
                <a:solidFill>
                  <a:schemeClr val="tx1">
                    <a:lumMod val="75000"/>
                    <a:lumOff val="25000"/>
                  </a:schemeClr>
                </a:solidFill>
                <a:latin typeface="Montserrat" pitchFamily="2" charset="0"/>
              </a:rPr>
              <a:t>Design surrounding conditions per ASTM E557</a:t>
            </a:r>
          </a:p>
        </p:txBody>
      </p:sp>
    </p:spTree>
    <p:extLst>
      <p:ext uri="{BB962C8B-B14F-4D97-AF65-F5344CB8AC3E}">
        <p14:creationId xmlns:p14="http://schemas.microsoft.com/office/powerpoint/2010/main" val="470751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455636-D274-A633-F9C2-431C7BAB9507}"/>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EBCF9C5E-404B-4D94-502F-0B2C597C6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A2B85EC5-F447-6FE6-9165-431E23180B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96A24A31-87F8-4724-034E-B83E21306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DF4D3FB-20A5-3ACB-8B70-08FAB78115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0FEEEA8-05EF-C2CF-F365-ABF8A2F9E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A6B1E153-B826-E28E-25B5-197334C05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4E4275B6-958E-8661-1B82-040739192A9E}"/>
              </a:ext>
            </a:extLst>
          </p:cNvPr>
          <p:cNvSpPr txBox="1"/>
          <p:nvPr/>
        </p:nvSpPr>
        <p:spPr>
          <a:xfrm>
            <a:off x="305" y="5656421"/>
            <a:ext cx="12191695" cy="892552"/>
          </a:xfrm>
          <a:prstGeom prst="rect">
            <a:avLst/>
          </a:prstGeom>
          <a:noFill/>
        </p:spPr>
        <p:txBody>
          <a:bodyPr wrap="square" rtlCol="0">
            <a:spAutoFit/>
          </a:bodyPr>
          <a:lstStyle/>
          <a:p>
            <a:pPr algn="ctr" defTabSz="428625"/>
            <a:endParaRPr lang="en-US" sz="1200" b="1" dirty="0">
              <a:solidFill>
                <a:schemeClr val="tx1">
                  <a:lumMod val="75000"/>
                  <a:lumOff val="25000"/>
                </a:schemeClr>
              </a:solidFill>
              <a:latin typeface="Montserrat Light" pitchFamily="2" charset="0"/>
            </a:endParaRPr>
          </a:p>
          <a:p>
            <a:pPr algn="ctr" defTabSz="428625"/>
            <a:r>
              <a:rPr lang="en-US" sz="2000" b="1" dirty="0">
                <a:solidFill>
                  <a:prstClr val="black">
                    <a:lumMod val="65000"/>
                    <a:lumOff val="35000"/>
                  </a:prstClr>
                </a:solidFill>
                <a:latin typeface="Montserrat" pitchFamily="2" charset="0"/>
              </a:rPr>
              <a:t>Learn how movable glass walls optimize sustainable building design </a:t>
            </a:r>
          </a:p>
          <a:p>
            <a:pPr algn="ctr" defTabSz="428625"/>
            <a:r>
              <a:rPr lang="en-US" sz="2000" b="1" dirty="0">
                <a:solidFill>
                  <a:prstClr val="black">
                    <a:lumMod val="65000"/>
                    <a:lumOff val="35000"/>
                  </a:prstClr>
                </a:solidFill>
                <a:latin typeface="Montserrat" pitchFamily="2" charset="0"/>
              </a:rPr>
              <a:t>including materials, indoor air quality and daylighting.</a:t>
            </a:r>
          </a:p>
        </p:txBody>
      </p:sp>
      <p:sp>
        <p:nvSpPr>
          <p:cNvPr id="7" name="TextBox 6">
            <a:extLst>
              <a:ext uri="{FF2B5EF4-FFF2-40B4-BE49-F238E27FC236}">
                <a16:creationId xmlns:a16="http://schemas.microsoft.com/office/drawing/2014/main" id="{DC434A1F-F722-5B02-5B48-1A38C4A23419}"/>
              </a:ext>
            </a:extLst>
          </p:cNvPr>
          <p:cNvSpPr txBox="1"/>
          <p:nvPr/>
        </p:nvSpPr>
        <p:spPr>
          <a:xfrm>
            <a:off x="305" y="0"/>
            <a:ext cx="12191695" cy="1169551"/>
          </a:xfrm>
          <a:prstGeom prst="rect">
            <a:avLst/>
          </a:prstGeom>
          <a:noFill/>
        </p:spPr>
        <p:txBody>
          <a:bodyPr wrap="square" rtlCol="0">
            <a:spAutoFit/>
          </a:bodyPr>
          <a:lstStyle/>
          <a:p>
            <a:pPr algn="ctr" defTabSz="428625"/>
            <a:endParaRPr lang="en-US" sz="1400" b="1" dirty="0">
              <a:solidFill>
                <a:prstClr val="black">
                  <a:lumMod val="65000"/>
                  <a:lumOff val="35000"/>
                </a:prstClr>
              </a:solidFill>
              <a:latin typeface="Montserrat Light" pitchFamily="2" charset="0"/>
            </a:endParaRPr>
          </a:p>
          <a:p>
            <a:pPr algn="ctr" defTabSz="428625"/>
            <a:r>
              <a:rPr lang="en-US" sz="2800" b="1" dirty="0">
                <a:solidFill>
                  <a:prstClr val="black">
                    <a:lumMod val="65000"/>
                    <a:lumOff val="35000"/>
                  </a:prstClr>
                </a:solidFill>
                <a:latin typeface="Montserrat" pitchFamily="2" charset="0"/>
              </a:rPr>
              <a:t>Learning Objective 3</a:t>
            </a:r>
          </a:p>
          <a:p>
            <a:pPr algn="ctr" defTabSz="428625"/>
            <a:endParaRPr lang="en-US" sz="2800" b="1" dirty="0">
              <a:solidFill>
                <a:prstClr val="black">
                  <a:lumMod val="65000"/>
                  <a:lumOff val="35000"/>
                </a:prstClr>
              </a:solidFill>
              <a:latin typeface="Montserrat" pitchFamily="2" charset="0"/>
            </a:endParaRPr>
          </a:p>
        </p:txBody>
      </p:sp>
      <p:pic>
        <p:nvPicPr>
          <p:cNvPr id="8" name="Picture 7">
            <a:extLst>
              <a:ext uri="{FF2B5EF4-FFF2-40B4-BE49-F238E27FC236}">
                <a16:creationId xmlns:a16="http://schemas.microsoft.com/office/drawing/2014/main" id="{0B24BC57-5F6E-0AFD-B7D7-0D08A4D03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ln>
            <a:noFill/>
          </a:ln>
        </p:spPr>
      </p:pic>
      <p:pic>
        <p:nvPicPr>
          <p:cNvPr id="4" name="Picture 3">
            <a:extLst>
              <a:ext uri="{FF2B5EF4-FFF2-40B4-BE49-F238E27FC236}">
                <a16:creationId xmlns:a16="http://schemas.microsoft.com/office/drawing/2014/main" id="{FCAD8938-C15F-07AC-DA91-2064E1BB887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14101" y="1524000"/>
            <a:ext cx="10199315" cy="4215800"/>
          </a:xfrm>
          <a:prstGeom prst="rect">
            <a:avLst/>
          </a:prstGeom>
        </p:spPr>
      </p:pic>
    </p:spTree>
    <p:extLst>
      <p:ext uri="{BB962C8B-B14F-4D97-AF65-F5344CB8AC3E}">
        <p14:creationId xmlns:p14="http://schemas.microsoft.com/office/powerpoint/2010/main" val="37426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FA2EA-E1D6-069C-9430-1E90DB090B4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D74393B-F42B-3D91-050B-7EEA5FC1746E}"/>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8D00744-B221-BBB7-4425-B00720BA16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66A8B5C7-0D99-BA35-0A58-17BE75DF11D0}"/>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sp>
        <p:nvSpPr>
          <p:cNvPr id="16" name="TextBox 15">
            <a:extLst>
              <a:ext uri="{FF2B5EF4-FFF2-40B4-BE49-F238E27FC236}">
                <a16:creationId xmlns:a16="http://schemas.microsoft.com/office/drawing/2014/main" id="{49A393A3-5A0B-0B86-240D-4AD5746C272D}"/>
              </a:ext>
            </a:extLst>
          </p:cNvPr>
          <p:cNvSpPr txBox="1"/>
          <p:nvPr/>
        </p:nvSpPr>
        <p:spPr>
          <a:xfrm>
            <a:off x="270103" y="5315996"/>
            <a:ext cx="11277600" cy="1291957"/>
          </a:xfrm>
          <a:prstGeom prst="rect">
            <a:avLst/>
          </a:prstGeom>
          <a:noFill/>
        </p:spPr>
        <p:txBody>
          <a:bodyPr wrap="square">
            <a:spAutoFit/>
          </a:bodyPr>
          <a:lstStyle/>
          <a:p>
            <a:pPr algn="ctr">
              <a:lnSpc>
                <a:spcPct val="150000"/>
              </a:lnSpc>
            </a:pPr>
            <a:r>
              <a:rPr lang="en-US" dirty="0">
                <a:solidFill>
                  <a:schemeClr val="tx1">
                    <a:lumMod val="75000"/>
                    <a:lumOff val="25000"/>
                  </a:schemeClr>
                </a:solidFill>
                <a:latin typeface="Montserrat" pitchFamily="2" charset="0"/>
              </a:rPr>
              <a:t>Field acoustical performance will be enhanced if you build the surrounding conditions using guidelines provided by ASTM E557. This standard outlines key construction requirement that reduce sound flanking paths around the glass movable wall.</a:t>
            </a:r>
          </a:p>
        </p:txBody>
      </p:sp>
      <p:pic>
        <p:nvPicPr>
          <p:cNvPr id="2" name="Picture 1">
            <a:extLst>
              <a:ext uri="{FF2B5EF4-FFF2-40B4-BE49-F238E27FC236}">
                <a16:creationId xmlns:a16="http://schemas.microsoft.com/office/drawing/2014/main" id="{8F7F8AF2-8F37-964B-73E7-9708F1AEB7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989052"/>
            <a:ext cx="2362200" cy="252431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56F7E24-1BF2-F36B-9DC2-E93F524BD9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9000" y="1525974"/>
            <a:ext cx="4495800" cy="3790022"/>
          </a:xfrm>
          <a:prstGeom prst="rect">
            <a:avLst/>
          </a:prstGeom>
        </p:spPr>
      </p:pic>
      <p:pic>
        <p:nvPicPr>
          <p:cNvPr id="8" name="Picture 7">
            <a:extLst>
              <a:ext uri="{FF2B5EF4-FFF2-40B4-BE49-F238E27FC236}">
                <a16:creationId xmlns:a16="http://schemas.microsoft.com/office/drawing/2014/main" id="{EA47CC8E-B496-603A-EA0B-232A65481F1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67200" y="2000862"/>
            <a:ext cx="2545802" cy="2545802"/>
          </a:xfrm>
          <a:prstGeom prst="rect">
            <a:avLst/>
          </a:prstGeom>
        </p:spPr>
      </p:pic>
    </p:spTree>
    <p:extLst>
      <p:ext uri="{BB962C8B-B14F-4D97-AF65-F5344CB8AC3E}">
        <p14:creationId xmlns:p14="http://schemas.microsoft.com/office/powerpoint/2010/main" val="1356628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3A78-6E2A-AC3C-A409-872F52666F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AE4838-1183-AE92-2A1A-CFEAB4D2A9E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7C451-F400-4A8A-6553-E9E1527908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EF5C5A74-FB12-BAA5-18E1-4D25D728B8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sp>
        <p:nvSpPr>
          <p:cNvPr id="16" name="TextBox 15">
            <a:extLst>
              <a:ext uri="{FF2B5EF4-FFF2-40B4-BE49-F238E27FC236}">
                <a16:creationId xmlns:a16="http://schemas.microsoft.com/office/drawing/2014/main" id="{E9ED71F4-E27F-55D1-5A4E-121C53761C30}"/>
              </a:ext>
            </a:extLst>
          </p:cNvPr>
          <p:cNvSpPr txBox="1"/>
          <p:nvPr/>
        </p:nvSpPr>
        <p:spPr>
          <a:xfrm>
            <a:off x="418214" y="2209800"/>
            <a:ext cx="3886200" cy="2122953"/>
          </a:xfrm>
          <a:prstGeom prst="rect">
            <a:avLst/>
          </a:prstGeom>
          <a:noFill/>
        </p:spPr>
        <p:txBody>
          <a:bodyPr wrap="square">
            <a:spAutoFit/>
          </a:bodyPr>
          <a:lstStyle/>
          <a:p>
            <a:pPr>
              <a:lnSpc>
                <a:spcPct val="150000"/>
              </a:lnSpc>
            </a:pPr>
            <a:r>
              <a:rPr lang="en-US" b="1" u="sng" dirty="0">
                <a:solidFill>
                  <a:schemeClr val="tx1">
                    <a:lumMod val="75000"/>
                    <a:lumOff val="25000"/>
                  </a:schemeClr>
                </a:solidFill>
                <a:latin typeface="Montserrat" pitchFamily="2" charset="0"/>
              </a:rPr>
              <a:t>Common Materials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Aluminum frames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Aluminum and steel tracks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Glass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EDM/PVC gasketing</a:t>
            </a:r>
          </a:p>
        </p:txBody>
      </p:sp>
      <p:pic>
        <p:nvPicPr>
          <p:cNvPr id="6" name="Picture 5" descr="A room with glass doors&#10;&#10;AI-generated content may be incorrect.">
            <a:extLst>
              <a:ext uri="{FF2B5EF4-FFF2-40B4-BE49-F238E27FC236}">
                <a16:creationId xmlns:a16="http://schemas.microsoft.com/office/drawing/2014/main" id="{119FDD63-0584-5E19-8A34-48BCA46A2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400" y="1528925"/>
            <a:ext cx="6820608" cy="5115456"/>
          </a:xfrm>
          <a:prstGeom prst="rect">
            <a:avLst/>
          </a:prstGeom>
        </p:spPr>
      </p:pic>
    </p:spTree>
    <p:extLst>
      <p:ext uri="{BB962C8B-B14F-4D97-AF65-F5344CB8AC3E}">
        <p14:creationId xmlns:p14="http://schemas.microsoft.com/office/powerpoint/2010/main" val="2103800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A0F54-3CBA-5203-8003-E415449A5E0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D95A069-6B21-131D-E7C6-847FAD7C988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F57F602-98D6-093A-7AEA-DC6BAEA0AA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06813FEC-0DF8-E5F8-CA77-F1442FB4DBAE}"/>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sp>
        <p:nvSpPr>
          <p:cNvPr id="16" name="TextBox 15">
            <a:extLst>
              <a:ext uri="{FF2B5EF4-FFF2-40B4-BE49-F238E27FC236}">
                <a16:creationId xmlns:a16="http://schemas.microsoft.com/office/drawing/2014/main" id="{2E40E84A-5BF5-772E-774B-3348E3A1AD2D}"/>
              </a:ext>
            </a:extLst>
          </p:cNvPr>
          <p:cNvSpPr txBox="1"/>
          <p:nvPr/>
        </p:nvSpPr>
        <p:spPr>
          <a:xfrm>
            <a:off x="418214" y="2209800"/>
            <a:ext cx="3886200" cy="876458"/>
          </a:xfrm>
          <a:prstGeom prst="rect">
            <a:avLst/>
          </a:prstGeom>
          <a:noFill/>
        </p:spPr>
        <p:txBody>
          <a:bodyPr wrap="square">
            <a:spAutoFit/>
          </a:bodyPr>
          <a:lstStyle/>
          <a:p>
            <a:pPr>
              <a:lnSpc>
                <a:spcPct val="150000"/>
              </a:lnSpc>
            </a:pPr>
            <a:r>
              <a:rPr lang="en-US" b="1" u="sng" dirty="0">
                <a:solidFill>
                  <a:schemeClr val="tx1">
                    <a:lumMod val="75000"/>
                    <a:lumOff val="25000"/>
                  </a:schemeClr>
                </a:solidFill>
                <a:latin typeface="Montserrat" pitchFamily="2" charset="0"/>
              </a:rPr>
              <a:t>Common Materials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Wood Frames</a:t>
            </a:r>
          </a:p>
        </p:txBody>
      </p:sp>
      <p:pic>
        <p:nvPicPr>
          <p:cNvPr id="4" name="Picture 3">
            <a:extLst>
              <a:ext uri="{FF2B5EF4-FFF2-40B4-BE49-F238E27FC236}">
                <a16:creationId xmlns:a16="http://schemas.microsoft.com/office/drawing/2014/main" id="{8A974F46-7A72-1A41-0C2D-B5D48C32DA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1528925"/>
            <a:ext cx="7832373" cy="5110189"/>
          </a:xfrm>
          <a:prstGeom prst="rect">
            <a:avLst/>
          </a:prstGeom>
        </p:spPr>
      </p:pic>
    </p:spTree>
    <p:extLst>
      <p:ext uri="{BB962C8B-B14F-4D97-AF65-F5344CB8AC3E}">
        <p14:creationId xmlns:p14="http://schemas.microsoft.com/office/powerpoint/2010/main" val="336731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6B30-9CDE-2C21-C8E0-DB45A7745C47}"/>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A1964F16-3CDE-F87C-2ADC-59E9C3CF73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E19C05E1-0F14-EBB3-D6FB-61CF572E756B}"/>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B530A067-384C-E788-ADFD-3E1255151A40}"/>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AA5FB46F-94B8-BA57-AF1F-7B8023B1ED09}"/>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1EB3BF6F-E40A-716D-B594-B22D6DEF5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3" name="Picture 2">
            <a:extLst>
              <a:ext uri="{FF2B5EF4-FFF2-40B4-BE49-F238E27FC236}">
                <a16:creationId xmlns:a16="http://schemas.microsoft.com/office/drawing/2014/main" id="{2438BCA0-69D1-0947-0B79-A327F6CA70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7600" y="1737318"/>
            <a:ext cx="8076239" cy="4644303"/>
          </a:xfrm>
          <a:prstGeom prst="rect">
            <a:avLst/>
          </a:prstGeom>
        </p:spPr>
      </p:pic>
      <p:sp>
        <p:nvSpPr>
          <p:cNvPr id="4" name="TextBox 3">
            <a:extLst>
              <a:ext uri="{FF2B5EF4-FFF2-40B4-BE49-F238E27FC236}">
                <a16:creationId xmlns:a16="http://schemas.microsoft.com/office/drawing/2014/main" id="{0BAE55AE-66EB-ECE9-1A5F-B2F4E4478214}"/>
              </a:ext>
            </a:extLst>
          </p:cNvPr>
          <p:cNvSpPr txBox="1"/>
          <p:nvPr/>
        </p:nvSpPr>
        <p:spPr>
          <a:xfrm>
            <a:off x="479932" y="3869032"/>
            <a:ext cx="2819400" cy="380873"/>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Accordion Partitions</a:t>
            </a:r>
          </a:p>
        </p:txBody>
      </p:sp>
    </p:spTree>
    <p:extLst>
      <p:ext uri="{BB962C8B-B14F-4D97-AF65-F5344CB8AC3E}">
        <p14:creationId xmlns:p14="http://schemas.microsoft.com/office/powerpoint/2010/main" val="3764704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EE8D4-3A5E-123A-826C-E18EE108292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D8E0B8B-1904-0622-4904-EA341BBD7FB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62FFAE4E-9EDA-E318-EB9C-CB3DC075FF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B854149D-40AD-7929-A52A-559E34BA2AE3}"/>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sp>
        <p:nvSpPr>
          <p:cNvPr id="16" name="TextBox 15">
            <a:extLst>
              <a:ext uri="{FF2B5EF4-FFF2-40B4-BE49-F238E27FC236}">
                <a16:creationId xmlns:a16="http://schemas.microsoft.com/office/drawing/2014/main" id="{DDE6DCA0-2943-9FF7-6C15-A56D01843D7D}"/>
              </a:ext>
            </a:extLst>
          </p:cNvPr>
          <p:cNvSpPr txBox="1"/>
          <p:nvPr/>
        </p:nvSpPr>
        <p:spPr>
          <a:xfrm>
            <a:off x="418214" y="2209800"/>
            <a:ext cx="3886200" cy="876458"/>
          </a:xfrm>
          <a:prstGeom prst="rect">
            <a:avLst/>
          </a:prstGeom>
          <a:noFill/>
        </p:spPr>
        <p:txBody>
          <a:bodyPr wrap="square">
            <a:spAutoFit/>
          </a:bodyPr>
          <a:lstStyle/>
          <a:p>
            <a:pPr>
              <a:lnSpc>
                <a:spcPct val="150000"/>
              </a:lnSpc>
            </a:pPr>
            <a:r>
              <a:rPr lang="en-US" b="1" u="sng" dirty="0">
                <a:solidFill>
                  <a:schemeClr val="tx1">
                    <a:lumMod val="75000"/>
                    <a:lumOff val="25000"/>
                  </a:schemeClr>
                </a:solidFill>
                <a:latin typeface="Montserrat" pitchFamily="2" charset="0"/>
              </a:rPr>
              <a:t>Common Materials</a:t>
            </a:r>
          </a:p>
          <a:p>
            <a:pPr marL="285750" indent="-285750">
              <a:lnSpc>
                <a:spcPct val="150000"/>
              </a:lnSpc>
              <a:buFont typeface="Arial" panose="020B0604020202020204" pitchFamily="34" charset="0"/>
              <a:buChar char="•"/>
            </a:pPr>
            <a:r>
              <a:rPr lang="en-US" dirty="0">
                <a:solidFill>
                  <a:schemeClr val="tx1">
                    <a:lumMod val="75000"/>
                    <a:lumOff val="25000"/>
                  </a:schemeClr>
                </a:solidFill>
                <a:latin typeface="Montserrat" pitchFamily="2" charset="0"/>
              </a:rPr>
              <a:t>Polycarbonate</a:t>
            </a:r>
          </a:p>
        </p:txBody>
      </p:sp>
      <p:pic>
        <p:nvPicPr>
          <p:cNvPr id="2" name="Picture 1">
            <a:extLst>
              <a:ext uri="{FF2B5EF4-FFF2-40B4-BE49-F238E27FC236}">
                <a16:creationId xmlns:a16="http://schemas.microsoft.com/office/drawing/2014/main" id="{4E16D04E-69AD-3A9C-8C41-A53362C964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1528925"/>
            <a:ext cx="7788058" cy="5086998"/>
          </a:xfrm>
          <a:prstGeom prst="rect">
            <a:avLst/>
          </a:prstGeom>
        </p:spPr>
      </p:pic>
    </p:spTree>
    <p:extLst>
      <p:ext uri="{BB962C8B-B14F-4D97-AF65-F5344CB8AC3E}">
        <p14:creationId xmlns:p14="http://schemas.microsoft.com/office/powerpoint/2010/main" val="349469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1D01A-C264-087A-5638-8D8DA8AC85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88F0664-AA73-7235-F5BF-583834D60B40}"/>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AD1C20FF-D736-BE40-A6F9-8BC9E2B685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5FEB9AFC-0143-7056-228A-8454851FFD72}"/>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sp>
        <p:nvSpPr>
          <p:cNvPr id="16" name="TextBox 15">
            <a:extLst>
              <a:ext uri="{FF2B5EF4-FFF2-40B4-BE49-F238E27FC236}">
                <a16:creationId xmlns:a16="http://schemas.microsoft.com/office/drawing/2014/main" id="{F3B1160B-C0F2-AAA9-8297-A20707B637B8}"/>
              </a:ext>
            </a:extLst>
          </p:cNvPr>
          <p:cNvSpPr txBox="1"/>
          <p:nvPr/>
        </p:nvSpPr>
        <p:spPr>
          <a:xfrm>
            <a:off x="418214" y="2209800"/>
            <a:ext cx="3886200" cy="2953950"/>
          </a:xfrm>
          <a:prstGeom prst="rect">
            <a:avLst/>
          </a:prstGeom>
          <a:noFill/>
        </p:spPr>
        <p:txBody>
          <a:bodyPr wrap="square">
            <a:spAutoFit/>
          </a:bodyPr>
          <a:lstStyle/>
          <a:p>
            <a:pPr>
              <a:lnSpc>
                <a:spcPct val="150000"/>
              </a:lnSpc>
            </a:pPr>
            <a:r>
              <a:rPr lang="en-US" b="1" u="sng" dirty="0">
                <a:solidFill>
                  <a:schemeClr val="tx1">
                    <a:lumMod val="75000"/>
                    <a:lumOff val="25000"/>
                  </a:schemeClr>
                </a:solidFill>
                <a:latin typeface="Montserrat" pitchFamily="2" charset="0"/>
              </a:rPr>
              <a:t>Daylighting</a:t>
            </a:r>
            <a:br>
              <a:rPr lang="en-US" dirty="0">
                <a:solidFill>
                  <a:schemeClr val="tx1">
                    <a:lumMod val="75000"/>
                    <a:lumOff val="25000"/>
                  </a:schemeClr>
                </a:solidFill>
                <a:latin typeface="Montserrat" pitchFamily="2" charset="0"/>
              </a:rPr>
            </a:br>
            <a:r>
              <a:rPr lang="en-US" dirty="0">
                <a:solidFill>
                  <a:schemeClr val="tx1">
                    <a:lumMod val="75000"/>
                    <a:lumOff val="25000"/>
                  </a:schemeClr>
                </a:solidFill>
                <a:latin typeface="Montserrat" pitchFamily="2" charset="0"/>
              </a:rPr>
              <a:t>Movable glass wall allow more interior spaces to receive the benefits of daylight at the same time provide the privacy and space division to best utilize interior flexible spaces.</a:t>
            </a:r>
          </a:p>
        </p:txBody>
      </p:sp>
      <p:pic>
        <p:nvPicPr>
          <p:cNvPr id="3" name="Picture 2">
            <a:extLst>
              <a:ext uri="{FF2B5EF4-FFF2-40B4-BE49-F238E27FC236}">
                <a16:creationId xmlns:a16="http://schemas.microsoft.com/office/drawing/2014/main" id="{D032971A-C504-C324-4BAB-316BE741B1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43400" y="1527153"/>
            <a:ext cx="7599578" cy="5075060"/>
          </a:xfrm>
          <a:prstGeom prst="rect">
            <a:avLst/>
          </a:prstGeom>
        </p:spPr>
      </p:pic>
    </p:spTree>
    <p:extLst>
      <p:ext uri="{BB962C8B-B14F-4D97-AF65-F5344CB8AC3E}">
        <p14:creationId xmlns:p14="http://schemas.microsoft.com/office/powerpoint/2010/main" val="1821295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D6BC-A6A9-6D50-BEA4-3DB9141E391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87C8D0B-856B-FFB5-59DE-417FE4798F6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63B4F40-7879-CEAE-1D63-D2CB1ACA68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3A3EC878-1CA4-33FC-2554-0642CF7F32A3}"/>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pic>
        <p:nvPicPr>
          <p:cNvPr id="2" name="Picture 1">
            <a:extLst>
              <a:ext uri="{FF2B5EF4-FFF2-40B4-BE49-F238E27FC236}">
                <a16:creationId xmlns:a16="http://schemas.microsoft.com/office/drawing/2014/main" id="{4DC54C1F-C0CE-1A47-4BEF-E5057A334EA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62100" y="1527231"/>
            <a:ext cx="9067800" cy="5086815"/>
          </a:xfrm>
          <a:prstGeom prst="rect">
            <a:avLst/>
          </a:prstGeom>
        </p:spPr>
      </p:pic>
    </p:spTree>
    <p:extLst>
      <p:ext uri="{BB962C8B-B14F-4D97-AF65-F5344CB8AC3E}">
        <p14:creationId xmlns:p14="http://schemas.microsoft.com/office/powerpoint/2010/main" val="656166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BC47-0156-06B0-74E1-CEE2C6E6423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8C30208-55CE-4CB9-6121-530BF01E184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CDE50D8-612A-FD9A-868E-112C03BF8B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9A1E56B2-F9B2-C207-C59A-4B452AA57A77}"/>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Sustainability &amp; Daylighting</a:t>
            </a:r>
          </a:p>
        </p:txBody>
      </p:sp>
      <p:pic>
        <p:nvPicPr>
          <p:cNvPr id="3" name="Picture 2">
            <a:extLst>
              <a:ext uri="{FF2B5EF4-FFF2-40B4-BE49-F238E27FC236}">
                <a16:creationId xmlns:a16="http://schemas.microsoft.com/office/drawing/2014/main" id="{507D7D73-7B22-3E7D-7A21-86F41CD49D7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13103" y="1550190"/>
            <a:ext cx="9765793" cy="4850610"/>
          </a:xfrm>
          <a:prstGeom prst="rect">
            <a:avLst/>
          </a:prstGeom>
        </p:spPr>
      </p:pic>
    </p:spTree>
    <p:extLst>
      <p:ext uri="{BB962C8B-B14F-4D97-AF65-F5344CB8AC3E}">
        <p14:creationId xmlns:p14="http://schemas.microsoft.com/office/powerpoint/2010/main" val="1927653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5C897D-6B47-F1AD-1E6C-879C72F816B1}"/>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9469FCE-C5D2-BD3A-8DEB-E5A218C5E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ECC9A03E-E59D-B3B8-7206-8C5A5A655E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32C8961B-EBB4-CD13-2B7C-E0E36D154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18737D-E6CD-03EC-0758-52C488946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2ED43B1-2359-602C-1D27-A93156619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A3CD03BC-AF18-6EB9-236E-73957F127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BB3C1CE1-FB21-CEC3-9E12-503856DAE99F}"/>
              </a:ext>
            </a:extLst>
          </p:cNvPr>
          <p:cNvSpPr txBox="1"/>
          <p:nvPr/>
        </p:nvSpPr>
        <p:spPr>
          <a:xfrm>
            <a:off x="305" y="5656421"/>
            <a:ext cx="12191695" cy="1015663"/>
          </a:xfrm>
          <a:prstGeom prst="rect">
            <a:avLst/>
          </a:prstGeom>
          <a:noFill/>
        </p:spPr>
        <p:txBody>
          <a:bodyPr wrap="square" rtlCol="0">
            <a:spAutoFit/>
          </a:bodyPr>
          <a:lstStyle/>
          <a:p>
            <a:pPr algn="ctr" defTabSz="428625"/>
            <a:endParaRPr lang="en-US" sz="1200" b="1" dirty="0">
              <a:solidFill>
                <a:schemeClr val="tx1">
                  <a:lumMod val="75000"/>
                  <a:lumOff val="25000"/>
                </a:schemeClr>
              </a:solidFill>
              <a:latin typeface="Montserrat Light" pitchFamily="2" charset="0"/>
            </a:endParaRPr>
          </a:p>
          <a:p>
            <a:pPr algn="ctr" fontAlgn="base"/>
            <a:r>
              <a:rPr lang="en-US" sz="2400" b="1" dirty="0">
                <a:solidFill>
                  <a:schemeClr val="tx1">
                    <a:lumMod val="75000"/>
                    <a:lumOff val="25000"/>
                  </a:schemeClr>
                </a:solidFill>
                <a:latin typeface="inherit"/>
              </a:rPr>
              <a:t>Review how movable glass partitions add to the human experience </a:t>
            </a:r>
          </a:p>
          <a:p>
            <a:pPr algn="ctr" fontAlgn="base"/>
            <a:r>
              <a:rPr lang="en-US" sz="2400" b="1" dirty="0">
                <a:solidFill>
                  <a:schemeClr val="tx1">
                    <a:lumMod val="75000"/>
                    <a:lumOff val="25000"/>
                  </a:schemeClr>
                </a:solidFill>
                <a:latin typeface="inherit"/>
              </a:rPr>
              <a:t>within the built environment. </a:t>
            </a:r>
          </a:p>
        </p:txBody>
      </p:sp>
      <p:sp>
        <p:nvSpPr>
          <p:cNvPr id="7" name="TextBox 6">
            <a:extLst>
              <a:ext uri="{FF2B5EF4-FFF2-40B4-BE49-F238E27FC236}">
                <a16:creationId xmlns:a16="http://schemas.microsoft.com/office/drawing/2014/main" id="{E6B7F81D-3D31-3323-FDB5-DA2F3D3AB857}"/>
              </a:ext>
            </a:extLst>
          </p:cNvPr>
          <p:cNvSpPr txBox="1"/>
          <p:nvPr/>
        </p:nvSpPr>
        <p:spPr>
          <a:xfrm>
            <a:off x="36128" y="88346"/>
            <a:ext cx="12191695" cy="1169551"/>
          </a:xfrm>
          <a:prstGeom prst="rect">
            <a:avLst/>
          </a:prstGeom>
          <a:noFill/>
        </p:spPr>
        <p:txBody>
          <a:bodyPr wrap="square" rtlCol="0">
            <a:spAutoFit/>
          </a:bodyPr>
          <a:lstStyle/>
          <a:p>
            <a:pPr algn="ctr" defTabSz="428625"/>
            <a:endParaRPr lang="en-US" sz="1400" b="1" dirty="0">
              <a:solidFill>
                <a:prstClr val="black">
                  <a:lumMod val="65000"/>
                  <a:lumOff val="35000"/>
                </a:prstClr>
              </a:solidFill>
              <a:latin typeface="Montserrat Light" pitchFamily="2" charset="0"/>
            </a:endParaRPr>
          </a:p>
          <a:p>
            <a:pPr algn="ctr" defTabSz="428625"/>
            <a:r>
              <a:rPr lang="en-US" sz="2800" b="1" dirty="0">
                <a:solidFill>
                  <a:prstClr val="black">
                    <a:lumMod val="65000"/>
                    <a:lumOff val="35000"/>
                  </a:prstClr>
                </a:solidFill>
                <a:latin typeface="Montserrat" pitchFamily="2" charset="0"/>
              </a:rPr>
              <a:t>Learning Objective 4</a:t>
            </a:r>
          </a:p>
          <a:p>
            <a:pPr algn="ctr" defTabSz="428625"/>
            <a:endParaRPr lang="en-US" sz="2800" b="1" dirty="0">
              <a:solidFill>
                <a:prstClr val="black">
                  <a:lumMod val="65000"/>
                  <a:lumOff val="35000"/>
                </a:prstClr>
              </a:solidFill>
              <a:latin typeface="Montserrat" pitchFamily="2" charset="0"/>
            </a:endParaRPr>
          </a:p>
        </p:txBody>
      </p:sp>
      <p:pic>
        <p:nvPicPr>
          <p:cNvPr id="8" name="Picture 7">
            <a:extLst>
              <a:ext uri="{FF2B5EF4-FFF2-40B4-BE49-F238E27FC236}">
                <a16:creationId xmlns:a16="http://schemas.microsoft.com/office/drawing/2014/main" id="{9E36EBEA-E00D-3308-5E99-4263FC50A6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ln>
            <a:noFill/>
          </a:ln>
        </p:spPr>
      </p:pic>
      <p:pic>
        <p:nvPicPr>
          <p:cNvPr id="3" name="Picture 2">
            <a:extLst>
              <a:ext uri="{FF2B5EF4-FFF2-40B4-BE49-F238E27FC236}">
                <a16:creationId xmlns:a16="http://schemas.microsoft.com/office/drawing/2014/main" id="{A4B6377C-86F3-AD1D-E5CF-29970B6FE50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66800" y="1539315"/>
            <a:ext cx="9753600" cy="4175685"/>
          </a:xfrm>
          <a:prstGeom prst="rect">
            <a:avLst/>
          </a:prstGeom>
        </p:spPr>
      </p:pic>
    </p:spTree>
    <p:extLst>
      <p:ext uri="{BB962C8B-B14F-4D97-AF65-F5344CB8AC3E}">
        <p14:creationId xmlns:p14="http://schemas.microsoft.com/office/powerpoint/2010/main" val="2425071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1DDD-E42D-97E6-9836-5BA475F680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6807EC8-7284-25D4-4ADB-DCFD78C666F2}"/>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6E923228-CE09-D2B1-EA10-2CB43385E2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3" name="Picture 2">
            <a:extLst>
              <a:ext uri="{FF2B5EF4-FFF2-40B4-BE49-F238E27FC236}">
                <a16:creationId xmlns:a16="http://schemas.microsoft.com/office/drawing/2014/main" id="{5F622306-391F-CCB7-D120-61BAEE4D36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3661" y="1653252"/>
            <a:ext cx="9824678" cy="4164657"/>
          </a:xfrm>
          <a:prstGeom prst="rect">
            <a:avLst/>
          </a:prstGeom>
        </p:spPr>
      </p:pic>
      <p:sp>
        <p:nvSpPr>
          <p:cNvPr id="4" name="TextBox 3">
            <a:extLst>
              <a:ext uri="{FF2B5EF4-FFF2-40B4-BE49-F238E27FC236}">
                <a16:creationId xmlns:a16="http://schemas.microsoft.com/office/drawing/2014/main" id="{357DB623-4FCA-7B38-2F6D-E75A84B034C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spTree>
    <p:extLst>
      <p:ext uri="{BB962C8B-B14F-4D97-AF65-F5344CB8AC3E}">
        <p14:creationId xmlns:p14="http://schemas.microsoft.com/office/powerpoint/2010/main" val="471997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7A55-73D6-A5CD-5EAB-D1797DA2680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81AD3C4-0AB8-EE7E-D5C1-224D74CF2A69}"/>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9108002-4A90-D0E1-CBF0-2E8A230999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58128102-9185-CD95-96ED-294356C9463C}"/>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455E841B-A904-22D9-19C8-6A33FA82F4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1528925"/>
            <a:ext cx="8991600" cy="5055277"/>
          </a:xfrm>
          <a:prstGeom prst="rect">
            <a:avLst/>
          </a:prstGeom>
        </p:spPr>
      </p:pic>
    </p:spTree>
    <p:extLst>
      <p:ext uri="{BB962C8B-B14F-4D97-AF65-F5344CB8AC3E}">
        <p14:creationId xmlns:p14="http://schemas.microsoft.com/office/powerpoint/2010/main" val="3933255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D818C-A121-29BC-F64A-BBF0B6ACEA4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09D1BD-9D4D-5C3F-98D5-C19B10C10ECD}"/>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0C5EF4B-73B4-7CF7-AEB0-C6C67B33EC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893297E1-4BD8-1020-9504-F3FEFFD1D5D6}"/>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B84795F5-77AF-04C2-4AC8-98642F1903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1561" y="1528925"/>
            <a:ext cx="8839200" cy="4982690"/>
          </a:xfrm>
          <a:prstGeom prst="rect">
            <a:avLst/>
          </a:prstGeom>
        </p:spPr>
      </p:pic>
    </p:spTree>
    <p:extLst>
      <p:ext uri="{BB962C8B-B14F-4D97-AF65-F5344CB8AC3E}">
        <p14:creationId xmlns:p14="http://schemas.microsoft.com/office/powerpoint/2010/main" val="3259941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FD058-F229-85A4-056A-8A60FA01C86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ED6D34D-9B99-094F-31AB-D0AEE172427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C8771D81-835B-D6F8-DE02-DB7CCC9718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3" name="Picture 2">
            <a:extLst>
              <a:ext uri="{FF2B5EF4-FFF2-40B4-BE49-F238E27FC236}">
                <a16:creationId xmlns:a16="http://schemas.microsoft.com/office/drawing/2014/main" id="{9E04C090-6223-407F-33D2-0783C067B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399208"/>
            <a:ext cx="7772400" cy="5096151"/>
          </a:xfrm>
          <a:prstGeom prst="rect">
            <a:avLst/>
          </a:prstGeom>
        </p:spPr>
      </p:pic>
      <p:sp>
        <p:nvSpPr>
          <p:cNvPr id="4" name="TextBox 3">
            <a:extLst>
              <a:ext uri="{FF2B5EF4-FFF2-40B4-BE49-F238E27FC236}">
                <a16:creationId xmlns:a16="http://schemas.microsoft.com/office/drawing/2014/main" id="{292A629A-7BC5-C928-1D31-5BF66CA42300}"/>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spTree>
    <p:extLst>
      <p:ext uri="{BB962C8B-B14F-4D97-AF65-F5344CB8AC3E}">
        <p14:creationId xmlns:p14="http://schemas.microsoft.com/office/powerpoint/2010/main" val="3071316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EA23-90EB-8B71-96B5-CF503347571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26D557B-9F1A-0AE2-527D-97B532F343FB}"/>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09E125D7-43EC-7DE1-A882-94D00182FB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68A39902-3784-7A48-73DD-B136C59F2E4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0E60A059-F61D-7CF1-475F-47E0BA4684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1520065"/>
            <a:ext cx="9144000" cy="5143501"/>
          </a:xfrm>
          <a:prstGeom prst="rect">
            <a:avLst/>
          </a:prstGeom>
        </p:spPr>
      </p:pic>
    </p:spTree>
    <p:extLst>
      <p:ext uri="{BB962C8B-B14F-4D97-AF65-F5344CB8AC3E}">
        <p14:creationId xmlns:p14="http://schemas.microsoft.com/office/powerpoint/2010/main" val="134469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92F7-BCDC-DBF6-9B82-7446FA8B12AE}"/>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35A86FF-9446-9BFA-2F59-0518B2C92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4AD714FA-F8D8-C06C-E7CA-A5E0118D66D6}"/>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4537F4B6-646D-1AF5-F3AF-05CB6E5A09D4}"/>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938A7E0F-7141-B27F-F3ED-41ED94A563AF}"/>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AAA1B2C7-ED31-4ED2-4FC6-AE977D0523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3" name="Picture 2">
            <a:extLst>
              <a:ext uri="{FF2B5EF4-FFF2-40B4-BE49-F238E27FC236}">
                <a16:creationId xmlns:a16="http://schemas.microsoft.com/office/drawing/2014/main" id="{AD197811-602E-997B-937A-AA639585FF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6600" y="1905000"/>
            <a:ext cx="8544579" cy="4665170"/>
          </a:xfrm>
          <a:prstGeom prst="rect">
            <a:avLst/>
          </a:prstGeom>
        </p:spPr>
      </p:pic>
      <p:pic>
        <p:nvPicPr>
          <p:cNvPr id="4" name="Picture 3">
            <a:extLst>
              <a:ext uri="{FF2B5EF4-FFF2-40B4-BE49-F238E27FC236}">
                <a16:creationId xmlns:a16="http://schemas.microsoft.com/office/drawing/2014/main" id="{04AF378C-6A33-14F6-F862-26130066DF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0" y="4237585"/>
            <a:ext cx="1515427" cy="2121598"/>
          </a:xfrm>
          <a:prstGeom prst="rect">
            <a:avLst/>
          </a:prstGeom>
        </p:spPr>
      </p:pic>
      <p:sp>
        <p:nvSpPr>
          <p:cNvPr id="5" name="TextBox 4">
            <a:extLst>
              <a:ext uri="{FF2B5EF4-FFF2-40B4-BE49-F238E27FC236}">
                <a16:creationId xmlns:a16="http://schemas.microsoft.com/office/drawing/2014/main" id="{7896C316-A550-6A91-8685-CCBA947BBA0A}"/>
              </a:ext>
            </a:extLst>
          </p:cNvPr>
          <p:cNvSpPr txBox="1"/>
          <p:nvPr/>
        </p:nvSpPr>
        <p:spPr>
          <a:xfrm>
            <a:off x="262413" y="2444761"/>
            <a:ext cx="2819400" cy="957955"/>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Self-Supporting Operable Partition Systems</a:t>
            </a:r>
          </a:p>
        </p:txBody>
      </p:sp>
    </p:spTree>
    <p:extLst>
      <p:ext uri="{BB962C8B-B14F-4D97-AF65-F5344CB8AC3E}">
        <p14:creationId xmlns:p14="http://schemas.microsoft.com/office/powerpoint/2010/main" val="2997289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A968-2D0E-8FCF-B44E-1D19ABEF94C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02A3D4-4303-1874-4353-84B733D1AC2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C426F2B8-EEB0-B181-9E40-1E8C44ED02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9B3B8B05-9A75-03BC-D938-66CBDCC18B1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grpSp>
        <p:nvGrpSpPr>
          <p:cNvPr id="6" name="Group 5">
            <a:extLst>
              <a:ext uri="{FF2B5EF4-FFF2-40B4-BE49-F238E27FC236}">
                <a16:creationId xmlns:a16="http://schemas.microsoft.com/office/drawing/2014/main" id="{E7311DD8-6D92-90C4-367A-9B8775C9CAAB}"/>
              </a:ext>
            </a:extLst>
          </p:cNvPr>
          <p:cNvGrpSpPr/>
          <p:nvPr/>
        </p:nvGrpSpPr>
        <p:grpSpPr>
          <a:xfrm>
            <a:off x="923366" y="1541330"/>
            <a:ext cx="10363200" cy="5102579"/>
            <a:chOff x="923366" y="1541330"/>
            <a:chExt cx="10363200" cy="5102579"/>
          </a:xfrm>
        </p:grpSpPr>
        <p:pic>
          <p:nvPicPr>
            <p:cNvPr id="3" name="Picture 2">
              <a:extLst>
                <a:ext uri="{FF2B5EF4-FFF2-40B4-BE49-F238E27FC236}">
                  <a16:creationId xmlns:a16="http://schemas.microsoft.com/office/drawing/2014/main" id="{2F79A3CA-6C8E-3DF6-C242-CAADFC55F8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3366" y="1541330"/>
              <a:ext cx="10363200" cy="5102579"/>
            </a:xfrm>
            <a:prstGeom prst="rect">
              <a:avLst/>
            </a:prstGeom>
          </p:spPr>
        </p:pic>
        <p:pic>
          <p:nvPicPr>
            <p:cNvPr id="2" name="Picture 1">
              <a:extLst>
                <a:ext uri="{FF2B5EF4-FFF2-40B4-BE49-F238E27FC236}">
                  <a16:creationId xmlns:a16="http://schemas.microsoft.com/office/drawing/2014/main" id="{1B391864-B8A2-9A61-41B9-A9CAA2C6491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308606" y="2667000"/>
              <a:ext cx="558794" cy="152399"/>
            </a:xfrm>
            <a:prstGeom prst="rect">
              <a:avLst/>
            </a:prstGeom>
          </p:spPr>
        </p:pic>
      </p:grpSp>
    </p:spTree>
    <p:extLst>
      <p:ext uri="{BB962C8B-B14F-4D97-AF65-F5344CB8AC3E}">
        <p14:creationId xmlns:p14="http://schemas.microsoft.com/office/powerpoint/2010/main" val="589906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747F-F6A6-11BE-1160-1380372DCC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3DDD0F1-100D-9604-F6B4-C6E7A09B124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44D905E3-C533-9B52-1836-758426EFA8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6E971D1F-70E0-C511-3E67-010DF103DE27}"/>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E881280B-9D3F-CBCD-2684-C842F3BC5AD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10720" y="1505888"/>
            <a:ext cx="9970560" cy="5108158"/>
          </a:xfrm>
          <a:prstGeom prst="rect">
            <a:avLst/>
          </a:prstGeom>
        </p:spPr>
      </p:pic>
    </p:spTree>
    <p:extLst>
      <p:ext uri="{BB962C8B-B14F-4D97-AF65-F5344CB8AC3E}">
        <p14:creationId xmlns:p14="http://schemas.microsoft.com/office/powerpoint/2010/main" val="2670068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3B38E-A857-9106-F0D1-BCB74695566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5AF9C6D-15CC-5721-70D3-6F73B2869FA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768E431-A491-B735-698A-1E37BCD669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DCD2D15F-7A1C-F8D2-029D-42AED1A0E5D4}"/>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517D5D3C-9391-A55C-2413-494FE40DEFB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62100" y="1488768"/>
            <a:ext cx="9067800" cy="5125278"/>
          </a:xfrm>
          <a:prstGeom prst="rect">
            <a:avLst/>
          </a:prstGeom>
        </p:spPr>
      </p:pic>
    </p:spTree>
    <p:extLst>
      <p:ext uri="{BB962C8B-B14F-4D97-AF65-F5344CB8AC3E}">
        <p14:creationId xmlns:p14="http://schemas.microsoft.com/office/powerpoint/2010/main" val="1762689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C833F-E6AE-779D-8BF1-5AE37558A2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2D18AC9-44A4-27AE-028D-B6C98722F1D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2200D80A-D8B0-B44B-789E-82ED8AE872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6F4FA73D-A6D3-6FB0-CD1C-BBDF26247B54}"/>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30DE840C-D6CE-7A28-F781-A089B4705F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1528925"/>
            <a:ext cx="8991600" cy="5059025"/>
          </a:xfrm>
          <a:prstGeom prst="rect">
            <a:avLst/>
          </a:prstGeom>
        </p:spPr>
      </p:pic>
    </p:spTree>
    <p:extLst>
      <p:ext uri="{BB962C8B-B14F-4D97-AF65-F5344CB8AC3E}">
        <p14:creationId xmlns:p14="http://schemas.microsoft.com/office/powerpoint/2010/main" val="5685629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AC9A-6805-A5F8-E1DE-43027F532C2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285DA39-460E-E5EA-BE19-A2A713E0E489}"/>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CA165D1-EBCF-A891-8493-F4D2FEE54B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949F0713-526E-F09E-D961-B5FA3616E3EE}"/>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2C04BE31-FC66-BF32-5678-855C6BC964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528925"/>
            <a:ext cx="9144000" cy="5109472"/>
          </a:xfrm>
          <a:prstGeom prst="rect">
            <a:avLst/>
          </a:prstGeom>
        </p:spPr>
      </p:pic>
    </p:spTree>
    <p:extLst>
      <p:ext uri="{BB962C8B-B14F-4D97-AF65-F5344CB8AC3E}">
        <p14:creationId xmlns:p14="http://schemas.microsoft.com/office/powerpoint/2010/main" val="3910027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41CC1-90C9-DD25-08E0-B1302D8D320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112470F-0ED3-F58F-E68A-6AFC132A53C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FCDC5D8F-9938-44D1-708F-6D269E010E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F755DA66-E8B5-60BF-2938-998970073F88}"/>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9D9B2876-6915-2E9C-C305-F6D52A0734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528925"/>
            <a:ext cx="9144000" cy="5131265"/>
          </a:xfrm>
          <a:prstGeom prst="rect">
            <a:avLst/>
          </a:prstGeom>
        </p:spPr>
      </p:pic>
    </p:spTree>
    <p:extLst>
      <p:ext uri="{BB962C8B-B14F-4D97-AF65-F5344CB8AC3E}">
        <p14:creationId xmlns:p14="http://schemas.microsoft.com/office/powerpoint/2010/main" val="2398764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47A64-BC72-CCD5-DAEC-03C364831A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3DBA9A-067D-E613-EA0C-37CB3FA80B6B}"/>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DEB3A045-FF49-8B11-E68B-89B2E1EF5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F11CD436-320F-7173-A970-A06A116D2EB8}"/>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33AFF7F0-EC58-22C0-0E64-E9DFFE05F7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528925"/>
            <a:ext cx="9144000" cy="5123432"/>
          </a:xfrm>
          <a:prstGeom prst="rect">
            <a:avLst/>
          </a:prstGeom>
        </p:spPr>
      </p:pic>
    </p:spTree>
    <p:extLst>
      <p:ext uri="{BB962C8B-B14F-4D97-AF65-F5344CB8AC3E}">
        <p14:creationId xmlns:p14="http://schemas.microsoft.com/office/powerpoint/2010/main" val="3962073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097E6-10C9-F42C-0D96-FA050C86140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3F3691-95B0-CCF8-D64C-ABA7BE1B3C7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E83882D5-A1F2-41A3-6E28-24270F3ED9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28766A11-F276-2D87-B625-3D6D35177546}"/>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7E01A243-7D16-B61B-1F0A-CCA104B9C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5346" y="1479872"/>
            <a:ext cx="5879239" cy="5134174"/>
          </a:xfrm>
          <a:prstGeom prst="rect">
            <a:avLst/>
          </a:prstGeom>
        </p:spPr>
      </p:pic>
    </p:spTree>
    <p:extLst>
      <p:ext uri="{BB962C8B-B14F-4D97-AF65-F5344CB8AC3E}">
        <p14:creationId xmlns:p14="http://schemas.microsoft.com/office/powerpoint/2010/main" val="2456049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E55A0-FFFF-2AC2-3A9F-20912A748B0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E3A3B62-3616-DB72-10CA-94B24BEF583E}"/>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4104DEF-F3FB-63DC-6658-A9A49B3A43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045746ED-C4B7-CE08-FAFE-2A11F993B5E1}"/>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C745FD32-B5BC-9648-F7C4-1F26805EB9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0200" y="1528925"/>
            <a:ext cx="8991600" cy="5082809"/>
          </a:xfrm>
          <a:prstGeom prst="rect">
            <a:avLst/>
          </a:prstGeom>
        </p:spPr>
      </p:pic>
    </p:spTree>
    <p:extLst>
      <p:ext uri="{BB962C8B-B14F-4D97-AF65-F5344CB8AC3E}">
        <p14:creationId xmlns:p14="http://schemas.microsoft.com/office/powerpoint/2010/main" val="2431069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D1C13-863C-EA80-28D6-6EE5C02F93A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38E797-4FE0-54DF-44E6-3FF4255D4982}"/>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742AEBA-D324-3F5A-ADAE-1FF3B49135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98B109CA-75E9-0E1B-FD38-4873462D65F0}"/>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grpSp>
        <p:nvGrpSpPr>
          <p:cNvPr id="8" name="Group 7">
            <a:extLst>
              <a:ext uri="{FF2B5EF4-FFF2-40B4-BE49-F238E27FC236}">
                <a16:creationId xmlns:a16="http://schemas.microsoft.com/office/drawing/2014/main" id="{4B1AEAB1-905C-D62A-3DF7-22A8BDD919E4}"/>
              </a:ext>
            </a:extLst>
          </p:cNvPr>
          <p:cNvGrpSpPr/>
          <p:nvPr/>
        </p:nvGrpSpPr>
        <p:grpSpPr>
          <a:xfrm>
            <a:off x="1714500" y="1491710"/>
            <a:ext cx="8763000" cy="5068932"/>
            <a:chOff x="1714500" y="1491710"/>
            <a:chExt cx="8763000" cy="5068932"/>
          </a:xfrm>
        </p:grpSpPr>
        <p:pic>
          <p:nvPicPr>
            <p:cNvPr id="2" name="Picture 1">
              <a:extLst>
                <a:ext uri="{FF2B5EF4-FFF2-40B4-BE49-F238E27FC236}">
                  <a16:creationId xmlns:a16="http://schemas.microsoft.com/office/drawing/2014/main" id="{E47FB5CA-9A1E-6D93-2765-F165065AE9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14500" y="1491711"/>
              <a:ext cx="8763000" cy="5068931"/>
            </a:xfrm>
            <a:prstGeom prst="rect">
              <a:avLst/>
            </a:prstGeom>
          </p:spPr>
        </p:pic>
        <p:pic>
          <p:nvPicPr>
            <p:cNvPr id="6" name="Picture 5">
              <a:extLst>
                <a:ext uri="{FF2B5EF4-FFF2-40B4-BE49-F238E27FC236}">
                  <a16:creationId xmlns:a16="http://schemas.microsoft.com/office/drawing/2014/main" id="{E1264E4B-55E6-B34B-E251-5C05F3D361F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37357" y="1491711"/>
              <a:ext cx="228600" cy="641889"/>
            </a:xfrm>
            <a:prstGeom prst="rect">
              <a:avLst/>
            </a:prstGeom>
          </p:spPr>
        </p:pic>
        <p:pic>
          <p:nvPicPr>
            <p:cNvPr id="7" name="Picture 6">
              <a:extLst>
                <a:ext uri="{FF2B5EF4-FFF2-40B4-BE49-F238E27FC236}">
                  <a16:creationId xmlns:a16="http://schemas.microsoft.com/office/drawing/2014/main" id="{148C0CCC-D718-B00B-3FC1-77A03DC0191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465957" y="1491710"/>
              <a:ext cx="228600" cy="641889"/>
            </a:xfrm>
            <a:prstGeom prst="rect">
              <a:avLst/>
            </a:prstGeom>
          </p:spPr>
        </p:pic>
      </p:grpSp>
    </p:spTree>
    <p:extLst>
      <p:ext uri="{BB962C8B-B14F-4D97-AF65-F5344CB8AC3E}">
        <p14:creationId xmlns:p14="http://schemas.microsoft.com/office/powerpoint/2010/main" val="119393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5814A-B8ED-EC08-2A56-2FFA0268C317}"/>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DE47FF73-28E7-BBDC-B89A-196361CA4630}"/>
              </a:ext>
            </a:extLst>
          </p:cNvPr>
          <p:cNvSpPr txBox="1"/>
          <p:nvPr/>
        </p:nvSpPr>
        <p:spPr>
          <a:xfrm>
            <a:off x="187671" y="1826452"/>
            <a:ext cx="11623329" cy="3290773"/>
          </a:xfrm>
          <a:prstGeom prst="rect">
            <a:avLst/>
          </a:prstGeom>
          <a:noFill/>
        </p:spPr>
        <p:txBody>
          <a:bodyPr wrap="square" rtlCol="0">
            <a:spAutoFit/>
          </a:bodyPr>
          <a:lstStyle/>
          <a:p>
            <a:pPr marL="160734" indent="-160734" defTabSz="428625">
              <a:lnSpc>
                <a:spcPct val="200000"/>
              </a:lnSpc>
              <a:buClr>
                <a:srgbClr val="4472C4"/>
              </a:buClr>
              <a:buFont typeface="Arial" panose="020B0604020202020204" pitchFamily="34" charset="0"/>
              <a:buChar char="•"/>
            </a:pPr>
            <a:endParaRPr lang="en-US" sz="1500" dirty="0">
              <a:solidFill>
                <a:prstClr val="black"/>
              </a:solidFill>
              <a:latin typeface="Montserrat" pitchFamily="2" charset="0"/>
            </a:endParaRPr>
          </a:p>
          <a:p>
            <a:pPr indent="-160734" defTabSz="428625">
              <a:lnSpc>
                <a:spcPct val="200000"/>
              </a:lnSpc>
              <a:buClr>
                <a:schemeClr val="tx1">
                  <a:lumMod val="75000"/>
                  <a:lumOff val="25000"/>
                </a:schemeClr>
              </a:buClr>
              <a:buFont typeface="Arial" panose="020B0604020202020204" pitchFamily="34" charset="0"/>
              <a:buChar char="•"/>
            </a:pPr>
            <a:r>
              <a:rPr lang="en-US" sz="1400" b="1" dirty="0">
                <a:solidFill>
                  <a:prstClr val="black">
                    <a:lumMod val="65000"/>
                    <a:lumOff val="35000"/>
                  </a:prstClr>
                </a:solidFill>
                <a:latin typeface="Montserrat Light" pitchFamily="2" charset="0"/>
              </a:rPr>
              <a:t>125-year-old global leader in the manufacturing and distribution of operable partitions.  </a:t>
            </a:r>
          </a:p>
          <a:p>
            <a:pPr indent="-160734" defTabSz="428625">
              <a:lnSpc>
                <a:spcPct val="200000"/>
              </a:lnSpc>
              <a:buClr>
                <a:schemeClr val="tx1">
                  <a:lumMod val="75000"/>
                  <a:lumOff val="25000"/>
                </a:schemeClr>
              </a:buClr>
              <a:buFont typeface="Arial" panose="020B0604020202020204" pitchFamily="34" charset="0"/>
              <a:buChar char="•"/>
            </a:pPr>
            <a:r>
              <a:rPr lang="en-US" sz="1400" b="1" dirty="0">
                <a:solidFill>
                  <a:prstClr val="black">
                    <a:lumMod val="65000"/>
                    <a:lumOff val="35000"/>
                  </a:prstClr>
                </a:solidFill>
                <a:latin typeface="Montserrat Light" pitchFamily="2" charset="0"/>
              </a:rPr>
              <a:t>In 2023, the demise of the once iconic brand, closed its doors leaving in it’s wake countless people without work in many 	factories across the globe as well as it’s mark on the architectural, engineering, specification and design communities.  </a:t>
            </a:r>
          </a:p>
          <a:p>
            <a:pPr indent="-160734" defTabSz="428625">
              <a:lnSpc>
                <a:spcPct val="200000"/>
              </a:lnSpc>
              <a:buClr>
                <a:schemeClr val="tx1">
                  <a:lumMod val="75000"/>
                  <a:lumOff val="25000"/>
                </a:schemeClr>
              </a:buClr>
              <a:buFont typeface="Arial" panose="020B0604020202020204" pitchFamily="34" charset="0"/>
              <a:buChar char="•"/>
            </a:pPr>
            <a:r>
              <a:rPr lang="en-US" sz="1400" b="1" dirty="0">
                <a:solidFill>
                  <a:prstClr val="black">
                    <a:lumMod val="65000"/>
                    <a:lumOff val="35000"/>
                  </a:prstClr>
                </a:solidFill>
                <a:latin typeface="Montserrat Light" pitchFamily="2" charset="0"/>
              </a:rPr>
              <a:t>Domestically, the IP was purchased by Kwik-Wall</a:t>
            </a:r>
          </a:p>
          <a:p>
            <a:pPr indent="-160734" defTabSz="428625">
              <a:lnSpc>
                <a:spcPct val="200000"/>
              </a:lnSpc>
              <a:buClr>
                <a:schemeClr val="tx1">
                  <a:lumMod val="75000"/>
                  <a:lumOff val="25000"/>
                </a:schemeClr>
              </a:buClr>
              <a:buFont typeface="Arial" panose="020B0604020202020204" pitchFamily="34" charset="0"/>
              <a:buChar char="•"/>
            </a:pPr>
            <a:r>
              <a:rPr lang="en-US" sz="1400" b="1" dirty="0">
                <a:solidFill>
                  <a:prstClr val="black">
                    <a:lumMod val="65000"/>
                    <a:lumOff val="35000"/>
                  </a:prstClr>
                </a:solidFill>
                <a:latin typeface="Montserrat Light" pitchFamily="2" charset="0"/>
              </a:rPr>
              <a:t>Internationally it was purchased by Hufcor licensees in the UAE.</a:t>
            </a:r>
          </a:p>
          <a:p>
            <a:pPr indent="-160734" defTabSz="428625">
              <a:lnSpc>
                <a:spcPct val="200000"/>
              </a:lnSpc>
              <a:buClr>
                <a:schemeClr val="tx1">
                  <a:lumMod val="75000"/>
                  <a:lumOff val="25000"/>
                </a:schemeClr>
              </a:buClr>
              <a:buFont typeface="Arial" panose="020B0604020202020204" pitchFamily="34" charset="0"/>
              <a:buChar char="•"/>
            </a:pPr>
            <a:r>
              <a:rPr lang="en-US" sz="1400" b="1" dirty="0">
                <a:solidFill>
                  <a:prstClr val="black">
                    <a:lumMod val="65000"/>
                    <a:lumOff val="35000"/>
                  </a:prstClr>
                </a:solidFill>
                <a:latin typeface="Montserrat Light" pitchFamily="2" charset="0"/>
              </a:rPr>
              <a:t>Products, trademarks, industry leading configurator, engineering and know-how are now under the KW umbrella</a:t>
            </a:r>
          </a:p>
          <a:p>
            <a:pPr defTabSz="428625">
              <a:buClr>
                <a:srgbClr val="4472C4"/>
              </a:buClr>
            </a:pPr>
            <a:endParaRPr lang="en-US" sz="984" dirty="0">
              <a:solidFill>
                <a:prstClr val="black"/>
              </a:solidFill>
              <a:latin typeface="Montserrat" pitchFamily="2" charset="0"/>
            </a:endParaRPr>
          </a:p>
        </p:txBody>
      </p:sp>
      <p:sp>
        <p:nvSpPr>
          <p:cNvPr id="7" name="TextBox 6">
            <a:extLst>
              <a:ext uri="{FF2B5EF4-FFF2-40B4-BE49-F238E27FC236}">
                <a16:creationId xmlns:a16="http://schemas.microsoft.com/office/drawing/2014/main" id="{9F1EB11B-5913-BE9D-6A33-B8868D5EACC9}"/>
              </a:ext>
            </a:extLst>
          </p:cNvPr>
          <p:cNvSpPr txBox="1"/>
          <p:nvPr/>
        </p:nvSpPr>
        <p:spPr>
          <a:xfrm>
            <a:off x="4019002" y="1753894"/>
            <a:ext cx="4153994" cy="380873"/>
          </a:xfrm>
          <a:prstGeom prst="rect">
            <a:avLst/>
          </a:prstGeom>
          <a:noFill/>
        </p:spPr>
        <p:txBody>
          <a:bodyPr wrap="square" rtlCol="0">
            <a:spAutoFit/>
          </a:bodyPr>
          <a:lstStyle/>
          <a:p>
            <a:pPr algn="ctr" defTabSz="428625"/>
            <a:r>
              <a:rPr lang="en-US" sz="1875" b="1" dirty="0">
                <a:solidFill>
                  <a:prstClr val="black">
                    <a:lumMod val="65000"/>
                    <a:lumOff val="35000"/>
                  </a:prstClr>
                </a:solidFill>
                <a:latin typeface="Montserrat" pitchFamily="2" charset="0"/>
              </a:rPr>
              <a:t>Hufcor Acquisition</a:t>
            </a:r>
          </a:p>
        </p:txBody>
      </p:sp>
      <p:pic>
        <p:nvPicPr>
          <p:cNvPr id="2" name="Picture 1">
            <a:extLst>
              <a:ext uri="{FF2B5EF4-FFF2-40B4-BE49-F238E27FC236}">
                <a16:creationId xmlns:a16="http://schemas.microsoft.com/office/drawing/2014/main" id="{BC805F50-657B-DB36-B8DD-393C3F44E0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671" y="5361795"/>
            <a:ext cx="4648200" cy="893885"/>
          </a:xfrm>
          <a:prstGeom prst="rect">
            <a:avLst/>
          </a:prstGeom>
        </p:spPr>
      </p:pic>
      <p:pic>
        <p:nvPicPr>
          <p:cNvPr id="4" name="Picture 3">
            <a:extLst>
              <a:ext uri="{FF2B5EF4-FFF2-40B4-BE49-F238E27FC236}">
                <a16:creationId xmlns:a16="http://schemas.microsoft.com/office/drawing/2014/main" id="{F9822172-4A8C-32FE-DD64-C0A0D4A3E9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4925639"/>
            <a:ext cx="2476500" cy="1544748"/>
          </a:xfrm>
          <a:prstGeom prst="rect">
            <a:avLst/>
          </a:prstGeom>
        </p:spPr>
      </p:pic>
      <p:pic>
        <p:nvPicPr>
          <p:cNvPr id="13" name="Picture 12">
            <a:hlinkClick r:id="rId5"/>
            <a:extLst>
              <a:ext uri="{FF2B5EF4-FFF2-40B4-BE49-F238E27FC236}">
                <a16:creationId xmlns:a16="http://schemas.microsoft.com/office/drawing/2014/main" id="{A4CF4769-6EB4-AED1-EEDC-FE9A1CECD0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14" name="Group 13">
            <a:extLst>
              <a:ext uri="{FF2B5EF4-FFF2-40B4-BE49-F238E27FC236}">
                <a16:creationId xmlns:a16="http://schemas.microsoft.com/office/drawing/2014/main" id="{185476A8-DDD6-D2B8-ED69-937E9F968A5C}"/>
              </a:ext>
            </a:extLst>
          </p:cNvPr>
          <p:cNvGrpSpPr/>
          <p:nvPr/>
        </p:nvGrpSpPr>
        <p:grpSpPr>
          <a:xfrm>
            <a:off x="0" y="387613"/>
            <a:ext cx="12192000" cy="1222280"/>
            <a:chOff x="8467" y="413453"/>
            <a:chExt cx="9601201" cy="1303765"/>
          </a:xfrm>
        </p:grpSpPr>
        <p:sp>
          <p:nvSpPr>
            <p:cNvPr id="15" name="TextBox 14">
              <a:extLst>
                <a:ext uri="{FF2B5EF4-FFF2-40B4-BE49-F238E27FC236}">
                  <a16:creationId xmlns:a16="http://schemas.microsoft.com/office/drawing/2014/main" id="{5C040611-32E0-5EF0-B992-F53B65CE8CB6}"/>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17" name="TextBox 16">
              <a:extLst>
                <a:ext uri="{FF2B5EF4-FFF2-40B4-BE49-F238E27FC236}">
                  <a16:creationId xmlns:a16="http://schemas.microsoft.com/office/drawing/2014/main" id="{82FC19F7-E01D-BE3D-EA18-2356F48CAA92}"/>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18" name="Picture 17">
              <a:extLst>
                <a:ext uri="{FF2B5EF4-FFF2-40B4-BE49-F238E27FC236}">
                  <a16:creationId xmlns:a16="http://schemas.microsoft.com/office/drawing/2014/main" id="{E4529BA2-4828-C527-D5BE-F6A9E52B738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sp>
        <p:nvSpPr>
          <p:cNvPr id="19" name="Arrow: Right 18">
            <a:extLst>
              <a:ext uri="{FF2B5EF4-FFF2-40B4-BE49-F238E27FC236}">
                <a16:creationId xmlns:a16="http://schemas.microsoft.com/office/drawing/2014/main" id="{59FC6783-5417-0F88-DFB8-E6E08D0D38A6}"/>
              </a:ext>
            </a:extLst>
          </p:cNvPr>
          <p:cNvSpPr/>
          <p:nvPr/>
        </p:nvSpPr>
        <p:spPr>
          <a:xfrm>
            <a:off x="5029200" y="5562409"/>
            <a:ext cx="2590800" cy="385278"/>
          </a:xfrm>
          <a:prstGeom prst="rightArrow">
            <a:avLst>
              <a:gd name="adj1" fmla="val 50000"/>
              <a:gd name="adj2" fmla="val 117810"/>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99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069FF-C367-6BBF-8554-7830BB38E43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836FA9D-75AA-5B59-43EE-492FCE9944D9}"/>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E3A7540C-2F08-04E0-E308-DF1FDCACBF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762BC4A0-6001-E655-841F-B5ABD846F080}"/>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4EF01788-C356-E4F4-4042-24C0BFB8B4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8300" y="1476002"/>
            <a:ext cx="8915400" cy="5159309"/>
          </a:xfrm>
          <a:prstGeom prst="rect">
            <a:avLst/>
          </a:prstGeom>
        </p:spPr>
      </p:pic>
    </p:spTree>
    <p:extLst>
      <p:ext uri="{BB962C8B-B14F-4D97-AF65-F5344CB8AC3E}">
        <p14:creationId xmlns:p14="http://schemas.microsoft.com/office/powerpoint/2010/main" val="4176225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ABCD-B739-9F89-7019-0CAEF053ED6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D7783FF-88B6-3682-870F-EC5251029C9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FCDF539-D5A7-5E9A-29BB-CAF0106B8D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13" name="TextBox 12">
            <a:extLst>
              <a:ext uri="{FF2B5EF4-FFF2-40B4-BE49-F238E27FC236}">
                <a16:creationId xmlns:a16="http://schemas.microsoft.com/office/drawing/2014/main" id="{6CDB6DCC-6BDE-8725-37CB-51AD746A688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descr="A room with glass doors&#10;&#10;AI-generated content may be incorrect.">
            <a:extLst>
              <a:ext uri="{FF2B5EF4-FFF2-40B4-BE49-F238E27FC236}">
                <a16:creationId xmlns:a16="http://schemas.microsoft.com/office/drawing/2014/main" id="{A26E95CD-B4AB-C8A0-A377-7FFDA52149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0041" y="1477198"/>
            <a:ext cx="6871917" cy="5120899"/>
          </a:xfrm>
          <a:prstGeom prst="rect">
            <a:avLst/>
          </a:prstGeom>
        </p:spPr>
      </p:pic>
    </p:spTree>
    <p:extLst>
      <p:ext uri="{BB962C8B-B14F-4D97-AF65-F5344CB8AC3E}">
        <p14:creationId xmlns:p14="http://schemas.microsoft.com/office/powerpoint/2010/main" val="1248051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B845-2EBB-A156-23C3-AA28FA41E7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30C1828-F592-958A-3C5C-F405FCBC91A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695B0382-EFE6-C4CB-D5CC-3D582C2FEF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4A29DDB3-D4CE-A5D2-E0B5-C9452D095F4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VE-Project-10">
            <a:hlinkClick r:id="" action="ppaction://media"/>
            <a:extLst>
              <a:ext uri="{FF2B5EF4-FFF2-40B4-BE49-F238E27FC236}">
                <a16:creationId xmlns:a16="http://schemas.microsoft.com/office/drawing/2014/main" id="{8C7BE8E5-218C-B7D6-16CE-503E85CB35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0" y="1513685"/>
            <a:ext cx="8267700" cy="4650582"/>
          </a:xfrm>
          <a:prstGeom prst="rect">
            <a:avLst/>
          </a:prstGeom>
        </p:spPr>
      </p:pic>
    </p:spTree>
    <p:extLst>
      <p:ext uri="{BB962C8B-B14F-4D97-AF65-F5344CB8AC3E}">
        <p14:creationId xmlns:p14="http://schemas.microsoft.com/office/powerpoint/2010/main" val="30234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1C2B-1DC6-EE20-D62E-AE8AB4054C8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AEE8504-B41C-ED49-EC35-9C7BDBCAF9F4}"/>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3ED3CC1E-9BDB-3301-484E-896272AAF3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3" name="Picture 2">
            <a:extLst>
              <a:ext uri="{FF2B5EF4-FFF2-40B4-BE49-F238E27FC236}">
                <a16:creationId xmlns:a16="http://schemas.microsoft.com/office/drawing/2014/main" id="{C0A24F5F-6BAB-8979-D795-066AB905326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14599" y="1507660"/>
            <a:ext cx="7395241" cy="5085121"/>
          </a:xfrm>
          <a:prstGeom prst="rect">
            <a:avLst/>
          </a:prstGeom>
        </p:spPr>
      </p:pic>
      <p:sp>
        <p:nvSpPr>
          <p:cNvPr id="4" name="TextBox 3">
            <a:extLst>
              <a:ext uri="{FF2B5EF4-FFF2-40B4-BE49-F238E27FC236}">
                <a16:creationId xmlns:a16="http://schemas.microsoft.com/office/drawing/2014/main" id="{7F0CBF86-43A4-FB2B-2102-CE926EA7A6DE}"/>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spTree>
    <p:extLst>
      <p:ext uri="{BB962C8B-B14F-4D97-AF65-F5344CB8AC3E}">
        <p14:creationId xmlns:p14="http://schemas.microsoft.com/office/powerpoint/2010/main" val="1806358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0411-55DA-9658-6330-3B7759A65CF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164DE8E-91EA-3996-68C2-00EDC7DA3784}"/>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06DD968C-4E37-2FCC-0313-DFFFEA382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083DF9DD-40E4-785A-22F6-60449E3ED39B}"/>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4D2E223E-282D-FBA5-7956-EB72F0859F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528925"/>
            <a:ext cx="7772400" cy="5024995"/>
          </a:xfrm>
          <a:prstGeom prst="rect">
            <a:avLst/>
          </a:prstGeom>
        </p:spPr>
      </p:pic>
    </p:spTree>
    <p:extLst>
      <p:ext uri="{BB962C8B-B14F-4D97-AF65-F5344CB8AC3E}">
        <p14:creationId xmlns:p14="http://schemas.microsoft.com/office/powerpoint/2010/main" val="3030577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EC278-E76E-73D6-2EEF-F3AC262A731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12A7802-41DE-2771-3796-D860FAC3F7D2}"/>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D7CA18EC-E465-6D2C-56C1-7BEACC7A44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pic>
        <p:nvPicPr>
          <p:cNvPr id="2" name="Picture 1">
            <a:extLst>
              <a:ext uri="{FF2B5EF4-FFF2-40B4-BE49-F238E27FC236}">
                <a16:creationId xmlns:a16="http://schemas.microsoft.com/office/drawing/2014/main" id="{8EC13C48-7B7D-2742-BB54-83F8E19F61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0030" y="1464940"/>
            <a:ext cx="9031940" cy="5111892"/>
          </a:xfrm>
          <a:prstGeom prst="rect">
            <a:avLst/>
          </a:prstGeom>
        </p:spPr>
      </p:pic>
      <p:sp>
        <p:nvSpPr>
          <p:cNvPr id="4" name="TextBox 3">
            <a:extLst>
              <a:ext uri="{FF2B5EF4-FFF2-40B4-BE49-F238E27FC236}">
                <a16:creationId xmlns:a16="http://schemas.microsoft.com/office/drawing/2014/main" id="{915000E5-0695-8381-0A85-7D770B9441B6}"/>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6" name="Picture 5">
            <a:extLst>
              <a:ext uri="{FF2B5EF4-FFF2-40B4-BE49-F238E27FC236}">
                <a16:creationId xmlns:a16="http://schemas.microsoft.com/office/drawing/2014/main" id="{5DD60992-1206-4691-7E2A-37759C96AC1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458200" y="2895600"/>
            <a:ext cx="228600" cy="381000"/>
          </a:xfrm>
          <a:prstGeom prst="rect">
            <a:avLst/>
          </a:prstGeom>
        </p:spPr>
      </p:pic>
    </p:spTree>
    <p:extLst>
      <p:ext uri="{BB962C8B-B14F-4D97-AF65-F5344CB8AC3E}">
        <p14:creationId xmlns:p14="http://schemas.microsoft.com/office/powerpoint/2010/main" val="19279695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A0D5-FBA3-0E5C-EED7-473051B26D2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1B76562-6BFF-2174-B2AE-92D8916E35E7}"/>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DB599065-4952-61D1-A813-DAFEEF289A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F316B9DB-00E6-31AB-6C1F-F063A8769EB7}"/>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a:extLst>
              <a:ext uri="{FF2B5EF4-FFF2-40B4-BE49-F238E27FC236}">
                <a16:creationId xmlns:a16="http://schemas.microsoft.com/office/drawing/2014/main" id="{8EF834DA-D7D3-C9A3-C69B-1C5D6EB96B9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14184" y="1454258"/>
            <a:ext cx="8573953" cy="5159788"/>
          </a:xfrm>
          <a:prstGeom prst="rect">
            <a:avLst/>
          </a:prstGeom>
        </p:spPr>
      </p:pic>
    </p:spTree>
    <p:extLst>
      <p:ext uri="{BB962C8B-B14F-4D97-AF65-F5344CB8AC3E}">
        <p14:creationId xmlns:p14="http://schemas.microsoft.com/office/powerpoint/2010/main" val="36410494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4B105-01AC-7241-7000-F548FE91D4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0243BB0-DF1F-7059-21C7-2F2D2FFDB0E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495A1682-5222-B994-9C8C-F6701C86E5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050CAE28-2D81-481A-6578-9D17B3855B52}"/>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5F8FD028-A33E-82CB-2DC5-58BE170500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4412" y="1443511"/>
            <a:ext cx="7403175" cy="5202433"/>
          </a:xfrm>
          <a:prstGeom prst="rect">
            <a:avLst/>
          </a:prstGeom>
        </p:spPr>
      </p:pic>
    </p:spTree>
    <p:extLst>
      <p:ext uri="{BB962C8B-B14F-4D97-AF65-F5344CB8AC3E}">
        <p14:creationId xmlns:p14="http://schemas.microsoft.com/office/powerpoint/2010/main" val="6374936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E8BF-8D4C-D199-1CF4-861692A7FD0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1B5A39E-5624-24AB-C767-29B1B65F7010}"/>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B0410FC7-1C97-3E3B-28C6-B7134CBA16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2CD42EDC-8A5A-14A7-045B-FA5C0284B9CA}"/>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descr="A room with a table and chairs&#10;&#10;AI-generated content may be incorrect.">
            <a:extLst>
              <a:ext uri="{FF2B5EF4-FFF2-40B4-BE49-F238E27FC236}">
                <a16:creationId xmlns:a16="http://schemas.microsoft.com/office/drawing/2014/main" id="{27202949-6869-DD2E-2D67-851AD61349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0105" y="1422245"/>
            <a:ext cx="7851789" cy="5234526"/>
          </a:xfrm>
          <a:prstGeom prst="rect">
            <a:avLst/>
          </a:prstGeom>
        </p:spPr>
      </p:pic>
    </p:spTree>
    <p:extLst>
      <p:ext uri="{BB962C8B-B14F-4D97-AF65-F5344CB8AC3E}">
        <p14:creationId xmlns:p14="http://schemas.microsoft.com/office/powerpoint/2010/main" val="3080796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ED8F9-3709-AF66-D666-EBE02E8D6F1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EE122D3-F628-BB02-5EE3-3F54D1490ABC}"/>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4EC0154B-776A-A584-E704-04CD21A737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700B5F88-67AC-54BD-9BD2-4D514736251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3" name="Picture 2" descr="A room with a table and chairs&#10;&#10;AI-generated content may be incorrect.">
            <a:extLst>
              <a:ext uri="{FF2B5EF4-FFF2-40B4-BE49-F238E27FC236}">
                <a16:creationId xmlns:a16="http://schemas.microsoft.com/office/drawing/2014/main" id="{5E45DA8F-96B3-C336-5D8C-48FB58F20D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0105" y="1422245"/>
            <a:ext cx="7851789" cy="5234526"/>
          </a:xfrm>
          <a:prstGeom prst="rect">
            <a:avLst/>
          </a:prstGeom>
        </p:spPr>
      </p:pic>
      <p:pic>
        <p:nvPicPr>
          <p:cNvPr id="2" name="Picture 1" descr="A room with glass doors and a blue chair&#10;&#10;AI-generated content may be incorrect.">
            <a:extLst>
              <a:ext uri="{FF2B5EF4-FFF2-40B4-BE49-F238E27FC236}">
                <a16:creationId xmlns:a16="http://schemas.microsoft.com/office/drawing/2014/main" id="{E6DD66DA-C03F-C2A2-D5A2-EF8A3FF4A6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0105" y="1422244"/>
            <a:ext cx="7851788" cy="5234525"/>
          </a:xfrm>
          <a:prstGeom prst="rect">
            <a:avLst/>
          </a:prstGeom>
        </p:spPr>
      </p:pic>
    </p:spTree>
    <p:extLst>
      <p:ext uri="{BB962C8B-B14F-4D97-AF65-F5344CB8AC3E}">
        <p14:creationId xmlns:p14="http://schemas.microsoft.com/office/powerpoint/2010/main" val="2398371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3E7E0-B05B-D4B8-3063-E78B4C88C522}"/>
            </a:ext>
          </a:extLst>
        </p:cNvPr>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8A9EF4AF-23CF-177D-5F3B-0838061899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83358891-5AAE-E806-63D6-CFAEDD2CF36C}"/>
              </a:ext>
            </a:extLst>
          </p:cNvPr>
          <p:cNvGrpSpPr/>
          <p:nvPr/>
        </p:nvGrpSpPr>
        <p:grpSpPr>
          <a:xfrm>
            <a:off x="0" y="387613"/>
            <a:ext cx="12192000" cy="1222280"/>
            <a:chOff x="8467" y="413453"/>
            <a:chExt cx="9601201" cy="1303765"/>
          </a:xfrm>
        </p:grpSpPr>
        <p:sp>
          <p:nvSpPr>
            <p:cNvPr id="6" name="TextBox 5">
              <a:extLst>
                <a:ext uri="{FF2B5EF4-FFF2-40B4-BE49-F238E27FC236}">
                  <a16:creationId xmlns:a16="http://schemas.microsoft.com/office/drawing/2014/main" id="{B128E2FB-757E-1C23-2A30-CE23EB496281}"/>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dirty="0">
                  <a:solidFill>
                    <a:prstClr val="black">
                      <a:lumMod val="65000"/>
                      <a:lumOff val="35000"/>
                    </a:prstClr>
                  </a:solidFill>
                  <a:latin typeface="Montserrat Light" pitchFamily="2" charset="0"/>
                </a:rPr>
                <a:t>Transforming Space Into </a:t>
              </a:r>
            </a:p>
            <a:p>
              <a:pPr algn="ctr" defTabSz="428625"/>
              <a:r>
                <a:rPr lang="en-US" sz="3000" b="1" dirty="0">
                  <a:solidFill>
                    <a:prstClr val="black">
                      <a:lumMod val="65000"/>
                      <a:lumOff val="35000"/>
                    </a:prstClr>
                  </a:solidFill>
                  <a:latin typeface="Montserrat" pitchFamily="2" charset="0"/>
                </a:rPr>
                <a:t>POSSIBILITIES</a:t>
              </a:r>
            </a:p>
          </p:txBody>
        </p:sp>
        <p:sp>
          <p:nvSpPr>
            <p:cNvPr id="23" name="TextBox 22">
              <a:extLst>
                <a:ext uri="{FF2B5EF4-FFF2-40B4-BE49-F238E27FC236}">
                  <a16:creationId xmlns:a16="http://schemas.microsoft.com/office/drawing/2014/main" id="{6DFA13E3-B7D0-0388-F0E8-4B921C27A3AE}"/>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dirty="0">
                  <a:solidFill>
                    <a:prstClr val="black">
                      <a:lumMod val="65000"/>
                      <a:lumOff val="35000"/>
                    </a:prstClr>
                  </a:solidFill>
                  <a:latin typeface="Montserrat" pitchFamily="2" charset="0"/>
                </a:rPr>
                <a:t>MOVABLE WALL SYSTEMS</a:t>
              </a:r>
            </a:p>
          </p:txBody>
        </p:sp>
        <p:pic>
          <p:nvPicPr>
            <p:cNvPr id="9" name="Picture 8">
              <a:extLst>
                <a:ext uri="{FF2B5EF4-FFF2-40B4-BE49-F238E27FC236}">
                  <a16:creationId xmlns:a16="http://schemas.microsoft.com/office/drawing/2014/main" id="{5E36F3BB-5FB3-47A7-2CD9-9549CA5268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7" y="1367408"/>
              <a:ext cx="9601201" cy="349810"/>
            </a:xfrm>
            <a:prstGeom prst="rect">
              <a:avLst/>
            </a:prstGeom>
            <a:ln>
              <a:noFill/>
            </a:ln>
          </p:spPr>
        </p:pic>
      </p:grpSp>
      <p:pic>
        <p:nvPicPr>
          <p:cNvPr id="3" name="Picture 2">
            <a:extLst>
              <a:ext uri="{FF2B5EF4-FFF2-40B4-BE49-F238E27FC236}">
                <a16:creationId xmlns:a16="http://schemas.microsoft.com/office/drawing/2014/main" id="{D04E0FB4-1BB0-7CA8-4896-6086EEA0840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46811" y="1737318"/>
            <a:ext cx="5088817" cy="3583395"/>
          </a:xfrm>
          <a:prstGeom prst="rect">
            <a:avLst/>
          </a:prstGeom>
        </p:spPr>
      </p:pic>
      <p:pic>
        <p:nvPicPr>
          <p:cNvPr id="2" name="Picture 1">
            <a:extLst>
              <a:ext uri="{FF2B5EF4-FFF2-40B4-BE49-F238E27FC236}">
                <a16:creationId xmlns:a16="http://schemas.microsoft.com/office/drawing/2014/main" id="{8CB65972-1305-35C8-DCEB-4E3379D0C5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9020" y="5595475"/>
            <a:ext cx="3342294" cy="642749"/>
          </a:xfrm>
          <a:prstGeom prst="rect">
            <a:avLst/>
          </a:prstGeom>
        </p:spPr>
      </p:pic>
      <p:sp>
        <p:nvSpPr>
          <p:cNvPr id="12" name="TextBox 11">
            <a:extLst>
              <a:ext uri="{FF2B5EF4-FFF2-40B4-BE49-F238E27FC236}">
                <a16:creationId xmlns:a16="http://schemas.microsoft.com/office/drawing/2014/main" id="{B58A4DEC-7650-9D63-218B-EBFC8130150D}"/>
              </a:ext>
            </a:extLst>
          </p:cNvPr>
          <p:cNvSpPr txBox="1"/>
          <p:nvPr/>
        </p:nvSpPr>
        <p:spPr>
          <a:xfrm>
            <a:off x="2223345" y="5119684"/>
            <a:ext cx="1102469" cy="412357"/>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Unispan</a:t>
            </a:r>
            <a:endParaRPr lang="en-US" sz="984" dirty="0">
              <a:solidFill>
                <a:prstClr val="black"/>
              </a:solidFill>
              <a:latin typeface="Montserrat" pitchFamily="2" charset="0"/>
            </a:endParaRPr>
          </a:p>
        </p:txBody>
      </p:sp>
      <p:sp>
        <p:nvSpPr>
          <p:cNvPr id="13" name="TextBox 12">
            <a:extLst>
              <a:ext uri="{FF2B5EF4-FFF2-40B4-BE49-F238E27FC236}">
                <a16:creationId xmlns:a16="http://schemas.microsoft.com/office/drawing/2014/main" id="{93A0FC4C-BDCB-6280-388C-62CE436C6CBA}"/>
              </a:ext>
            </a:extLst>
          </p:cNvPr>
          <p:cNvSpPr txBox="1"/>
          <p:nvPr/>
        </p:nvSpPr>
        <p:spPr>
          <a:xfrm>
            <a:off x="664997" y="4021892"/>
            <a:ext cx="1454026" cy="412357"/>
          </a:xfrm>
          <a:prstGeom prst="rect">
            <a:avLst/>
          </a:prstGeom>
          <a:noFill/>
        </p:spPr>
        <p:txBody>
          <a:bodyPr wrap="square" rtlCol="0">
            <a:spAutoFit/>
          </a:bodyPr>
          <a:lstStyle/>
          <a:p>
            <a:pPr defTabSz="428625">
              <a:lnSpc>
                <a:spcPts val="2813"/>
              </a:lnSpc>
              <a:buClr>
                <a:srgbClr val="4472C4"/>
              </a:buClr>
            </a:pPr>
            <a:r>
              <a:rPr lang="en-US" sz="1600" b="1" i="0" dirty="0">
                <a:solidFill>
                  <a:srgbClr val="4A4A4A"/>
                </a:solidFill>
                <a:effectLst/>
                <a:latin typeface="Montserrat" pitchFamily="2" charset="0"/>
              </a:rPr>
              <a:t>FlexTact®</a:t>
            </a:r>
            <a:endParaRPr lang="en-US" sz="984" dirty="0">
              <a:solidFill>
                <a:prstClr val="black"/>
              </a:solidFill>
              <a:latin typeface="Montserrat" pitchFamily="2" charset="0"/>
            </a:endParaRPr>
          </a:p>
        </p:txBody>
      </p:sp>
      <p:sp>
        <p:nvSpPr>
          <p:cNvPr id="14" name="TextBox 13">
            <a:extLst>
              <a:ext uri="{FF2B5EF4-FFF2-40B4-BE49-F238E27FC236}">
                <a16:creationId xmlns:a16="http://schemas.microsoft.com/office/drawing/2014/main" id="{49AE9C58-DFE4-EFBB-CE01-BDBC0E9974F6}"/>
              </a:ext>
            </a:extLst>
          </p:cNvPr>
          <p:cNvSpPr txBox="1"/>
          <p:nvPr/>
        </p:nvSpPr>
        <p:spPr>
          <a:xfrm>
            <a:off x="680044" y="3609592"/>
            <a:ext cx="2094536" cy="412357"/>
          </a:xfrm>
          <a:prstGeom prst="rect">
            <a:avLst/>
          </a:prstGeom>
          <a:noFill/>
        </p:spPr>
        <p:txBody>
          <a:bodyPr wrap="square" rtlCol="0">
            <a:spAutoFit/>
          </a:bodyPr>
          <a:lstStyle/>
          <a:p>
            <a:pPr defTabSz="428625">
              <a:lnSpc>
                <a:spcPts val="2813"/>
              </a:lnSpc>
              <a:buClr>
                <a:srgbClr val="4472C4"/>
              </a:buClr>
            </a:pPr>
            <a:r>
              <a:rPr lang="en-US" sz="1600" b="1" i="0" dirty="0">
                <a:solidFill>
                  <a:srgbClr val="4A4A4A"/>
                </a:solidFill>
                <a:effectLst/>
                <a:latin typeface="Montserrat" pitchFamily="2" charset="0"/>
              </a:rPr>
              <a:t>600 Series Panels</a:t>
            </a:r>
            <a:endParaRPr lang="en-US" sz="984" dirty="0">
              <a:solidFill>
                <a:prstClr val="black"/>
              </a:solidFill>
              <a:latin typeface="Montserrat" pitchFamily="2" charset="0"/>
            </a:endParaRPr>
          </a:p>
        </p:txBody>
      </p:sp>
      <p:sp>
        <p:nvSpPr>
          <p:cNvPr id="15" name="TextBox 14">
            <a:extLst>
              <a:ext uri="{FF2B5EF4-FFF2-40B4-BE49-F238E27FC236}">
                <a16:creationId xmlns:a16="http://schemas.microsoft.com/office/drawing/2014/main" id="{571006E7-DDA6-0781-9B08-12528AF19939}"/>
              </a:ext>
            </a:extLst>
          </p:cNvPr>
          <p:cNvSpPr txBox="1"/>
          <p:nvPr/>
        </p:nvSpPr>
        <p:spPr>
          <a:xfrm>
            <a:off x="3142819" y="3595312"/>
            <a:ext cx="1561007" cy="412357"/>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Engineering</a:t>
            </a:r>
            <a:endParaRPr lang="en-US" sz="984" dirty="0">
              <a:solidFill>
                <a:prstClr val="black"/>
              </a:solidFill>
              <a:latin typeface="Montserrat" pitchFamily="2" charset="0"/>
            </a:endParaRPr>
          </a:p>
        </p:txBody>
      </p:sp>
      <p:sp>
        <p:nvSpPr>
          <p:cNvPr id="17" name="TextBox 16">
            <a:extLst>
              <a:ext uri="{FF2B5EF4-FFF2-40B4-BE49-F238E27FC236}">
                <a16:creationId xmlns:a16="http://schemas.microsoft.com/office/drawing/2014/main" id="{272B5112-D412-C83C-0575-E39A8C5D3F32}"/>
              </a:ext>
            </a:extLst>
          </p:cNvPr>
          <p:cNvSpPr txBox="1"/>
          <p:nvPr/>
        </p:nvSpPr>
        <p:spPr>
          <a:xfrm>
            <a:off x="282985" y="4908357"/>
            <a:ext cx="2417182" cy="412357"/>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Specification</a:t>
            </a:r>
            <a:endParaRPr lang="en-US" sz="984" dirty="0">
              <a:solidFill>
                <a:prstClr val="black"/>
              </a:solidFill>
              <a:latin typeface="Montserrat" pitchFamily="2" charset="0"/>
            </a:endParaRPr>
          </a:p>
        </p:txBody>
      </p:sp>
      <p:sp>
        <p:nvSpPr>
          <p:cNvPr id="18" name="TextBox 17">
            <a:extLst>
              <a:ext uri="{FF2B5EF4-FFF2-40B4-BE49-F238E27FC236}">
                <a16:creationId xmlns:a16="http://schemas.microsoft.com/office/drawing/2014/main" id="{7CB3CD73-6C63-59BF-220C-C941844F2825}"/>
              </a:ext>
            </a:extLst>
          </p:cNvPr>
          <p:cNvSpPr txBox="1"/>
          <p:nvPr/>
        </p:nvSpPr>
        <p:spPr>
          <a:xfrm>
            <a:off x="1260987" y="4434192"/>
            <a:ext cx="1373864" cy="412356"/>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Pre-Design</a:t>
            </a:r>
            <a:endParaRPr lang="en-US" sz="984" dirty="0">
              <a:solidFill>
                <a:prstClr val="black"/>
              </a:solidFill>
              <a:latin typeface="Montserrat" pitchFamily="2" charset="0"/>
            </a:endParaRPr>
          </a:p>
        </p:txBody>
      </p:sp>
      <p:sp>
        <p:nvSpPr>
          <p:cNvPr id="19" name="TextBox 18">
            <a:extLst>
              <a:ext uri="{FF2B5EF4-FFF2-40B4-BE49-F238E27FC236}">
                <a16:creationId xmlns:a16="http://schemas.microsoft.com/office/drawing/2014/main" id="{D42E541B-1218-8E21-2775-9E57BF99CA4C}"/>
              </a:ext>
            </a:extLst>
          </p:cNvPr>
          <p:cNvSpPr txBox="1"/>
          <p:nvPr/>
        </p:nvSpPr>
        <p:spPr>
          <a:xfrm>
            <a:off x="3653495" y="4810535"/>
            <a:ext cx="1808175" cy="412357"/>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Large Projects</a:t>
            </a:r>
            <a:endParaRPr lang="en-US" sz="984" dirty="0">
              <a:solidFill>
                <a:prstClr val="black"/>
              </a:solidFill>
              <a:latin typeface="Montserrat" pitchFamily="2" charset="0"/>
            </a:endParaRPr>
          </a:p>
        </p:txBody>
      </p:sp>
      <p:sp>
        <p:nvSpPr>
          <p:cNvPr id="20" name="TextBox 19">
            <a:extLst>
              <a:ext uri="{FF2B5EF4-FFF2-40B4-BE49-F238E27FC236}">
                <a16:creationId xmlns:a16="http://schemas.microsoft.com/office/drawing/2014/main" id="{CAE0B588-1B75-109A-5EEB-63EE9040067F}"/>
              </a:ext>
            </a:extLst>
          </p:cNvPr>
          <p:cNvSpPr txBox="1"/>
          <p:nvPr/>
        </p:nvSpPr>
        <p:spPr>
          <a:xfrm>
            <a:off x="4124275" y="3944991"/>
            <a:ext cx="1102469" cy="412357"/>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Tooling</a:t>
            </a:r>
            <a:endParaRPr lang="en-US" sz="984" dirty="0">
              <a:solidFill>
                <a:prstClr val="black"/>
              </a:solidFill>
              <a:latin typeface="Montserrat" pitchFamily="2" charset="0"/>
            </a:endParaRPr>
          </a:p>
        </p:txBody>
      </p:sp>
      <p:sp>
        <p:nvSpPr>
          <p:cNvPr id="21" name="TextBox 20">
            <a:extLst>
              <a:ext uri="{FF2B5EF4-FFF2-40B4-BE49-F238E27FC236}">
                <a16:creationId xmlns:a16="http://schemas.microsoft.com/office/drawing/2014/main" id="{39DC0614-698D-3AD2-149C-A99BC29B849E}"/>
              </a:ext>
            </a:extLst>
          </p:cNvPr>
          <p:cNvSpPr txBox="1"/>
          <p:nvPr/>
        </p:nvSpPr>
        <p:spPr>
          <a:xfrm>
            <a:off x="3142819" y="4294669"/>
            <a:ext cx="2682624" cy="412357"/>
          </a:xfrm>
          <a:prstGeom prst="rect">
            <a:avLst/>
          </a:prstGeom>
          <a:noFill/>
        </p:spPr>
        <p:txBody>
          <a:bodyPr wrap="square" rtlCol="0">
            <a:spAutoFit/>
          </a:bodyPr>
          <a:lstStyle/>
          <a:p>
            <a:pPr defTabSz="428625">
              <a:lnSpc>
                <a:spcPts val="2813"/>
              </a:lnSpc>
              <a:buClr>
                <a:srgbClr val="4472C4"/>
              </a:buClr>
            </a:pPr>
            <a:r>
              <a:rPr lang="en-US" sz="1600" b="1" dirty="0">
                <a:solidFill>
                  <a:srgbClr val="4A4A4A"/>
                </a:solidFill>
                <a:latin typeface="Montserrat" pitchFamily="2" charset="0"/>
              </a:rPr>
              <a:t>300+ years experience</a:t>
            </a:r>
            <a:endParaRPr lang="en-US" sz="984" dirty="0">
              <a:solidFill>
                <a:prstClr val="black"/>
              </a:solidFill>
              <a:latin typeface="Montserrat" pitchFamily="2" charset="0"/>
            </a:endParaRPr>
          </a:p>
        </p:txBody>
      </p:sp>
      <p:pic>
        <p:nvPicPr>
          <p:cNvPr id="7" name="Picture 6">
            <a:extLst>
              <a:ext uri="{FF2B5EF4-FFF2-40B4-BE49-F238E27FC236}">
                <a16:creationId xmlns:a16="http://schemas.microsoft.com/office/drawing/2014/main" id="{8D8E983E-F3F8-2E6F-91E3-94304C0A97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26373" y="2635037"/>
            <a:ext cx="3818240" cy="2381676"/>
          </a:xfrm>
          <a:prstGeom prst="rect">
            <a:avLst/>
          </a:prstGeom>
        </p:spPr>
      </p:pic>
      <p:sp>
        <p:nvSpPr>
          <p:cNvPr id="10" name="Arrow: Right 9">
            <a:extLst>
              <a:ext uri="{FF2B5EF4-FFF2-40B4-BE49-F238E27FC236}">
                <a16:creationId xmlns:a16="http://schemas.microsoft.com/office/drawing/2014/main" id="{D28FBBD8-BB3B-2807-CE87-29CB7E09F9FA}"/>
              </a:ext>
            </a:extLst>
          </p:cNvPr>
          <p:cNvSpPr/>
          <p:nvPr/>
        </p:nvSpPr>
        <p:spPr>
          <a:xfrm>
            <a:off x="5857997" y="3800609"/>
            <a:ext cx="1219200" cy="385278"/>
          </a:xfrm>
          <a:prstGeom prst="rightArrow">
            <a:avLst>
              <a:gd name="adj1" fmla="val 50000"/>
              <a:gd name="adj2" fmla="val 117810"/>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9843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F3A5-C26D-9E00-7175-66824C0D5A8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BA6D46B-E9BC-9157-D0E9-8F2863C51644}"/>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DEE1246-1294-5BC5-2364-5AC109A77A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0547FFC5-58FA-61BE-B06D-A48032767C2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6" name="Picture 5">
            <a:extLst>
              <a:ext uri="{FF2B5EF4-FFF2-40B4-BE49-F238E27FC236}">
                <a16:creationId xmlns:a16="http://schemas.microsoft.com/office/drawing/2014/main" id="{4DCD7A3F-9674-0782-8A06-2366CA74F5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515142"/>
            <a:ext cx="8686800" cy="5098904"/>
          </a:xfrm>
          <a:prstGeom prst="rect">
            <a:avLst/>
          </a:prstGeom>
        </p:spPr>
      </p:pic>
    </p:spTree>
    <p:extLst>
      <p:ext uri="{BB962C8B-B14F-4D97-AF65-F5344CB8AC3E}">
        <p14:creationId xmlns:p14="http://schemas.microsoft.com/office/powerpoint/2010/main" val="1904719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4569-A9DB-04F3-3E7A-2F1752D853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F1FCC19-47F6-78C0-0B40-72977BA321BD}"/>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AF676A86-F20A-C7BE-2769-E0CFB7908D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FF89B60C-A097-BD51-1678-516A7DCA3BAE}"/>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descr="A close-up of a black metal door&#10;&#10;AI-generated content may be incorrect.">
            <a:extLst>
              <a:ext uri="{FF2B5EF4-FFF2-40B4-BE49-F238E27FC236}">
                <a16:creationId xmlns:a16="http://schemas.microsoft.com/office/drawing/2014/main" id="{46F0176E-A759-0876-D027-D4CB1E8C12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1539988"/>
            <a:ext cx="3664648" cy="4886197"/>
          </a:xfrm>
          <a:prstGeom prst="rect">
            <a:avLst/>
          </a:prstGeom>
        </p:spPr>
      </p:pic>
      <p:pic>
        <p:nvPicPr>
          <p:cNvPr id="3" name="Picture 2" descr="A close-up of a sliding glass door&#10;&#10;AI-generated content may be incorrect.">
            <a:extLst>
              <a:ext uri="{FF2B5EF4-FFF2-40B4-BE49-F238E27FC236}">
                <a16:creationId xmlns:a16="http://schemas.microsoft.com/office/drawing/2014/main" id="{9878E6AC-8322-EBBB-D5F6-80F3A01519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4262" y="1549279"/>
            <a:ext cx="6492397" cy="4876906"/>
          </a:xfrm>
          <a:prstGeom prst="rect">
            <a:avLst/>
          </a:prstGeom>
        </p:spPr>
      </p:pic>
    </p:spTree>
    <p:extLst>
      <p:ext uri="{BB962C8B-B14F-4D97-AF65-F5344CB8AC3E}">
        <p14:creationId xmlns:p14="http://schemas.microsoft.com/office/powerpoint/2010/main" val="2490867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DB6A-0D68-A3BE-B06B-4D0B26D67A4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0447A65-C8AB-9563-7F32-8727BD4071F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11B071B8-D2CD-D237-C476-9EA8723B8E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56FB98C3-15FB-E0D7-1441-98DA84E9A8BB}"/>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4C01FF0E-971E-ECC0-F1F9-89FF02BC1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1528925"/>
            <a:ext cx="7626194" cy="5085121"/>
          </a:xfrm>
          <a:prstGeom prst="rect">
            <a:avLst/>
          </a:prstGeom>
        </p:spPr>
      </p:pic>
    </p:spTree>
    <p:extLst>
      <p:ext uri="{BB962C8B-B14F-4D97-AF65-F5344CB8AC3E}">
        <p14:creationId xmlns:p14="http://schemas.microsoft.com/office/powerpoint/2010/main" val="1923931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699BD-7D4F-C83C-3F33-89135D6B5FA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02A188C-BA48-5A78-E92E-34999120531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95C027AE-BF09-88E5-310B-50C50311CD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84387B8D-72EE-B7B5-59BF-69C4DC8C543C}"/>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BBAFC498-4EC0-DDE6-9ED9-41C8AB45D7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1528925"/>
            <a:ext cx="7626194" cy="5085121"/>
          </a:xfrm>
          <a:prstGeom prst="rect">
            <a:avLst/>
          </a:prstGeom>
        </p:spPr>
      </p:pic>
      <p:pic>
        <p:nvPicPr>
          <p:cNvPr id="3" name="Picture 2">
            <a:extLst>
              <a:ext uri="{FF2B5EF4-FFF2-40B4-BE49-F238E27FC236}">
                <a16:creationId xmlns:a16="http://schemas.microsoft.com/office/drawing/2014/main" id="{D5DFFB4A-CC77-5F7D-1468-04E27A21A0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9800" y="1528925"/>
            <a:ext cx="7626194" cy="5084129"/>
          </a:xfrm>
          <a:prstGeom prst="rect">
            <a:avLst/>
          </a:prstGeom>
        </p:spPr>
      </p:pic>
    </p:spTree>
    <p:extLst>
      <p:ext uri="{BB962C8B-B14F-4D97-AF65-F5344CB8AC3E}">
        <p14:creationId xmlns:p14="http://schemas.microsoft.com/office/powerpoint/2010/main" val="42917811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26C7A-AE28-D073-B713-CC8C6F0AAA0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3F0074B-9697-9442-1DE1-D4457E75804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DB340706-916F-BF69-8A43-FF1F93D163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E4B4CA15-C4B0-D71A-93A5-4E5610075BA0}"/>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6" name="Picture 5">
            <a:extLst>
              <a:ext uri="{FF2B5EF4-FFF2-40B4-BE49-F238E27FC236}">
                <a16:creationId xmlns:a16="http://schemas.microsoft.com/office/drawing/2014/main" id="{52692A6A-1532-A645-DD70-E822CD07A2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1981200"/>
            <a:ext cx="5575332" cy="3699164"/>
          </a:xfrm>
          <a:prstGeom prst="rect">
            <a:avLst/>
          </a:prstGeom>
        </p:spPr>
      </p:pic>
      <p:pic>
        <p:nvPicPr>
          <p:cNvPr id="7" name="Picture 6">
            <a:extLst>
              <a:ext uri="{FF2B5EF4-FFF2-40B4-BE49-F238E27FC236}">
                <a16:creationId xmlns:a16="http://schemas.microsoft.com/office/drawing/2014/main" id="{708E8529-1C8E-AE59-92FF-11A7A8F239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1131" y="1981200"/>
            <a:ext cx="5562600" cy="3699164"/>
          </a:xfrm>
          <a:prstGeom prst="rect">
            <a:avLst/>
          </a:prstGeom>
        </p:spPr>
      </p:pic>
      <p:pic>
        <p:nvPicPr>
          <p:cNvPr id="8" name="Picture 7">
            <a:extLst>
              <a:ext uri="{FF2B5EF4-FFF2-40B4-BE49-F238E27FC236}">
                <a16:creationId xmlns:a16="http://schemas.microsoft.com/office/drawing/2014/main" id="{6172A552-4D6B-AE16-70FF-7330CBB3CAC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90600" y="2133600"/>
            <a:ext cx="609600" cy="228600"/>
          </a:xfrm>
          <a:prstGeom prst="rect">
            <a:avLst/>
          </a:prstGeom>
        </p:spPr>
      </p:pic>
    </p:spTree>
    <p:extLst>
      <p:ext uri="{BB962C8B-B14F-4D97-AF65-F5344CB8AC3E}">
        <p14:creationId xmlns:p14="http://schemas.microsoft.com/office/powerpoint/2010/main" val="152485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AA23-7948-D022-B594-2D9C4E0E623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F5F8C31-B9EC-975F-C235-7A4DBB8F2DC8}"/>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D7ABCE7-902E-26EA-61CC-5879E5002E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8DF889DF-DA2C-2B5C-D306-BBAE21711342}"/>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a:extLst>
              <a:ext uri="{FF2B5EF4-FFF2-40B4-BE49-F238E27FC236}">
                <a16:creationId xmlns:a16="http://schemas.microsoft.com/office/drawing/2014/main" id="{BCFAD7DA-F054-63C3-6498-C8EBA899A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394725"/>
            <a:ext cx="7848600" cy="5219321"/>
          </a:xfrm>
          <a:prstGeom prst="rect">
            <a:avLst/>
          </a:prstGeom>
        </p:spPr>
      </p:pic>
    </p:spTree>
    <p:extLst>
      <p:ext uri="{BB962C8B-B14F-4D97-AF65-F5344CB8AC3E}">
        <p14:creationId xmlns:p14="http://schemas.microsoft.com/office/powerpoint/2010/main" val="22926365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8B36-99C4-BAA5-1B51-D2644D358DA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31345DF-6A2D-6F48-4CDF-14F6BDF27536}"/>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1591821-65DE-40CF-BFB8-DC717324D1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E5A59283-FB51-9E69-CC45-7B05E78D601F}"/>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grpSp>
        <p:nvGrpSpPr>
          <p:cNvPr id="6" name="Group 5">
            <a:extLst>
              <a:ext uri="{FF2B5EF4-FFF2-40B4-BE49-F238E27FC236}">
                <a16:creationId xmlns:a16="http://schemas.microsoft.com/office/drawing/2014/main" id="{BAC60CB7-4321-F67B-B877-34E5FD5FE502}"/>
              </a:ext>
            </a:extLst>
          </p:cNvPr>
          <p:cNvGrpSpPr/>
          <p:nvPr/>
        </p:nvGrpSpPr>
        <p:grpSpPr>
          <a:xfrm>
            <a:off x="2171700" y="1528925"/>
            <a:ext cx="7848600" cy="5118017"/>
            <a:chOff x="2171700" y="1528925"/>
            <a:chExt cx="7848600" cy="5118017"/>
          </a:xfrm>
        </p:grpSpPr>
        <p:pic>
          <p:nvPicPr>
            <p:cNvPr id="3" name="Picture 2">
              <a:extLst>
                <a:ext uri="{FF2B5EF4-FFF2-40B4-BE49-F238E27FC236}">
                  <a16:creationId xmlns:a16="http://schemas.microsoft.com/office/drawing/2014/main" id="{89F5832B-F9FE-B066-777F-42538D0F95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1700" y="1528925"/>
              <a:ext cx="7848600" cy="5118017"/>
            </a:xfrm>
            <a:prstGeom prst="rect">
              <a:avLst/>
            </a:prstGeom>
          </p:spPr>
        </p:pic>
        <p:pic>
          <p:nvPicPr>
            <p:cNvPr id="2" name="Picture 1">
              <a:extLst>
                <a:ext uri="{FF2B5EF4-FFF2-40B4-BE49-F238E27FC236}">
                  <a16:creationId xmlns:a16="http://schemas.microsoft.com/office/drawing/2014/main" id="{C1382B10-254E-69E2-0FD4-ADF4932708E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819400" y="1676400"/>
              <a:ext cx="990600" cy="533400"/>
            </a:xfrm>
            <a:prstGeom prst="rect">
              <a:avLst/>
            </a:prstGeom>
          </p:spPr>
        </p:pic>
      </p:grpSp>
    </p:spTree>
    <p:extLst>
      <p:ext uri="{BB962C8B-B14F-4D97-AF65-F5344CB8AC3E}">
        <p14:creationId xmlns:p14="http://schemas.microsoft.com/office/powerpoint/2010/main" val="31852403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93EA-A21C-9EDB-70DA-8E18A44A226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CC1DCDF-ED2B-6124-56AC-19A3D3B44997}"/>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92E1185-77AD-2A24-ADC0-6A85BBAAB1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1AA9C0D6-B346-5566-FBA6-D7A4D2968016}"/>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descr="A glass wall of a building&#10;&#10;AI-generated content may be incorrect.">
            <a:extLst>
              <a:ext uri="{FF2B5EF4-FFF2-40B4-BE49-F238E27FC236}">
                <a16:creationId xmlns:a16="http://schemas.microsoft.com/office/drawing/2014/main" id="{A19585AD-981C-6957-6585-85070F534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7950" y="1432826"/>
            <a:ext cx="6896100" cy="5172076"/>
          </a:xfrm>
          <a:prstGeom prst="rect">
            <a:avLst/>
          </a:prstGeom>
        </p:spPr>
      </p:pic>
    </p:spTree>
    <p:extLst>
      <p:ext uri="{BB962C8B-B14F-4D97-AF65-F5344CB8AC3E}">
        <p14:creationId xmlns:p14="http://schemas.microsoft.com/office/powerpoint/2010/main" val="24081587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57CCC-01B1-FF3B-34DE-A4A6BCDE4B9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3ACE3E-EDAD-8FC0-E44F-904EE6D11D4F}"/>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D0D5DE96-F496-001D-0F93-EADF928254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766788D3-F650-5413-BF8C-2489BEA5C1AC}"/>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6" name="Picture 5" descr="A glass wall in a room&#10;&#10;AI-generated content may be incorrect.">
            <a:extLst>
              <a:ext uri="{FF2B5EF4-FFF2-40B4-BE49-F238E27FC236}">
                <a16:creationId xmlns:a16="http://schemas.microsoft.com/office/drawing/2014/main" id="{CBDEDF32-2069-B3DA-277C-B2A9F7D48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5100" y="1528925"/>
            <a:ext cx="6781800" cy="5086350"/>
          </a:xfrm>
          <a:prstGeom prst="rect">
            <a:avLst/>
          </a:prstGeom>
        </p:spPr>
      </p:pic>
    </p:spTree>
    <p:extLst>
      <p:ext uri="{BB962C8B-B14F-4D97-AF65-F5344CB8AC3E}">
        <p14:creationId xmlns:p14="http://schemas.microsoft.com/office/powerpoint/2010/main" val="32674004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38C55-0854-A6FD-0897-E0095AD3F18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DC2AE44-2496-6E2A-68FC-DD51E807ED55}"/>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8C7A68FF-B1C9-4227-49BE-1F4D3E0D49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99465"/>
            <a:ext cx="12192000" cy="327947"/>
          </a:xfrm>
          <a:prstGeom prst="rect">
            <a:avLst/>
          </a:prstGeom>
          <a:solidFill>
            <a:srgbClr val="747579"/>
          </a:solidFill>
          <a:ln>
            <a:noFill/>
          </a:ln>
        </p:spPr>
      </p:pic>
      <p:sp>
        <p:nvSpPr>
          <p:cNvPr id="4" name="TextBox 3">
            <a:extLst>
              <a:ext uri="{FF2B5EF4-FFF2-40B4-BE49-F238E27FC236}">
                <a16:creationId xmlns:a16="http://schemas.microsoft.com/office/drawing/2014/main" id="{496B776A-8CE5-B03E-0367-74253A440243}"/>
              </a:ext>
            </a:extLst>
          </p:cNvPr>
          <p:cNvSpPr txBox="1"/>
          <p:nvPr/>
        </p:nvSpPr>
        <p:spPr>
          <a:xfrm>
            <a:off x="17934" y="243954"/>
            <a:ext cx="12174065" cy="553998"/>
          </a:xfrm>
          <a:prstGeom prst="rect">
            <a:avLst/>
          </a:prstGeom>
          <a:noFill/>
        </p:spPr>
        <p:txBody>
          <a:bodyPr wrap="square" rtlCol="0">
            <a:spAutoFit/>
          </a:bodyPr>
          <a:lstStyle/>
          <a:p>
            <a:pPr algn="ctr" defTabSz="428625"/>
            <a:r>
              <a:rPr lang="en-US" sz="3000" b="1" dirty="0">
                <a:solidFill>
                  <a:prstClr val="black">
                    <a:lumMod val="65000"/>
                    <a:lumOff val="35000"/>
                  </a:prstClr>
                </a:solidFill>
                <a:latin typeface="Montserrat" pitchFamily="2" charset="0"/>
              </a:rPr>
              <a:t>Interior Glass Walls – The Built Environment</a:t>
            </a:r>
          </a:p>
        </p:txBody>
      </p:sp>
      <p:pic>
        <p:nvPicPr>
          <p:cNvPr id="2" name="Picture 1" descr="A glass doors in a building&#10;&#10;AI-generated content may be incorrect.">
            <a:extLst>
              <a:ext uri="{FF2B5EF4-FFF2-40B4-BE49-F238E27FC236}">
                <a16:creationId xmlns:a16="http://schemas.microsoft.com/office/drawing/2014/main" id="{A18F0AEC-7E56-B81B-85A4-E1C5C11EA4E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58218" y="1493483"/>
            <a:ext cx="6075564" cy="5085121"/>
          </a:xfrm>
          <a:prstGeom prst="rect">
            <a:avLst/>
          </a:prstGeom>
        </p:spPr>
      </p:pic>
    </p:spTree>
    <p:extLst>
      <p:ext uri="{BB962C8B-B14F-4D97-AF65-F5344CB8AC3E}">
        <p14:creationId xmlns:p14="http://schemas.microsoft.com/office/powerpoint/2010/main" val="2854360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oustical Engineering &amp;amp; Applications of Moveable Wall Systems&amp;quot;&quot;/&gt;&lt;property id=&quot;20307&quot; value=&quot;256&quot;/&gt;&lt;/object&gt;&lt;object type=&quot;3&quot; unique_id=&quot;10004&quot;&gt;&lt;property id=&quot;20148&quot; value=&quot;5&quot;/&gt;&lt;property id=&quot;20300&quot; value=&quot;Slide 2 - &amp;quot;AIA CES Credit&amp;quot;&quot;/&gt;&lt;property id=&quot;20307&quot; value=&quot;257&quot;/&gt;&lt;/object&gt;&lt;object type=&quot;3&quot; unique_id=&quot;10005&quot;&gt;&lt;property id=&quot;20148&quot; value=&quot;5&quot;/&gt;&lt;property id=&quot;20300&quot; value=&quot;Slide 3 - &amp;quot;Kwik-Wall Co. 2023&amp;quot;&quot;/&gt;&lt;property id=&quot;20307&quot; value=&quot;258&quot;/&gt;&lt;/object&gt;&lt;object type=&quot;3&quot; unique_id=&quot;10006&quot;&gt;&lt;property id=&quot;20148&quot; value=&quot;5&quot;/&gt;&lt;property id=&quot;20300&quot; value=&quot;Slide 4 - &amp;quot;Course Objectives&amp;quot;&quot;/&gt;&lt;property id=&quot;20307&quot; value=&quot;259&quot;/&gt;&lt;/object&gt;&lt;object type=&quot;3&quot; unique_id=&quot;10007&quot;&gt;&lt;property id=&quot;20148&quot; value=&quot;5&quot;/&gt;&lt;property id=&quot;20300&quot; value=&quot;Slide 5 - &amp;quot;Three Key Concepts&amp;quot;&quot;/&gt;&lt;property id=&quot;20307&quot; value=&quot;260&quot;/&gt;&lt;/object&gt;&lt;object type=&quot;3&quot; unique_id=&quot;10008&quot;&gt;&lt;property id=&quot;20148&quot; value=&quot;5&quot;/&gt;&lt;property id=&quot;20300&quot; value=&quot;Slide 6&quot;/&gt;&lt;property id=&quot;20307&quot; value=&quot;297&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9&quot;/&gt;&lt;property id=&quot;20307&quot; value=&quot;262&quot;/&gt;&lt;/object&gt;&lt;object type=&quot;3&quot; unique_id=&quot;10011&quot;&gt;&lt;property id=&quot;20148&quot; value=&quot;5&quot;/&gt;&lt;property id=&quot;20300&quot; value=&quot;Slide 10&quot;/&gt;&lt;property id=&quot;20307&quot; value=&quot;300&quot;/&gt;&lt;/object&gt;&lt;object type=&quot;3&quot; unique_id=&quot;10012&quot;&gt;&lt;property id=&quot;20148&quot; value=&quot;5&quot;/&gt;&lt;property id=&quot;20300&quot; value=&quot;Slide 11&quot;/&gt;&lt;property id=&quot;20307&quot; value=&quot;301&quot;/&gt;&lt;/object&gt;&lt;object type=&quot;3&quot; unique_id=&quot;10013&quot;&gt;&lt;property id=&quot;20148&quot; value=&quot;5&quot;/&gt;&lt;property id=&quot;20300&quot; value=&quot;Slide 12&quot;/&gt;&lt;property id=&quot;20307&quot; value=&quot;302&quot;/&gt;&lt;/object&gt;&lt;object type=&quot;3&quot; unique_id=&quot;10014&quot;&gt;&lt;property id=&quot;20148&quot; value=&quot;5&quot;/&gt;&lt;property id=&quot;20300&quot; value=&quot;Slide 13&quot;/&gt;&lt;property id=&quot;20307&quot; value=&quot;303&quot;/&gt;&lt;/object&gt;&lt;object type=&quot;3&quot; unique_id=&quot;10015&quot;&gt;&lt;property id=&quot;20148&quot; value=&quot;5&quot;/&gt;&lt;property id=&quot;20300&quot; value=&quot;Slide 14&quot;/&gt;&lt;property id=&quot;20307&quot; value=&quot;304&quot;/&gt;&lt;/object&gt;&lt;object type=&quot;3&quot; unique_id=&quot;10016&quot;&gt;&lt;property id=&quot;20148&quot; value=&quot;5&quot;/&gt;&lt;property id=&quot;20300&quot; value=&quot;Slide 15 - &amp;quot;Comparison Chart&amp;quot;&quot;/&gt;&lt;property id=&quot;20307&quot; value=&quot;264&quot;/&gt;&lt;/object&gt;&lt;object type=&quot;3&quot; unique_id=&quot;10017&quot;&gt;&lt;property id=&quot;20148&quot; value=&quot;5&quot;/&gt;&lt;property id=&quot;20300&quot; value=&quot;Slide 16&quot;/&gt;&lt;property id=&quot;20307&quot; value=&quot;306&quot;/&gt;&lt;/object&gt;&lt;object type=&quot;3&quot; unique_id=&quot;10018&quot;&gt;&lt;property id=&quot;20148&quot; value=&quot;5&quot;/&gt;&lt;property id=&quot;20300&quot; value=&quot;Slide 17&quot;/&gt;&lt;property id=&quot;20307&quot; value=&quot;298&quot;/&gt;&lt;/object&gt;&lt;object type=&quot;3&quot; unique_id=&quot;10019&quot;&gt;&lt;property id=&quot;20148&quot; value=&quot;5&quot;/&gt;&lt;property id=&quot;20300&quot; value=&quot;Slide 18&quot;/&gt;&lt;property id=&quot;20307&quot; value=&quot;305&quot;/&gt;&lt;/object&gt;&lt;object type=&quot;3&quot; unique_id=&quot;10020&quot;&gt;&lt;property id=&quot;20148&quot; value=&quot;5&quot;/&gt;&lt;property id=&quot;20300&quot; value=&quot;Slide 19&quot;/&gt;&lt;property id=&quot;20307&quot; value=&quot;307&quot;/&gt;&lt;/object&gt;&lt;object type=&quot;3&quot; unique_id=&quot;10021&quot;&gt;&lt;property id=&quot;20148&quot; value=&quot;5&quot;/&gt;&lt;property id=&quot;20300&quot; value=&quot;Slide 20&quot;/&gt;&lt;property id=&quot;20307&quot; value=&quot;308&quot;/&gt;&lt;/object&gt;&lt;object type=&quot;3&quot; unique_id=&quot;10022&quot;&gt;&lt;property id=&quot;20148&quot; value=&quot;5&quot;/&gt;&lt;property id=&quot;20300&quot; value=&quot;Slide 21&quot;/&gt;&lt;property id=&quot;20307&quot; value=&quot;309&quot;/&gt;&lt;/object&gt;&lt;object type=&quot;3&quot; unique_id=&quot;10023&quot;&gt;&lt;property id=&quot;20148&quot; value=&quot;5&quot;/&gt;&lt;property id=&quot;20300&quot; value=&quot;Slide 22&quot;/&gt;&lt;property id=&quot;20307&quot; value=&quot;267&quot;/&gt;&lt;/object&gt;&lt;object type=&quot;3&quot; unique_id=&quot;10024&quot;&gt;&lt;property id=&quot;20148&quot; value=&quot;5&quot;/&gt;&lt;property id=&quot;20300&quot; value=&quot;Slide 23&quot;/&gt;&lt;property id=&quot;20307&quot; value=&quot;310&quot;/&gt;&lt;/object&gt;&lt;object type=&quot;3&quot; unique_id=&quot;10025&quot;&gt;&lt;property id=&quot;20148&quot; value=&quot;5&quot;/&gt;&lt;property id=&quot;20300&quot; value=&quot;Slide 24 - &amp;quot;Which STC to use?&amp;quot;&quot;/&gt;&lt;property id=&quot;20307&quot; value=&quot;268&quot;/&gt;&lt;/object&gt;&lt;object type=&quot;3&quot; unique_id=&quot;10026&quot;&gt;&lt;property id=&quot;20148&quot; value=&quot;5&quot;/&gt;&lt;property id=&quot;20300&quot; value=&quot;Slide 25 - &amp;quot;Types of Moveable Walls&amp;quot;&quot;/&gt;&lt;property id=&quot;20307&quot; value=&quot;272&quot;/&gt;&lt;/object&gt;&lt;object type=&quot;3&quot; unique_id=&quot;10027&quot;&gt;&lt;property id=&quot;20148&quot; value=&quot;5&quot;/&gt;&lt;property id=&quot;20300&quot; value=&quot;Slide 26 - &amp;quot;Operable Partitions Systems&amp;quot;&quot;/&gt;&lt;property id=&quot;20307&quot; value=&quot;274&quot;/&gt;&lt;/object&gt;&lt;object type=&quot;3&quot; unique_id=&quot;10028&quot;&gt;&lt;property id=&quot;20148&quot; value=&quot;5&quot;/&gt;&lt;property id=&quot;20300&quot; value=&quot;Slide 27 - &amp;quot;Operable Partitions Systems&amp;quot;&quot;/&gt;&lt;property id=&quot;20307&quot; value=&quot;278&quot;/&gt;&lt;/object&gt;&lt;object type=&quot;3&quot; unique_id=&quot;10029&quot;&gt;&lt;property id=&quot;20148&quot; value=&quot;5&quot;/&gt;&lt;property id=&quot;20300&quot; value=&quot;Slide 28 - &amp;quot;Operable Partitions Systems&amp;quot;&quot;/&gt;&lt;property id=&quot;20307&quot; value=&quot;279&quot;/&gt;&lt;/object&gt;&lt;object type=&quot;3&quot; unique_id=&quot;10030&quot;&gt;&lt;property id=&quot;20148&quot; value=&quot;5&quot;/&gt;&lt;property id=&quot;20300&quot; value=&quot;Slide 29 - &amp;quot;Operable Partitions Systems&amp;quot;&quot;/&gt;&lt;property id=&quot;20307&quot; value=&quot;280&quot;/&gt;&lt;/object&gt;&lt;object type=&quot;3&quot; unique_id=&quot;10031&quot;&gt;&lt;property id=&quot;20148&quot; value=&quot;5&quot;/&gt;&lt;property id=&quot;20300&quot; value=&quot;Slide 30 - &amp;quot;What’s on the inside?&amp;quot;&quot;/&gt;&lt;property id=&quot;20307&quot; value=&quot;283&quot;/&gt;&lt;/object&gt;&lt;object type=&quot;3&quot; unique_id=&quot;10033&quot;&gt;&lt;property id=&quot;20148&quot; value=&quot;5&quot;/&gt;&lt;property id=&quot;20300&quot; value=&quot;Slide 31 - &amp;quot;Acoustical Ratings&amp;quot;&quot;/&gt;&lt;property id=&quot;20307&quot; value=&quot;293&quot;/&gt;&lt;/object&gt;&lt;object type=&quot;3&quot; unique_id=&quot;10034&quot;&gt;&lt;property id=&quot;20148&quot; value=&quot;5&quot;/&gt;&lt;property id=&quot;20300&quot; value=&quot;Slide 32 - &amp;quot;Support System&amp;quot;&quot;/&gt;&lt;property id=&quot;20307&quot; value=&quot;284&quot;/&gt;&lt;/object&gt;&lt;object type=&quot;3&quot; unique_id=&quot;10035&quot;&gt;&lt;property id=&quot;20148&quot; value=&quot;5&quot;/&gt;&lt;property id=&quot;20300&quot; value=&quot;Slide 33 - &amp;quot;Top Seals&amp;quot;&quot;/&gt;&lt;property id=&quot;20307&quot; value=&quot;285&quot;/&gt;&lt;/object&gt;&lt;object type=&quot;3&quot; unique_id=&quot;10036&quot;&gt;&lt;property id=&quot;20148&quot; value=&quot;5&quot;/&gt;&lt;property id=&quot;20300&quot; value=&quot;Slide 34 - &amp;quot;Bottom Seals&amp;quot;&quot;/&gt;&lt;property id=&quot;20307&quot; value=&quot;286&quot;/&gt;&lt;/object&gt;&lt;object type=&quot;3&quot; unique_id=&quot;10037&quot;&gt;&lt;property id=&quot;20148&quot; value=&quot;5&quot;/&gt;&lt;property id=&quot;20300&quot; value=&quot;Slide 35&quot;/&gt;&lt;property id=&quot;20307&quot; value=&quot;287&quot;/&gt;&lt;/object&gt;&lt;object type=&quot;3&quot; unique_id=&quot;10038&quot;&gt;&lt;property id=&quot;20148&quot; value=&quot;5&quot;/&gt;&lt;property id=&quot;20300&quot; value=&quot;Slide 36&quot;/&gt;&lt;property id=&quot;20307&quot; value=&quot;288&quot;/&gt;&lt;/object&gt;&lt;object type=&quot;3&quot; unique_id=&quot;10039&quot;&gt;&lt;property id=&quot;20148&quot; value=&quot;5&quot;/&gt;&lt;property id=&quot;20300&quot; value=&quot;Slide 37 - &amp;quot;Pocket Doors&amp;quot;&quot;/&gt;&lt;property id=&quot;20307&quot; value=&quot;289&quot;/&gt;&lt;/object&gt;&lt;object type=&quot;3&quot; unique_id=&quot;10040&quot;&gt;&lt;property id=&quot;20148&quot; value=&quot;5&quot;/&gt;&lt;property id=&quot;20300&quot; value=&quot;Slide 38&quot;/&gt;&lt;property id=&quot;20307&quot; value=&quot;290&quot;/&gt;&lt;/object&gt;&lt;object type=&quot;3&quot; unique_id=&quot;10041&quot;&gt;&lt;property id=&quot;20148&quot; value=&quot;5&quot;/&gt;&lt;property id=&quot;20300&quot; value=&quot;Slide 39&quot;/&gt;&lt;property id=&quot;20307&quot; value=&quot;299&quot;/&gt;&lt;/object&gt;&lt;object type=&quot;3&quot; unique_id=&quot;10042&quot;&gt;&lt;property id=&quot;20148&quot; value=&quot;5&quot;/&gt;&lt;property id=&quot;20300&quot; value=&quot;Slide 40 - &amp;quot;Smoke &amp;amp; Flame&amp;quot;&quot;/&gt;&lt;property id=&quot;20307&quot; value=&quot;292&quot;/&gt;&lt;/object&gt;&lt;object type=&quot;3&quot; unique_id=&quot;10043&quot;&gt;&lt;property id=&quot;20148&quot; value=&quot;5&quot;/&gt;&lt;property id=&quot;20300&quot; value=&quot;Slide 41 - &amp;quot;Additional Options&amp;quot;&quot;/&gt;&lt;property id=&quot;20307&quot; value=&quot;291&quot;/&gt;&lt;/object&gt;&lt;object type=&quot;3&quot; unique_id=&quot;10044&quot;&gt;&lt;property id=&quot;20148&quot; value=&quot;5&quot;/&gt;&lt;property id=&quot;20300&quot; value=&quot;Slide 57&quot;/&gt;&lt;property id=&quot;20307&quot; value=&quot;273&quot;/&gt;&lt;/object&gt;&lt;object type=&quot;3&quot; unique_id=&quot;10045&quot;&gt;&lt;property id=&quot;20148&quot; value=&quot;5&quot;/&gt;&lt;property id=&quot;20300&quot; value=&quot;Slide 58 - &amp;quot;Thanks for coming!&amp;quot;&quot;/&gt;&lt;property id=&quot;20307&quot; value=&quot;294&quot;/&gt;&lt;/object&gt;&lt;object type=&quot;3&quot; unique_id=&quot;11741&quot;&gt;&lt;property id=&quot;20148&quot; value=&quot;5&quot;/&gt;&lt;property id=&quot;20300&quot; value=&quot;Slide 42&quot;/&gt;&lt;property id=&quot;20307&quot; value=&quot;2640&quot;/&gt;&lt;/object&gt;&lt;object type=&quot;3&quot; unique_id=&quot;11742&quot;&gt;&lt;property id=&quot;20148&quot; value=&quot;5&quot;/&gt;&lt;property id=&quot;20300&quot; value=&quot;Slide 43 - &amp;quot;WELLv2 SOUND&amp;quot;&quot;/&gt;&lt;property id=&quot;20307&quot; value=&quot;2641&quot;/&gt;&lt;/object&gt;&lt;object type=&quot;3&quot; unique_id=&quot;11743&quot;&gt;&lt;property id=&quot;20148&quot; value=&quot;5&quot;/&gt;&lt;property id=&quot;20300&quot; value=&quot;Slide 44 - &amp;quot;WELL v2 LIGHT&amp;quot;&quot;/&gt;&lt;property id=&quot;20307&quot; value=&quot;2642&quot;/&gt;&lt;/object&gt;&lt;object type=&quot;3&quot; unique_id=&quot;11748&quot;&gt;&lt;property id=&quot;20148&quot; value=&quot;5&quot;/&gt;&lt;property id=&quot;20300&quot; value=&quot;Slide 45 - &amp;quot;CASE STUDIES&amp;quot;&quot;/&gt;&lt;property id=&quot;20307&quot; value=&quot;2643&quot;/&gt;&lt;/object&gt;&lt;object type=&quot;3&quot; unique_id=&quot;11749&quot;&gt;&lt;property id=&quot;20148&quot; value=&quot;5&quot;/&gt;&lt;property id=&quot;20300&quot; value=&quot;Slide 46 - &amp;quot;CASE STUDY 1&amp;quot;&quot;/&gt;&lt;property id=&quot;20307&quot; value=&quot;2644&quot;/&gt;&lt;/object&gt;&lt;object type=&quot;3&quot; unique_id=&quot;11750&quot;&gt;&lt;property id=&quot;20148&quot; value=&quot;5&quot;/&gt;&lt;property id=&quot;20300&quot; value=&quot;Slide 47 - &amp;quot;CASE STUDY 1&amp;quot;&quot;/&gt;&lt;property id=&quot;20307&quot; value=&quot;2646&quot;/&gt;&lt;/object&gt;&lt;object type=&quot;3&quot; unique_id=&quot;11751&quot;&gt;&lt;property id=&quot;20148&quot; value=&quot;5&quot;/&gt;&lt;property id=&quot;20300&quot; value=&quot;Slide 48 - &amp;quot;CASE STUDY 1&amp;quot;&quot;/&gt;&lt;property id=&quot;20307&quot; value=&quot;2647&quot;/&gt;&lt;/object&gt;&lt;object type=&quot;3&quot; unique_id=&quot;11752&quot;&gt;&lt;property id=&quot;20148&quot; value=&quot;5&quot;/&gt;&lt;property id=&quot;20300&quot; value=&quot;Slide 49 - &amp;quot;CASE STUDY 2&amp;quot;&quot;/&gt;&lt;property id=&quot;20307&quot; value=&quot;2648&quot;/&gt;&lt;/object&gt;&lt;object type=&quot;3&quot; unique_id=&quot;11753&quot;&gt;&lt;property id=&quot;20148&quot; value=&quot;5&quot;/&gt;&lt;property id=&quot;20300&quot; value=&quot;Slide 50 - &amp;quot;CASE STUDY 2&amp;quot;&quot;/&gt;&lt;property id=&quot;20307&quot; value=&quot;2649&quot;/&gt;&lt;/object&gt;&lt;object type=&quot;3&quot; unique_id=&quot;11754&quot;&gt;&lt;property id=&quot;20148&quot; value=&quot;5&quot;/&gt;&lt;property id=&quot;20300&quot; value=&quot;Slide 51 - &amp;quot;CASE STUDY 2&amp;quot;&quot;/&gt;&lt;property id=&quot;20307&quot; value=&quot;2650&quot;/&gt;&lt;/object&gt;&lt;object type=&quot;3&quot; unique_id=&quot;11755&quot;&gt;&lt;property id=&quot;20148&quot; value=&quot;5&quot;/&gt;&lt;property id=&quot;20300&quot; value=&quot;Slide 52 - &amp;quot;CASE STUDY 3&amp;quot;&quot;/&gt;&lt;property id=&quot;20307&quot; value=&quot;2651&quot;/&gt;&lt;/object&gt;&lt;object type=&quot;3&quot; unique_id=&quot;11756&quot;&gt;&lt;property id=&quot;20148&quot; value=&quot;5&quot;/&gt;&lt;property id=&quot;20300&quot; value=&quot;Slide 53 - &amp;quot;CASE STUDY 3&amp;quot;&quot;/&gt;&lt;property id=&quot;20307&quot; value=&quot;2652&quot;/&gt;&lt;/object&gt;&lt;object type=&quot;3&quot; unique_id=&quot;11757&quot;&gt;&lt;property id=&quot;20148&quot; value=&quot;5&quot;/&gt;&lt;property id=&quot;20300&quot; value=&quot;Slide 54 - &amp;quot;CASE STUDY 3&amp;quot;&quot;/&gt;&lt;property id=&quot;20307&quot; value=&quot;2653&quot;/&gt;&lt;/object&gt;&lt;object type=&quot;3&quot; unique_id=&quot;11759&quot;&gt;&lt;property id=&quot;20148&quot; value=&quot;5&quot;/&gt;&lt;property id=&quot;20300&quot; value=&quot;Slide 55 - &amp;quot;SUMMARY&amp;quot;&quot;/&gt;&lt;property id=&quot;20307&quot; value=&quot;2655&quot;/&gt;&lt;/object&gt;&lt;object type=&quot;3&quot; unique_id=&quot;11760&quot;&gt;&lt;property id=&quot;20148&quot; value=&quot;5&quot;/&gt;&lt;property id=&quot;20300&quot; value=&quot;Slide 56 - &amp;quot;LEARNING OBJECTIVES RECAP&amp;quot;&quot;/&gt;&lt;property id=&quot;20307&quot; value=&quot;2600&quot;/&gt;&lt;/object&gt;&lt;object type=&quot;3&quot; unique_id=&quot;13014&quot;&gt;&lt;property id=&quot;20148&quot; value=&quot;5&quot;/&gt;&lt;property id=&quot;20300&quot; value=&quot;Slide 8 - &amp;quot;ASTM STANDARDS&amp;quot;&quot;/&gt;&lt;property id=&quot;20307&quot; value=&quot;2660&quot;/&gt;&lt;/object&gt;&lt;/object&gt;&lt;object type=&quot;8&quot; unique_id=&quot;10090&quo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W PPT Template_05.01.23  -  Read-Only" id="{E15CB287-213C-43FB-899F-9AFABD47C300}" vid="{51566957-8DC4-4294-A810-5C48E1475A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03a03d-74d9-489c-8467-a48e80bd1b34" xsi:nil="true"/>
    <lcf76f155ced4ddcb4097134ff3c332f xmlns="b5220bab-44fd-4cac-96ae-c5ca9800877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B7559F6294FB4598A1870D44B4F4AA" ma:contentTypeVersion="11" ma:contentTypeDescription="Create a new document." ma:contentTypeScope="" ma:versionID="e3bc60d1d8a96c9a77cb2ff85758854e">
  <xsd:schema xmlns:xsd="http://www.w3.org/2001/XMLSchema" xmlns:xs="http://www.w3.org/2001/XMLSchema" xmlns:p="http://schemas.microsoft.com/office/2006/metadata/properties" xmlns:ns2="b5220bab-44fd-4cac-96ae-c5ca98008778" xmlns:ns3="9e03a03d-74d9-489c-8467-a48e80bd1b34" targetNamespace="http://schemas.microsoft.com/office/2006/metadata/properties" ma:root="true" ma:fieldsID="5e3df5d5583c3176b344535876ef9a8c" ns2:_="" ns3:_="">
    <xsd:import namespace="b5220bab-44fd-4cac-96ae-c5ca98008778"/>
    <xsd:import namespace="9e03a03d-74d9-489c-8467-a48e80bd1b3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220bab-44fd-4cac-96ae-c5ca9800877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1595159-7d33-45e5-b4e1-cfa7bbb348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03a03d-74d9-489c-8467-a48e80bd1b3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3f1767d-ddc6-4462-9310-ef15bada6264}" ma:internalName="TaxCatchAll" ma:showField="CatchAllData" ma:web="9e03a03d-74d9-489c-8467-a48e80bd1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D1AA1A-3E6C-4798-9A28-A45E3F4468F5}">
  <ds:schemaRefs>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b5220bab-44fd-4cac-96ae-c5ca98008778"/>
    <ds:schemaRef ds:uri="9e03a03d-74d9-489c-8467-a48e80bd1b34"/>
    <ds:schemaRef ds:uri="http://purl.org/dc/dcmitype/"/>
    <ds:schemaRef ds:uri="http://purl.org/dc/elements/1.1/"/>
  </ds:schemaRefs>
</ds:datastoreItem>
</file>

<file path=customXml/itemProps2.xml><?xml version="1.0" encoding="utf-8"?>
<ds:datastoreItem xmlns:ds="http://schemas.openxmlformats.org/officeDocument/2006/customXml" ds:itemID="{3A835B1D-42E7-4FCC-B877-26CAE301C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220bab-44fd-4cac-96ae-c5ca98008778"/>
    <ds:schemaRef ds:uri="9e03a03d-74d9-489c-8467-a48e80bd1b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0B418F-C3D6-41CA-B9CC-F0123BF80D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Equity</Template>
  <TotalTime>96433</TotalTime>
  <Words>2628</Words>
  <Application>Microsoft Office PowerPoint</Application>
  <PresentationFormat>Widescreen</PresentationFormat>
  <Paragraphs>593</Paragraphs>
  <Slides>110</Slides>
  <Notes>107</Notes>
  <HiddenSlides>2</HiddenSlides>
  <MMClips>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110</vt:i4>
      </vt:variant>
    </vt:vector>
  </HeadingPairs>
  <TitlesOfParts>
    <vt:vector size="121" baseType="lpstr">
      <vt:lpstr>Agency FB</vt:lpstr>
      <vt:lpstr>Aptos</vt:lpstr>
      <vt:lpstr>Arial</vt:lpstr>
      <vt:lpstr>Calibri</vt:lpstr>
      <vt:lpstr>Calibri Light</vt:lpstr>
      <vt:lpstr>inherit</vt:lpstr>
      <vt:lpstr>Montserrat</vt:lpstr>
      <vt:lpstr>Montserrat Light</vt:lpstr>
      <vt:lpstr>Wingdings 2</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Wilson</dc:creator>
  <cp:lastModifiedBy>Ross MacDonald</cp:lastModifiedBy>
  <cp:revision>236</cp:revision>
  <cp:lastPrinted>2025-06-03T21:21:50Z</cp:lastPrinted>
  <dcterms:created xsi:type="dcterms:W3CDTF">2018-04-16T21:13:29Z</dcterms:created>
  <dcterms:modified xsi:type="dcterms:W3CDTF">2025-10-03T14:33:00Z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0x0101004AB7559F6294FB4598A1870D44B4F4AA</vt:lpwstr>
  </property>
  <property fmtid="{D5CDD505-2E9C-101B-9397-08002B2CF9AE}" pid="3" name="MediaServiceImageTags">
    <vt:lpwstr/>
  </property>
</Properties>
</file>